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6"/>
  </p:notesMasterIdLst>
  <p:handoutMasterIdLst>
    <p:handoutMasterId r:id="rId77"/>
  </p:handoutMasterIdLst>
  <p:sldIdLst>
    <p:sldId id="256" r:id="rId2"/>
    <p:sldId id="1320" r:id="rId3"/>
    <p:sldId id="282" r:id="rId4"/>
    <p:sldId id="1436" r:id="rId5"/>
    <p:sldId id="1423" r:id="rId6"/>
    <p:sldId id="1421" r:id="rId7"/>
    <p:sldId id="1413" r:id="rId8"/>
    <p:sldId id="568" r:id="rId9"/>
    <p:sldId id="1334" r:id="rId10"/>
    <p:sldId id="1336" r:id="rId11"/>
    <p:sldId id="1338" r:id="rId12"/>
    <p:sldId id="1339" r:id="rId13"/>
    <p:sldId id="1340" r:id="rId14"/>
    <p:sldId id="1341" r:id="rId15"/>
    <p:sldId id="1342" r:id="rId16"/>
    <p:sldId id="1343" r:id="rId17"/>
    <p:sldId id="662" r:id="rId18"/>
    <p:sldId id="1344" r:id="rId19"/>
    <p:sldId id="315" r:id="rId20"/>
    <p:sldId id="316" r:id="rId21"/>
    <p:sldId id="317" r:id="rId22"/>
    <p:sldId id="318" r:id="rId23"/>
    <p:sldId id="319" r:id="rId24"/>
    <p:sldId id="320" r:id="rId25"/>
    <p:sldId id="283" r:id="rId26"/>
    <p:sldId id="1354" r:id="rId27"/>
    <p:sldId id="1356" r:id="rId28"/>
    <p:sldId id="1357" r:id="rId29"/>
    <p:sldId id="1358" r:id="rId30"/>
    <p:sldId id="1359" r:id="rId31"/>
    <p:sldId id="1417" r:id="rId32"/>
    <p:sldId id="1360" r:id="rId33"/>
    <p:sldId id="1362" r:id="rId34"/>
    <p:sldId id="1363" r:id="rId35"/>
    <p:sldId id="1364" r:id="rId36"/>
    <p:sldId id="1365" r:id="rId37"/>
    <p:sldId id="1366" r:id="rId38"/>
    <p:sldId id="1367" r:id="rId39"/>
    <p:sldId id="1368" r:id="rId40"/>
    <p:sldId id="1369" r:id="rId41"/>
    <p:sldId id="1370" r:id="rId42"/>
    <p:sldId id="1371" r:id="rId43"/>
    <p:sldId id="1372" r:id="rId44"/>
    <p:sldId id="1373" r:id="rId45"/>
    <p:sldId id="1374" r:id="rId46"/>
    <p:sldId id="1375" r:id="rId47"/>
    <p:sldId id="1355" r:id="rId48"/>
    <p:sldId id="1376" r:id="rId49"/>
    <p:sldId id="1434" r:id="rId50"/>
    <p:sldId id="609" r:id="rId51"/>
    <p:sldId id="1377" r:id="rId52"/>
    <p:sldId id="1378" r:id="rId53"/>
    <p:sldId id="1379" r:id="rId54"/>
    <p:sldId id="1380" r:id="rId55"/>
    <p:sldId id="1381" r:id="rId56"/>
    <p:sldId id="674" r:id="rId57"/>
    <p:sldId id="1440" r:id="rId58"/>
    <p:sldId id="1386" r:id="rId59"/>
    <p:sldId id="1402" r:id="rId60"/>
    <p:sldId id="1403" r:id="rId61"/>
    <p:sldId id="268" r:id="rId62"/>
    <p:sldId id="1414" r:id="rId63"/>
    <p:sldId id="1411" r:id="rId64"/>
    <p:sldId id="1412" r:id="rId65"/>
    <p:sldId id="1388" r:id="rId66"/>
    <p:sldId id="1389" r:id="rId67"/>
    <p:sldId id="1390" r:id="rId68"/>
    <p:sldId id="1391" r:id="rId69"/>
    <p:sldId id="1392" r:id="rId70"/>
    <p:sldId id="1393" r:id="rId71"/>
    <p:sldId id="1394" r:id="rId72"/>
    <p:sldId id="1395" r:id="rId73"/>
    <p:sldId id="1396" r:id="rId74"/>
    <p:sldId id="1397" r:id="rId75"/>
  </p:sldIdLst>
  <p:sldSz cx="12192000" cy="6858000"/>
  <p:notesSz cx="6735763" cy="9866313"/>
  <p:embeddedFontLst>
    <p:embeddedFont>
      <p:font typeface="나눔스퀘어 네오 OTF Bold" panose="020B0600000101010101" charset="-127"/>
      <p:bold r:id="rId78"/>
    </p:embeddedFont>
    <p:embeddedFont>
      <p:font typeface="나눔스퀘어 네오 OTF ExtraBold" panose="020B0600000101010101" charset="-127"/>
      <p:bold r:id="rId79"/>
    </p:embeddedFont>
    <p:embeddedFont>
      <p:font typeface="나눔스퀘어 네오 OTF Heavy" panose="020B0600000101010101" charset="-127"/>
      <p:bold r:id="rId80"/>
    </p:embeddedFont>
    <p:embeddedFont>
      <p:font typeface="Meiryo UI" panose="020B0604030504040204" pitchFamily="34" charset="-128"/>
      <p:regular r:id="rId81"/>
      <p:bold r:id="rId82"/>
      <p:italic r:id="rId83"/>
      <p:boldItalic r:id="rId84"/>
    </p:embeddedFont>
    <p:embeddedFont>
      <p:font typeface="Roboto" panose="02000000000000000000" pitchFamily="2" charset="0"/>
      <p:regular r:id="rId85"/>
      <p:bold r:id="rId86"/>
      <p:italic r:id="rId87"/>
      <p:boldItalic r:id="rId88"/>
    </p:embeddedFont>
    <p:embeddedFont>
      <p:font typeface="Yu Gothic" panose="020B0400000000000000" pitchFamily="34" charset="-128"/>
      <p:regular r:id="rId89"/>
      <p:bold r:id="rId90"/>
    </p:embeddedFont>
    <p:embeddedFont>
      <p:font typeface="Yu Gothic" panose="020B0400000000000000" pitchFamily="34" charset="-128"/>
      <p:regular r:id="rId89"/>
      <p:bold r:id="rId90"/>
    </p:embeddedFont>
    <p:embeddedFont>
      <p:font typeface="맑은 고딕" panose="020B0503020000020004" pitchFamily="50" charset="-127"/>
      <p:regular r:id="rId91"/>
      <p:bold r:id="rId9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userDrawn="1">
          <p15:clr>
            <a:srgbClr val="A4A3A4"/>
          </p15:clr>
        </p15:guide>
        <p15:guide id="2" pos="7515" userDrawn="1">
          <p15:clr>
            <a:srgbClr val="A4A3A4"/>
          </p15:clr>
        </p15:guide>
        <p15:guide id="3" pos="167" userDrawn="1">
          <p15:clr>
            <a:srgbClr val="A4A3A4"/>
          </p15:clr>
        </p15:guide>
        <p15:guide id="4" orient="horz" pos="4156" userDrawn="1">
          <p15:clr>
            <a:srgbClr val="A4A3A4"/>
          </p15:clr>
        </p15:guide>
        <p15:guide id="5" orient="horz" pos="346" userDrawn="1">
          <p15:clr>
            <a:srgbClr val="A4A3A4"/>
          </p15:clr>
        </p15:guide>
        <p15:guide id="6" orient="horz" pos="3974" userDrawn="1">
          <p15:clr>
            <a:srgbClr val="A4A3A4"/>
          </p15:clr>
        </p15:guide>
        <p15:guide id="7" pos="5587" userDrawn="1">
          <p15:clr>
            <a:srgbClr val="A4A3A4"/>
          </p15:clr>
        </p15:guide>
        <p15:guide id="8" pos="325" userDrawn="1">
          <p15:clr>
            <a:srgbClr val="A4A3A4"/>
          </p15:clr>
        </p15:guide>
        <p15:guide id="9" orient="horz" pos="527" userDrawn="1">
          <p15:clr>
            <a:srgbClr val="A4A3A4"/>
          </p15:clr>
        </p15:guide>
        <p15:guide id="10" orient="horz" pos="1026" userDrawn="1">
          <p15:clr>
            <a:srgbClr val="A4A3A4"/>
          </p15:clr>
        </p15:guide>
        <p15:guide id="11" orient="horz" pos="3430" userDrawn="1">
          <p15:clr>
            <a:srgbClr val="A4A3A4"/>
          </p15:clr>
        </p15:guide>
        <p15:guide id="12" orient="horz" pos="1207" userDrawn="1">
          <p15:clr>
            <a:srgbClr val="A4A3A4"/>
          </p15:clr>
        </p15:guide>
        <p15:guide id="13" orient="horz" pos="3612" userDrawn="1">
          <p15:clr>
            <a:srgbClr val="A4A3A4"/>
          </p15:clr>
        </p15:guide>
        <p15:guide id="14" pos="7333" userDrawn="1">
          <p15:clr>
            <a:srgbClr val="A4A3A4"/>
          </p15:clr>
        </p15:guide>
        <p15:guide id="15" pos="20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B7E0"/>
    <a:srgbClr val="BDCDE9"/>
    <a:srgbClr val="5E8EBA"/>
    <a:srgbClr val="93B3D1"/>
    <a:srgbClr val="8BA7D9"/>
    <a:srgbClr val="FF0000"/>
    <a:srgbClr val="FF00FF"/>
    <a:srgbClr val="4975C3"/>
    <a:srgbClr val="3464E0"/>
    <a:srgbClr val="00AB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7" autoAdjust="0"/>
    <p:restoredTop sz="77019" autoAdjust="0"/>
  </p:normalViewPr>
  <p:slideViewPr>
    <p:cSldViewPr snapToGrid="0" showGuides="1">
      <p:cViewPr varScale="1">
        <p:scale>
          <a:sx n="87" d="100"/>
          <a:sy n="87" d="100"/>
        </p:scale>
        <p:origin x="1236" y="90"/>
      </p:cViewPr>
      <p:guideLst>
        <p:guide orient="horz" pos="164"/>
        <p:guide pos="7515"/>
        <p:guide pos="167"/>
        <p:guide orient="horz" pos="4156"/>
        <p:guide orient="horz" pos="346"/>
        <p:guide orient="horz" pos="3974"/>
        <p:guide pos="5587"/>
        <p:guide pos="325"/>
        <p:guide orient="horz" pos="527"/>
        <p:guide orient="horz" pos="1026"/>
        <p:guide orient="horz" pos="3430"/>
        <p:guide orient="horz" pos="1207"/>
        <p:guide orient="horz" pos="3612"/>
        <p:guide pos="7333"/>
        <p:guide pos="2095"/>
      </p:guideLst>
    </p:cSldViewPr>
  </p:slideViewPr>
  <p:outlineViewPr>
    <p:cViewPr>
      <p:scale>
        <a:sx n="33" d="100"/>
        <a:sy n="33" d="100"/>
      </p:scale>
      <p:origin x="0" y="0"/>
    </p:cViewPr>
  </p:outlineViewPr>
  <p:notesTextViewPr>
    <p:cViewPr>
      <p:scale>
        <a:sx n="102" d="100"/>
        <a:sy n="102"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3B7C51A2-465B-1D9E-22E5-7E2D8549D492}"/>
              </a:ext>
            </a:extLst>
          </p:cNvPr>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30DFFE9E-5FB7-3453-6B68-3726B93DAE10}"/>
              </a:ext>
            </a:extLst>
          </p:cNvPr>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8D2DEAD1-1E8F-415A-BA57-7FC8480EDFEC}" type="datetimeFigureOut">
              <a:rPr lang="ko-KR" altLang="en-US" smtClean="0"/>
              <a:t>2024-06-11</a:t>
            </a:fld>
            <a:endParaRPr lang="ko-KR" altLang="en-US"/>
          </a:p>
        </p:txBody>
      </p:sp>
      <p:sp>
        <p:nvSpPr>
          <p:cNvPr id="4" name="바닥글 개체 틀 3">
            <a:extLst>
              <a:ext uri="{FF2B5EF4-FFF2-40B4-BE49-F238E27FC236}">
                <a16:creationId xmlns:a16="http://schemas.microsoft.com/office/drawing/2014/main" id="{26F30663-59A4-D6A8-EDEC-BAB295CBB951}"/>
              </a:ext>
            </a:extLst>
          </p:cNvPr>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706C00BA-C036-26D5-CD34-9C5CDB38CD63}"/>
              </a:ext>
            </a:extLst>
          </p:cNvPr>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A44B97EA-11B9-40B5-96F1-42C54384CFB3}" type="slidenum">
              <a:rPr lang="ko-KR" altLang="en-US" smtClean="0"/>
              <a:t>‹#›</a:t>
            </a:fld>
            <a:endParaRPr lang="ko-KR" altLang="en-US"/>
          </a:p>
        </p:txBody>
      </p:sp>
    </p:spTree>
    <p:extLst>
      <p:ext uri="{BB962C8B-B14F-4D97-AF65-F5344CB8AC3E}">
        <p14:creationId xmlns:p14="http://schemas.microsoft.com/office/powerpoint/2010/main" val="443960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DDE884F1-EC95-4857-88E7-904F3305AFEF}" type="datetimeFigureOut">
              <a:rPr lang="ko-KR" altLang="en-US" smtClean="0"/>
              <a:t>2024-06-11</a:t>
            </a:fld>
            <a:endParaRPr lang="ko-KR" altLang="en-US"/>
          </a:p>
        </p:txBody>
      </p:sp>
      <p:sp>
        <p:nvSpPr>
          <p:cNvPr id="4" name="슬라이드 이미지 개체 틀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DD6F64F-A1DA-44C2-B845-A5D4CD918BBE}" type="slidenum">
              <a:rPr lang="ko-KR" altLang="en-US" smtClean="0"/>
              <a:t>‹#›</a:t>
            </a:fld>
            <a:endParaRPr lang="ko-KR" altLang="en-US"/>
          </a:p>
        </p:txBody>
      </p:sp>
    </p:spTree>
    <p:extLst>
      <p:ext uri="{BB962C8B-B14F-4D97-AF65-F5344CB8AC3E}">
        <p14:creationId xmlns:p14="http://schemas.microsoft.com/office/powerpoint/2010/main" val="36357496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09575" y="1233488"/>
            <a:ext cx="5916613" cy="3328987"/>
          </a:xfrm>
        </p:spPr>
      </p:sp>
      <p:sp>
        <p:nvSpPr>
          <p:cNvPr id="3" name="슬라이드 노트 개체 틀 2"/>
          <p:cNvSpPr>
            <a:spLocks noGrp="1"/>
          </p:cNvSpPr>
          <p:nvPr>
            <p:ph type="body" idx="1"/>
          </p:nvPr>
        </p:nvSpPr>
        <p:spPr/>
        <p:txBody>
          <a:bodyPr/>
          <a:lstStyle/>
          <a:p>
            <a:r>
              <a:rPr lang="ko-KR" altLang="en-US" dirty="0"/>
              <a:t>반갑습니다</a:t>
            </a:r>
            <a:r>
              <a:rPr lang="en-US" altLang="ko-KR" dirty="0"/>
              <a:t>. </a:t>
            </a:r>
            <a:r>
              <a:rPr lang="ko-KR" altLang="en-US" dirty="0"/>
              <a:t>오늘 발표를 맡게 된 </a:t>
            </a:r>
            <a:r>
              <a:rPr lang="en-US" altLang="ko-KR" dirty="0"/>
              <a:t>~~~</a:t>
            </a:r>
            <a:r>
              <a:rPr lang="ko-KR" altLang="en-US" dirty="0"/>
              <a:t> 입니다</a:t>
            </a:r>
            <a:r>
              <a:rPr lang="en-US" altLang="ko-KR" dirty="0"/>
              <a:t>.</a:t>
            </a:r>
          </a:p>
          <a:p>
            <a:r>
              <a:rPr lang="ko-KR" altLang="en-US" dirty="0"/>
              <a:t>저는 </a:t>
            </a:r>
            <a:r>
              <a:rPr lang="en-US" altLang="ko-KR" dirty="0"/>
              <a:t>20~~</a:t>
            </a:r>
            <a:r>
              <a:rPr lang="ko-KR" altLang="en-US" dirty="0"/>
              <a:t>년에 </a:t>
            </a:r>
            <a:r>
              <a:rPr lang="en-US" altLang="ko-KR" dirty="0"/>
              <a:t>Cephas</a:t>
            </a:r>
            <a:r>
              <a:rPr lang="ko-KR" altLang="en-US" dirty="0"/>
              <a:t>에 입사하여 현재 </a:t>
            </a:r>
            <a:r>
              <a:rPr lang="en-US" altLang="ko-KR" dirty="0"/>
              <a:t>~~</a:t>
            </a:r>
            <a:r>
              <a:rPr lang="ko-KR" altLang="en-US" dirty="0"/>
              <a:t> 영업</a:t>
            </a:r>
            <a:r>
              <a:rPr lang="en-US" altLang="ko-KR" dirty="0"/>
              <a:t> </a:t>
            </a:r>
            <a:r>
              <a:rPr lang="ko-KR" altLang="en-US" dirty="0"/>
              <a:t>담당자로 근무를 하고 있습니다</a:t>
            </a:r>
            <a:r>
              <a:rPr lang="en-US" altLang="ko-KR" dirty="0"/>
              <a:t>.</a:t>
            </a:r>
          </a:p>
          <a:p>
            <a:r>
              <a:rPr lang="ko-KR" altLang="en-US" dirty="0"/>
              <a:t>오늘 발표를 통해 여기계신 모든 분들이 </a:t>
            </a:r>
            <a:r>
              <a:rPr lang="en-US" altLang="ko-KR" dirty="0"/>
              <a:t>KITZ Korea</a:t>
            </a:r>
            <a:r>
              <a:rPr lang="ko-KR" altLang="en-US" dirty="0"/>
              <a:t>에 대해 조금 더 알게 되는 계기가 되었으면 좋겠습니다</a:t>
            </a:r>
            <a:r>
              <a:rPr lang="en-US" altLang="ko-KR" dirty="0"/>
              <a:t>. </a:t>
            </a:r>
            <a:r>
              <a:rPr lang="ko-KR" altLang="en-US" dirty="0"/>
              <a:t>잘 부탁 드립니다</a:t>
            </a:r>
            <a:r>
              <a:rPr lang="en-US" altLang="ko-KR" dirty="0"/>
              <a:t>. </a:t>
            </a:r>
          </a:p>
          <a:p>
            <a:endParaRPr lang="en-US" altLang="ko-KR" dirty="0"/>
          </a:p>
          <a:p>
            <a:r>
              <a:rPr lang="ko-KR" altLang="en-US" dirty="0"/>
              <a:t>혹은 다른 발표자 인사말</a:t>
            </a:r>
            <a:endParaRPr lang="en-US" altLang="ko-KR" dirty="0"/>
          </a:p>
          <a:p>
            <a:endParaRPr lang="en-US" altLang="ko-KR" dirty="0"/>
          </a:p>
          <a:p>
            <a:r>
              <a:rPr lang="en-US" altLang="ko-KR" dirty="0"/>
              <a:t>*1</a:t>
            </a:r>
            <a:r>
              <a:rPr lang="ko-KR" altLang="en-US" dirty="0"/>
              <a:t>회 통역 예정</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a:t>
            </a:fld>
            <a:endParaRPr lang="ko-KR" altLang="en-US"/>
          </a:p>
        </p:txBody>
      </p:sp>
    </p:spTree>
    <p:extLst>
      <p:ext uri="{BB962C8B-B14F-4D97-AF65-F5344CB8AC3E}">
        <p14:creationId xmlns:p14="http://schemas.microsoft.com/office/powerpoint/2010/main" val="2043573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저희 공장은 </a:t>
            </a:r>
            <a:r>
              <a:rPr lang="ko-KR" altLang="en-US" dirty="0" err="1"/>
              <a:t>소형반</a:t>
            </a:r>
            <a:r>
              <a:rPr lang="en-US" altLang="ko-KR" dirty="0"/>
              <a:t>, </a:t>
            </a:r>
            <a:r>
              <a:rPr lang="ko-KR" altLang="en-US" dirty="0"/>
              <a:t>대형반으로 나뉩니다</a:t>
            </a:r>
            <a:r>
              <a:rPr lang="en-US" altLang="ko-KR" dirty="0"/>
              <a:t>. </a:t>
            </a:r>
            <a:r>
              <a:rPr lang="ko-KR" altLang="en-US" dirty="0"/>
              <a:t>먼저 소형반에서는 </a:t>
            </a:r>
            <a:r>
              <a:rPr lang="en-US" altLang="ko-KR" dirty="0"/>
              <a:t>DN1000</a:t>
            </a:r>
            <a:r>
              <a:rPr lang="ko-KR" altLang="en-US" dirty="0"/>
              <a:t>까지 제작을 하고 있습니다</a:t>
            </a:r>
            <a:r>
              <a:rPr lang="en-US" altLang="ko-KR" dirty="0"/>
              <a:t>. KITZ</a:t>
            </a:r>
            <a:r>
              <a:rPr lang="ko-KR" altLang="en-US" dirty="0"/>
              <a:t>의 </a:t>
            </a:r>
            <a:r>
              <a:rPr lang="en-US" altLang="ko-KR" dirty="0"/>
              <a:t>UB</a:t>
            </a:r>
            <a:r>
              <a:rPr lang="ko-KR" altLang="en-US" dirty="0"/>
              <a:t>밸브도 생산이 됩니다</a:t>
            </a:r>
            <a:r>
              <a:rPr lang="en-US" altLang="ko-KR" dirty="0"/>
              <a:t>. </a:t>
            </a:r>
          </a:p>
          <a:p>
            <a:pPr marL="228600" indent="-228600">
              <a:buAutoNum type="arabicParenR"/>
            </a:pPr>
            <a:r>
              <a:rPr lang="ko-KR" altLang="en-US" dirty="0"/>
              <a:t>그리고</a:t>
            </a:r>
            <a:r>
              <a:rPr lang="en-US" altLang="ko-KR" dirty="0"/>
              <a:t>, </a:t>
            </a:r>
            <a:r>
              <a:rPr lang="ko-KR" altLang="en-US" dirty="0"/>
              <a:t>대형반에서는 </a:t>
            </a:r>
            <a:r>
              <a:rPr lang="en-US" altLang="ko-KR" dirty="0"/>
              <a:t>DN4000</a:t>
            </a:r>
            <a:r>
              <a:rPr lang="ko-KR" altLang="en-US" dirty="0"/>
              <a:t>까지 전 </a:t>
            </a:r>
            <a:r>
              <a:rPr lang="en-US" altLang="ko-KR" dirty="0"/>
              <a:t>SIZE</a:t>
            </a:r>
            <a:r>
              <a:rPr lang="ko-KR" altLang="en-US" dirty="0"/>
              <a:t>제작이 가능합니다</a:t>
            </a:r>
            <a:r>
              <a:rPr lang="en-US" altLang="ko-KR" dirty="0"/>
              <a:t>. </a:t>
            </a:r>
          </a:p>
          <a:p>
            <a:pPr marL="0" indent="0">
              <a:buNone/>
            </a:pPr>
            <a:endParaRPr lang="en-US" altLang="ko-KR" dirty="0"/>
          </a:p>
          <a:p>
            <a:pPr marL="0" indent="0">
              <a:buNone/>
            </a:pPr>
            <a:r>
              <a:rPr lang="en-US" altLang="ko-KR" dirty="0"/>
              <a:t>Our factory is divided into small and large Manufacture line. First, we are producing up to DN1000 in small Manufacture line. KITZ's UB valves are also produced.</a:t>
            </a:r>
          </a:p>
          <a:p>
            <a:pPr marL="0" indent="0">
              <a:buNone/>
            </a:pPr>
            <a:r>
              <a:rPr lang="en-US" altLang="ko-KR" dirty="0"/>
              <a:t>And, in large Manufacture line, production of all sizes up to DN4000 is possible. </a:t>
            </a:r>
          </a:p>
          <a:p>
            <a:pPr marL="0" indent="0">
              <a:buNone/>
            </a:pPr>
            <a:endParaRPr lang="en-US" altLang="ko-KR" dirty="0"/>
          </a:p>
          <a:p>
            <a:pPr marL="0" indent="0">
              <a:buNone/>
            </a:pPr>
            <a:r>
              <a:rPr lang="ja-JP" altLang="en-US" dirty="0"/>
              <a:t>当工場は小型製造ラインと大型製造ラインに分かれます。 </a:t>
            </a:r>
          </a:p>
          <a:p>
            <a:pPr marL="0" indent="0">
              <a:buNone/>
            </a:pPr>
            <a:r>
              <a:rPr lang="ja-JP" altLang="en-US" dirty="0"/>
              <a:t>まず、小型製造ラインでは</a:t>
            </a:r>
            <a:r>
              <a:rPr lang="en-US" altLang="ja-JP" dirty="0"/>
              <a:t>DN1000</a:t>
            </a:r>
            <a:r>
              <a:rPr lang="ja-JP" altLang="en-US" dirty="0"/>
              <a:t>まで製作しています。 </a:t>
            </a:r>
            <a:r>
              <a:rPr lang="en-US" altLang="ja-JP" dirty="0"/>
              <a:t>KITZ</a:t>
            </a:r>
            <a:r>
              <a:rPr lang="ja-JP" altLang="en-US" dirty="0"/>
              <a:t>の</a:t>
            </a:r>
            <a:r>
              <a:rPr lang="en-US" altLang="ja-JP" dirty="0"/>
              <a:t>UB</a:t>
            </a:r>
            <a:r>
              <a:rPr lang="ja-JP" altLang="en-US" dirty="0"/>
              <a:t>バルブも生産されます。</a:t>
            </a:r>
          </a:p>
          <a:p>
            <a:pPr marL="0" indent="0">
              <a:buNone/>
            </a:pPr>
            <a:r>
              <a:rPr lang="ja-JP" altLang="en-US" dirty="0"/>
              <a:t>そして、大型製造ラインでは</a:t>
            </a:r>
            <a:r>
              <a:rPr lang="en-US" altLang="ja-JP" dirty="0"/>
              <a:t>DN4000</a:t>
            </a:r>
            <a:r>
              <a:rPr lang="ja-JP" altLang="en-US" dirty="0"/>
              <a:t>まで全</a:t>
            </a:r>
            <a:r>
              <a:rPr lang="en-US" altLang="ja-JP" dirty="0"/>
              <a:t>SIZE</a:t>
            </a:r>
            <a:r>
              <a:rPr lang="ja-JP" altLang="en-US" dirty="0"/>
              <a:t>製作が可能です。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10</a:t>
            </a:fld>
            <a:endParaRPr lang="ko-KR" altLang="en-US"/>
          </a:p>
        </p:txBody>
      </p:sp>
    </p:spTree>
    <p:extLst>
      <p:ext uri="{BB962C8B-B14F-4D97-AF65-F5344CB8AC3E}">
        <p14:creationId xmlns:p14="http://schemas.microsoft.com/office/powerpoint/2010/main" val="1780581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저희 공장에서의 작업내용에 대해 설명 드리겠습니다</a:t>
            </a:r>
            <a:r>
              <a:rPr lang="en-US" altLang="ko-KR" dirty="0"/>
              <a:t>.  </a:t>
            </a:r>
          </a:p>
          <a:p>
            <a:pPr marL="0" indent="0">
              <a:buNone/>
            </a:pPr>
            <a:endParaRPr lang="en-US" altLang="ko-KR" dirty="0"/>
          </a:p>
          <a:p>
            <a:pPr marL="228600" indent="-228600">
              <a:buAutoNum type="arabicParenR"/>
            </a:pPr>
            <a:r>
              <a:rPr lang="ko-KR" altLang="en-US" dirty="0"/>
              <a:t>먼저 주조</a:t>
            </a:r>
            <a:r>
              <a:rPr lang="en-US" altLang="ko-KR" dirty="0"/>
              <a:t>, ACTUATOR</a:t>
            </a:r>
            <a:r>
              <a:rPr lang="ko-KR" altLang="en-US" dirty="0"/>
              <a:t> 등 원자재 구매는 외주 협력사에 발주하고 있습니다</a:t>
            </a:r>
            <a:r>
              <a:rPr lang="en-US" altLang="ko-KR" dirty="0"/>
              <a:t>. </a:t>
            </a:r>
          </a:p>
          <a:p>
            <a:pPr marL="228600" indent="-228600">
              <a:buAutoNum type="arabicParenR"/>
            </a:pPr>
            <a:r>
              <a:rPr lang="ko-KR" altLang="en-US" dirty="0"/>
              <a:t>원자재가 저희 공장에 입고되면</a:t>
            </a:r>
            <a:r>
              <a:rPr lang="en-US" altLang="ko-KR" dirty="0"/>
              <a:t>-&gt; </a:t>
            </a:r>
            <a:r>
              <a:rPr lang="ko-KR" altLang="en-US" dirty="0"/>
              <a:t>품질 검사를 진행합니다</a:t>
            </a:r>
            <a:r>
              <a:rPr lang="en-US" altLang="ko-KR" dirty="0"/>
              <a:t>. KITZ</a:t>
            </a:r>
            <a:r>
              <a:rPr lang="ko-KR" altLang="en-US" dirty="0"/>
              <a:t>와 같이 가공은 일부 외주 가공을 하고 있습니다</a:t>
            </a:r>
            <a:r>
              <a:rPr lang="en-US" altLang="ko-KR" dirty="0"/>
              <a:t>.</a:t>
            </a:r>
          </a:p>
          <a:p>
            <a:pPr marL="228600" indent="-228600">
              <a:buAutoNum type="arabicParenR"/>
            </a:pPr>
            <a:r>
              <a:rPr lang="ko-KR" altLang="en-US" dirty="0"/>
              <a:t>그리고</a:t>
            </a:r>
            <a:r>
              <a:rPr lang="en-US" altLang="ko-KR" dirty="0"/>
              <a:t>, </a:t>
            </a:r>
            <a:r>
              <a:rPr lang="ko-KR" altLang="en-US" dirty="0"/>
              <a:t>가공이 완료된 제품은 저희 공장에서 도장</a:t>
            </a:r>
            <a:r>
              <a:rPr lang="en-US" altLang="ko-KR" dirty="0"/>
              <a:t>,</a:t>
            </a:r>
            <a:r>
              <a:rPr lang="ko-KR" altLang="en-US" dirty="0"/>
              <a:t> 조립</a:t>
            </a:r>
            <a:r>
              <a:rPr lang="en-US" altLang="ko-KR" dirty="0"/>
              <a:t>, </a:t>
            </a:r>
            <a:r>
              <a:rPr lang="ko-KR" altLang="en-US" dirty="0"/>
              <a:t>검사를 거쳐 제품을 </a:t>
            </a:r>
            <a:r>
              <a:rPr lang="ko-KR" altLang="en-US" dirty="0" err="1"/>
              <a:t>완료을</a:t>
            </a:r>
            <a:r>
              <a:rPr lang="ko-KR" altLang="en-US" dirty="0"/>
              <a:t> 됩니다</a:t>
            </a:r>
            <a:r>
              <a:rPr lang="en-US" altLang="ko-KR" dirty="0"/>
              <a:t>. </a:t>
            </a:r>
          </a:p>
          <a:p>
            <a:pPr marL="228600" indent="-228600">
              <a:buAutoNum type="arabicParenR"/>
            </a:pPr>
            <a:r>
              <a:rPr lang="ko-KR" altLang="en-US" dirty="0"/>
              <a:t>완료된 제품은 외주업체를 저희 공장으로 불러 포장</a:t>
            </a:r>
            <a:r>
              <a:rPr lang="en-US" altLang="ko-KR" dirty="0"/>
              <a:t> </a:t>
            </a:r>
            <a:r>
              <a:rPr lang="ko-KR" altLang="en-US" dirty="0"/>
              <a:t>및</a:t>
            </a:r>
            <a:r>
              <a:rPr lang="en-US" altLang="ko-KR" dirty="0"/>
              <a:t> </a:t>
            </a:r>
            <a:r>
              <a:rPr lang="ko-KR" altLang="en-US" dirty="0"/>
              <a:t>운송을 통하여 고객 측에 제품을 인도하고 있습니다</a:t>
            </a:r>
            <a:r>
              <a:rPr lang="en-US" altLang="ko-KR" dirty="0"/>
              <a:t>. </a:t>
            </a:r>
          </a:p>
          <a:p>
            <a:pPr marL="228600" indent="-228600">
              <a:buAutoNum type="arabicParenR"/>
            </a:pPr>
            <a:r>
              <a:rPr lang="ko-KR" altLang="en-US" dirty="0"/>
              <a:t>여기까지 질문사항 있습니까</a:t>
            </a:r>
            <a:r>
              <a:rPr lang="en-US" altLang="ko-KR" dirty="0"/>
              <a:t>? </a:t>
            </a:r>
            <a:r>
              <a:rPr lang="ko-KR" altLang="en-US" dirty="0"/>
              <a:t>그럼 다음으로 넘어가겠습니다</a:t>
            </a:r>
            <a:r>
              <a:rPr lang="en-US" altLang="ko-KR" dirty="0"/>
              <a:t>. </a:t>
            </a:r>
          </a:p>
          <a:p>
            <a:pPr marL="0" indent="0">
              <a:buNone/>
            </a:pPr>
            <a:endParaRPr lang="en-US" altLang="ko-KR" dirty="0"/>
          </a:p>
          <a:p>
            <a:pPr marL="0" indent="0">
              <a:buNone/>
            </a:pPr>
            <a:r>
              <a:rPr lang="en-US" altLang="ko-KR" dirty="0"/>
              <a:t>Next, I will explain the work at our factory.</a:t>
            </a:r>
          </a:p>
          <a:p>
            <a:pPr marL="0" indent="0">
              <a:buNone/>
            </a:pPr>
            <a:endParaRPr lang="en-US" altLang="ko-KR" dirty="0"/>
          </a:p>
          <a:p>
            <a:pPr marL="0" indent="0">
              <a:buNone/>
            </a:pPr>
            <a:r>
              <a:rPr lang="en-US" altLang="ko-KR" dirty="0"/>
              <a:t>1) First, the purchase of materials such as casting and actuators is ordered from outsourcing partners.</a:t>
            </a:r>
          </a:p>
          <a:p>
            <a:pPr marL="0" indent="0">
              <a:buNone/>
            </a:pPr>
            <a:r>
              <a:rPr lang="en-US" altLang="ko-KR" dirty="0"/>
              <a:t>2) When materials arrive at our factory, we carry out quality inspection. some of the processing is outsourced.</a:t>
            </a:r>
          </a:p>
          <a:p>
            <a:pPr marL="0" indent="0">
              <a:buNone/>
            </a:pPr>
            <a:r>
              <a:rPr lang="en-US" altLang="ko-KR" dirty="0"/>
              <a:t>3) Additionally, products that have been processed are completed through painting, assembly, and inspection at our factory.</a:t>
            </a:r>
          </a:p>
          <a:p>
            <a:pPr marL="0" indent="0">
              <a:buNone/>
            </a:pPr>
            <a:r>
              <a:rPr lang="en-US" altLang="ko-KR" dirty="0"/>
              <a:t>4) Completed products are delivered to customers through packaging and transportation by calling an outsourcing company to our factory.</a:t>
            </a:r>
          </a:p>
          <a:p>
            <a:pPr marL="0" indent="0">
              <a:buNone/>
            </a:pPr>
            <a:r>
              <a:rPr lang="en-US" altLang="ko-KR" dirty="0"/>
              <a:t>5) Do you have any questions up to this point? </a:t>
            </a:r>
          </a:p>
          <a:p>
            <a:pPr marL="0" indent="0">
              <a:buNone/>
            </a:pPr>
            <a:endParaRPr lang="en-US" altLang="ko-KR" dirty="0"/>
          </a:p>
          <a:p>
            <a:pPr marL="0" indent="0">
              <a:buNone/>
            </a:pPr>
            <a:r>
              <a:rPr lang="ja-JP" altLang="en-US" dirty="0"/>
              <a:t>次に、当工場での作業内容についてご説明いたします。</a:t>
            </a:r>
          </a:p>
          <a:p>
            <a:pPr marL="0" indent="0">
              <a:buNone/>
            </a:pPr>
            <a:endParaRPr lang="ja-JP" altLang="en-US" dirty="0"/>
          </a:p>
          <a:p>
            <a:pPr marL="0" indent="0">
              <a:buNone/>
            </a:pPr>
            <a:r>
              <a:rPr lang="ja-JP" altLang="en-US" dirty="0"/>
              <a:t>まず鋳造、</a:t>
            </a:r>
            <a:r>
              <a:rPr lang="en-US" altLang="ja-JP" dirty="0"/>
              <a:t>ACTUATOR</a:t>
            </a:r>
            <a:r>
              <a:rPr lang="ja-JP" altLang="en-US" dirty="0"/>
              <a:t>などの原材料購入は外注協力会社に発注しています。 </a:t>
            </a:r>
          </a:p>
          <a:p>
            <a:pPr marL="0" indent="0">
              <a:buNone/>
            </a:pPr>
            <a:r>
              <a:rPr lang="ja-JP" altLang="en-US" dirty="0"/>
              <a:t>原材料が当工場に入庫されたら</a:t>
            </a:r>
            <a:r>
              <a:rPr lang="en-US" altLang="ja-JP" dirty="0"/>
              <a:t>-&gt; </a:t>
            </a:r>
            <a:r>
              <a:rPr lang="ja-JP" altLang="en-US" dirty="0"/>
              <a:t>品質検査を行います。 </a:t>
            </a:r>
            <a:r>
              <a:rPr lang="en-US" altLang="ja-JP" dirty="0"/>
              <a:t>KITZ</a:t>
            </a:r>
            <a:r>
              <a:rPr lang="ja-JP" altLang="en-US" dirty="0"/>
              <a:t>のように加工は一部外注加工をしています。</a:t>
            </a:r>
          </a:p>
          <a:p>
            <a:pPr marL="0" indent="0">
              <a:buNone/>
            </a:pPr>
            <a:r>
              <a:rPr lang="ja-JP" altLang="en-US" dirty="0"/>
              <a:t>そして、加工が完了した製品は当工場で塗装、組立、検査を経て製品を完了します。 </a:t>
            </a:r>
          </a:p>
          <a:p>
            <a:pPr marL="0" indent="0">
              <a:buNone/>
            </a:pPr>
            <a:r>
              <a:rPr lang="ja-JP" altLang="en-US" dirty="0"/>
              <a:t>完了した製品は外注業者を私どもの工場に呼んで包装および運送を通じて顧客側に製品を引き渡しています。 </a:t>
            </a:r>
          </a:p>
          <a:p>
            <a:pPr marL="0" indent="0">
              <a:buNone/>
            </a:pPr>
            <a:r>
              <a:rPr lang="ja-JP" altLang="en-US" dirty="0"/>
              <a:t>ここまで質問事項がありますか？ それでは次に進みます。</a:t>
            </a:r>
            <a:endParaRPr lang="en-US" altLang="ko-KR" dirty="0"/>
          </a:p>
          <a:p>
            <a:pPr marL="0" indent="0">
              <a:buNone/>
            </a:pPr>
            <a:endParaRPr lang="en-US" altLang="ko-KR" dirty="0"/>
          </a:p>
          <a:p>
            <a:pPr marL="0" indent="0">
              <a:buNone/>
            </a:pPr>
            <a:r>
              <a:rPr lang="en-US" altLang="ko-KR" dirty="0"/>
              <a:t>*</a:t>
            </a:r>
            <a:r>
              <a:rPr lang="ko-KR" altLang="en-US" dirty="0"/>
              <a:t>시간을 많이 지체하지 않도록 빨리 설명 예정</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11</a:t>
            </a:fld>
            <a:endParaRPr lang="ko-KR" altLang="en-US"/>
          </a:p>
        </p:txBody>
      </p:sp>
    </p:spTree>
    <p:extLst>
      <p:ext uri="{BB962C8B-B14F-4D97-AF65-F5344CB8AC3E}">
        <p14:creationId xmlns:p14="http://schemas.microsoft.com/office/powerpoint/2010/main" val="419121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지금부터는 저희 설비에 대한 설명 드리겠습니다</a:t>
            </a:r>
            <a:r>
              <a:rPr lang="en-US" altLang="ko-KR" dirty="0"/>
              <a:t>. </a:t>
            </a:r>
          </a:p>
          <a:p>
            <a:r>
              <a:rPr lang="ko-KR" altLang="en-US" dirty="0"/>
              <a:t>보시는 바와 같이 저희는 대형</a:t>
            </a:r>
            <a:r>
              <a:rPr lang="en-US" altLang="ko-KR" dirty="0"/>
              <a:t>Size</a:t>
            </a:r>
            <a:r>
              <a:rPr lang="ko-KR" altLang="en-US" dirty="0"/>
              <a:t>까지 수압대를 보유하고 있고 신속히 </a:t>
            </a:r>
            <a:r>
              <a:rPr lang="en-US" altLang="ko-KR" dirty="0"/>
              <a:t>Hydro</a:t>
            </a:r>
            <a:r>
              <a:rPr lang="ko-KR" altLang="en-US" dirty="0"/>
              <a:t> </a:t>
            </a:r>
            <a:r>
              <a:rPr lang="en-US" altLang="ko-KR" dirty="0"/>
              <a:t>Test</a:t>
            </a:r>
            <a:r>
              <a:rPr lang="ko-KR" altLang="en-US" dirty="0"/>
              <a:t>를 진행함으로써 생산 효율성을 높일 수 있는 것이 큰 장점 입니다</a:t>
            </a:r>
            <a:r>
              <a:rPr lang="en-US" altLang="ko-KR" dirty="0"/>
              <a:t>. </a:t>
            </a:r>
          </a:p>
          <a:p>
            <a:endParaRPr lang="en-US" altLang="ko-KR" dirty="0"/>
          </a:p>
          <a:p>
            <a:r>
              <a:rPr lang="en-US" altLang="ko-KR" dirty="0"/>
              <a:t>From now on, I will explain our facilities.</a:t>
            </a:r>
          </a:p>
          <a:p>
            <a:r>
              <a:rPr lang="en-US" altLang="ko-KR" dirty="0"/>
              <a:t>As you can see, we have a large-sized hydraulic tester, and a big advantage is that we can increase production efficiency by quickly conducting hydro tests through this.</a:t>
            </a:r>
          </a:p>
          <a:p>
            <a:endParaRPr lang="en-US" altLang="ko-KR" dirty="0"/>
          </a:p>
          <a:p>
            <a:r>
              <a:rPr lang="ja-JP" altLang="en-US" dirty="0"/>
              <a:t>今からは私どもの設備についてご説明いたします。 </a:t>
            </a:r>
          </a:p>
          <a:p>
            <a:r>
              <a:rPr lang="ja-JP" altLang="en-US" dirty="0"/>
              <a:t>ご覧のように私どもは大型</a:t>
            </a:r>
            <a:r>
              <a:rPr lang="en-US" altLang="ja-JP" dirty="0"/>
              <a:t>Size</a:t>
            </a:r>
            <a:r>
              <a:rPr lang="ja-JP" altLang="en-US" dirty="0"/>
              <a:t>まで水圧帯を保有しており迅速に</a:t>
            </a:r>
            <a:r>
              <a:rPr lang="en-US" altLang="ja-JP" dirty="0"/>
              <a:t>Hydro Test</a:t>
            </a:r>
            <a:r>
              <a:rPr lang="ja-JP" altLang="en-US" dirty="0"/>
              <a:t>を進行することで生産効率性を高められることが大きな長所です。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12</a:t>
            </a:fld>
            <a:endParaRPr lang="ko-KR" altLang="en-US"/>
          </a:p>
        </p:txBody>
      </p:sp>
    </p:spTree>
    <p:extLst>
      <p:ext uri="{BB962C8B-B14F-4D97-AF65-F5344CB8AC3E}">
        <p14:creationId xmlns:p14="http://schemas.microsoft.com/office/powerpoint/2010/main" val="235663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그리고</a:t>
            </a:r>
            <a:r>
              <a:rPr lang="en-US" altLang="ko-KR" dirty="0"/>
              <a:t>, </a:t>
            </a:r>
            <a:r>
              <a:rPr lang="ko-KR" altLang="en-US" dirty="0"/>
              <a:t>지금 보시는 설비사진은 밸브의 성능을 검증하는 </a:t>
            </a:r>
            <a:r>
              <a:rPr lang="en-US" altLang="ko-KR" dirty="0"/>
              <a:t>Cycling Test</a:t>
            </a:r>
            <a:r>
              <a:rPr lang="ko-KR" altLang="en-US" dirty="0"/>
              <a:t>유닛의 사진입니다</a:t>
            </a:r>
            <a:r>
              <a:rPr lang="en-US" altLang="ko-KR" dirty="0"/>
              <a:t>.</a:t>
            </a:r>
          </a:p>
          <a:p>
            <a:pPr marL="228600" indent="-228600">
              <a:buAutoNum type="arabicParenR"/>
            </a:pPr>
            <a:r>
              <a:rPr lang="ko-KR" altLang="en-US" dirty="0"/>
              <a:t>테스트 기준은 </a:t>
            </a:r>
            <a:r>
              <a:rPr lang="en-US" altLang="ko-KR" dirty="0"/>
              <a:t>AWWA C.504</a:t>
            </a:r>
            <a:r>
              <a:rPr lang="ko-KR" altLang="en-US" dirty="0"/>
              <a:t>에 따라 진행하며</a:t>
            </a:r>
            <a:r>
              <a:rPr lang="en-US" altLang="ko-KR" dirty="0"/>
              <a:t>, </a:t>
            </a:r>
            <a:r>
              <a:rPr lang="ko-KR" altLang="en-US" dirty="0"/>
              <a:t>소형 밸브는 </a:t>
            </a:r>
            <a:r>
              <a:rPr lang="en-US" altLang="ko-KR" dirty="0"/>
              <a:t>10,000</a:t>
            </a:r>
            <a:r>
              <a:rPr lang="ko-KR" altLang="en-US" dirty="0"/>
              <a:t>회 대형밸브는 </a:t>
            </a:r>
            <a:r>
              <a:rPr lang="en-US" altLang="ko-KR" dirty="0"/>
              <a:t>500</a:t>
            </a:r>
            <a:r>
              <a:rPr lang="ko-KR" altLang="en-US" dirty="0"/>
              <a:t>회 실시하고 있습니다</a:t>
            </a:r>
            <a:r>
              <a:rPr lang="en-US" altLang="ko-KR" dirty="0"/>
              <a:t>. </a:t>
            </a:r>
          </a:p>
          <a:p>
            <a:r>
              <a:rPr lang="en-US" altLang="ko-KR" dirty="0"/>
              <a:t>3)  </a:t>
            </a:r>
            <a:r>
              <a:rPr lang="ko-KR" altLang="en-US" dirty="0"/>
              <a:t>저희는 이미 여러 차례 성공적으로 </a:t>
            </a:r>
            <a:r>
              <a:rPr lang="en-US" altLang="ko-KR" dirty="0"/>
              <a:t>Test</a:t>
            </a:r>
            <a:r>
              <a:rPr lang="ko-KR" altLang="en-US" dirty="0"/>
              <a:t>를 수행 하였고</a:t>
            </a:r>
            <a:r>
              <a:rPr lang="en-US" altLang="ko-KR" dirty="0"/>
              <a:t>, </a:t>
            </a:r>
            <a:r>
              <a:rPr lang="ko-KR" altLang="en-US" dirty="0"/>
              <a:t>이러한 경험들이 저희 회사의 기술 발전에 많은 도움이 되었습니다</a:t>
            </a:r>
            <a:r>
              <a:rPr lang="en-US" altLang="ko-KR" dirty="0"/>
              <a:t>.</a:t>
            </a:r>
          </a:p>
          <a:p>
            <a:endParaRPr lang="en-US" altLang="ko-KR" dirty="0"/>
          </a:p>
          <a:p>
            <a:r>
              <a:rPr lang="en-US" altLang="ko-KR" dirty="0"/>
              <a:t>1) And, the facility photo you see now is a photo of the Cycling Test unit that verifies the performance of the valve.</a:t>
            </a:r>
          </a:p>
          <a:p>
            <a:r>
              <a:rPr lang="en-US" altLang="ko-KR" dirty="0"/>
              <a:t>2) The test standard is conducted in accordance with AWWA C.504, and small valves are tested 10,000 times and large valves are tested 500 times.</a:t>
            </a:r>
          </a:p>
          <a:p>
            <a:r>
              <a:rPr lang="en-US" altLang="ko-KR" dirty="0"/>
              <a:t>3) We have already successfully conducted tests several times, and these experiences have been of great help to our company's technological development.</a:t>
            </a:r>
          </a:p>
          <a:p>
            <a:endParaRPr lang="en-US" altLang="ko-KR" dirty="0"/>
          </a:p>
          <a:p>
            <a:r>
              <a:rPr lang="ja-JP" altLang="en-US" dirty="0"/>
              <a:t>そして、今ご覧になっている設備写真はバルブの性能を検証する</a:t>
            </a:r>
            <a:r>
              <a:rPr lang="en-US" altLang="ja-JP" dirty="0"/>
              <a:t>Cycling Test</a:t>
            </a:r>
            <a:r>
              <a:rPr lang="ja-JP" altLang="en-US" dirty="0"/>
              <a:t>ユニットの写真です。</a:t>
            </a:r>
          </a:p>
          <a:p>
            <a:r>
              <a:rPr lang="ja-JP" altLang="en-US" dirty="0"/>
              <a:t>テスト基準は</a:t>
            </a:r>
            <a:r>
              <a:rPr lang="en-US" altLang="ja-JP" dirty="0"/>
              <a:t>AWWAC.504</a:t>
            </a:r>
            <a:r>
              <a:rPr lang="ja-JP" altLang="en-US" dirty="0"/>
              <a:t>によって行われ、小型バルブは</a:t>
            </a:r>
            <a:r>
              <a:rPr lang="en-US" altLang="ja-JP" dirty="0"/>
              <a:t>10,000</a:t>
            </a:r>
            <a:r>
              <a:rPr lang="ja-JP" altLang="en-US" dirty="0"/>
              <a:t>回、大型バルブは</a:t>
            </a:r>
            <a:r>
              <a:rPr lang="en-US" altLang="ja-JP" dirty="0"/>
              <a:t>500</a:t>
            </a:r>
            <a:r>
              <a:rPr lang="ja-JP" altLang="en-US" dirty="0"/>
              <a:t>回実施しています。 </a:t>
            </a:r>
          </a:p>
          <a:p>
            <a:r>
              <a:rPr lang="ja-JP" altLang="en-US" dirty="0"/>
              <a:t>私たちはすでに何回も成功的に</a:t>
            </a:r>
            <a:r>
              <a:rPr lang="en-US" altLang="ja-JP" dirty="0"/>
              <a:t>Test</a:t>
            </a:r>
            <a:r>
              <a:rPr lang="ja-JP" altLang="en-US" dirty="0"/>
              <a:t>を遂行しており、このような経験が弊社の技術発展に大きく役立ちました。</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13</a:t>
            </a:fld>
            <a:endParaRPr lang="ko-KR" altLang="en-US"/>
          </a:p>
        </p:txBody>
      </p:sp>
    </p:spTree>
    <p:extLst>
      <p:ext uri="{BB962C8B-B14F-4D97-AF65-F5344CB8AC3E}">
        <p14:creationId xmlns:p14="http://schemas.microsoft.com/office/powerpoint/2010/main" val="396193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 설계팀에서 사용하는 </a:t>
            </a:r>
            <a:r>
              <a:rPr lang="en-US" altLang="ko-KR" dirty="0"/>
              <a:t>Software</a:t>
            </a:r>
            <a:r>
              <a:rPr lang="ko-KR" altLang="en-US" dirty="0"/>
              <a:t>입니다</a:t>
            </a:r>
            <a:r>
              <a:rPr lang="en-US" altLang="ko-KR" dirty="0"/>
              <a:t>. </a:t>
            </a:r>
            <a:r>
              <a:rPr lang="ko-KR" altLang="en-US" dirty="0"/>
              <a:t>일반적인 내용으로</a:t>
            </a:r>
            <a:r>
              <a:rPr lang="en-US" altLang="ko-KR" dirty="0"/>
              <a:t> 3D Modeling, </a:t>
            </a:r>
            <a:r>
              <a:rPr lang="ko-KR" altLang="en-US" dirty="0"/>
              <a:t>분석</a:t>
            </a:r>
            <a:r>
              <a:rPr lang="en-US" altLang="ko-KR" dirty="0"/>
              <a:t>, </a:t>
            </a:r>
            <a:r>
              <a:rPr lang="ko-KR" altLang="en-US" dirty="0"/>
              <a:t>도면 작업을 하고 있습니다</a:t>
            </a:r>
            <a:r>
              <a:rPr lang="en-US" altLang="ko-KR" dirty="0"/>
              <a:t>. </a:t>
            </a:r>
          </a:p>
          <a:p>
            <a:endParaRPr lang="en-US" altLang="ko-KR" dirty="0"/>
          </a:p>
          <a:p>
            <a:r>
              <a:rPr lang="en-US" altLang="ko-KR" dirty="0"/>
              <a:t>This is the software used by our design team. In general, we work on 3D modeling, analysis, and drawing.</a:t>
            </a:r>
          </a:p>
          <a:p>
            <a:endParaRPr lang="en-US" altLang="ko-KR" dirty="0"/>
          </a:p>
          <a:p>
            <a:r>
              <a:rPr lang="ja-JP" altLang="en-US" dirty="0"/>
              <a:t>弊社の設計チームで使用する</a:t>
            </a:r>
            <a:r>
              <a:rPr lang="en-US" altLang="ja-JP" dirty="0"/>
              <a:t>Software</a:t>
            </a:r>
            <a:r>
              <a:rPr lang="ja-JP" altLang="en-US" dirty="0"/>
              <a:t>です。 一般的な内容で</a:t>
            </a:r>
            <a:r>
              <a:rPr lang="en-US" altLang="ja-JP" dirty="0"/>
              <a:t>3D</a:t>
            </a:r>
            <a:r>
              <a:rPr lang="ja-JP" altLang="en-US" dirty="0"/>
              <a:t>モデルリング、分析、図面作業をしています。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14</a:t>
            </a:fld>
            <a:endParaRPr lang="ko-KR" altLang="en-US"/>
          </a:p>
        </p:txBody>
      </p:sp>
    </p:spTree>
    <p:extLst>
      <p:ext uri="{BB962C8B-B14F-4D97-AF65-F5344CB8AC3E}">
        <p14:creationId xmlns:p14="http://schemas.microsoft.com/office/powerpoint/2010/main" val="145539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앞서 설명 드린 분석 프로그램을 통해 구조</a:t>
            </a:r>
            <a:r>
              <a:rPr lang="en-US" altLang="ko-KR" dirty="0"/>
              <a:t>, </a:t>
            </a:r>
            <a:r>
              <a:rPr lang="ko-KR" altLang="en-US" dirty="0"/>
              <a:t>유체 분석을 한 자료입니다</a:t>
            </a:r>
            <a:r>
              <a:rPr lang="en-US" altLang="ko-KR" dirty="0"/>
              <a:t>. </a:t>
            </a:r>
          </a:p>
          <a:p>
            <a:pPr marL="0" indent="0">
              <a:buNone/>
            </a:pPr>
            <a:endParaRPr lang="en-US" altLang="ko-KR" dirty="0"/>
          </a:p>
          <a:p>
            <a:pPr marL="0" indent="0">
              <a:buNone/>
            </a:pPr>
            <a:r>
              <a:rPr lang="en-US" altLang="ko-KR" dirty="0"/>
              <a:t>This is data that was analyzed for structure and fluid through the analysis program explained earlier.</a:t>
            </a:r>
          </a:p>
          <a:p>
            <a:pPr marL="0" indent="0">
              <a:buNone/>
            </a:pPr>
            <a:endParaRPr lang="en-US" altLang="ko-KR" dirty="0"/>
          </a:p>
          <a:p>
            <a:pPr marL="0" indent="0">
              <a:buNone/>
            </a:pPr>
            <a:r>
              <a:rPr lang="ja-JP" altLang="en-US" dirty="0"/>
              <a:t>先ほど説明した分析プログラムを通じて構造、流体分析をした資料です。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15</a:t>
            </a:fld>
            <a:endParaRPr lang="ko-KR" altLang="en-US"/>
          </a:p>
        </p:txBody>
      </p:sp>
    </p:spTree>
    <p:extLst>
      <p:ext uri="{BB962C8B-B14F-4D97-AF65-F5344CB8AC3E}">
        <p14:creationId xmlns:p14="http://schemas.microsoft.com/office/powerpoint/2010/main" val="1146952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열 분석 자료입니다</a:t>
            </a:r>
            <a:r>
              <a:rPr lang="en-US" altLang="ko-KR" dirty="0"/>
              <a:t>.</a:t>
            </a:r>
          </a:p>
          <a:p>
            <a:endParaRPr lang="en-US" altLang="ko-KR" dirty="0"/>
          </a:p>
          <a:p>
            <a:r>
              <a:rPr lang="ja-JP" altLang="en-US" dirty="0"/>
              <a:t>次は熱分析資料です。</a:t>
            </a:r>
            <a:endParaRPr lang="en-US" altLang="ko-KR" dirty="0"/>
          </a:p>
          <a:p>
            <a:endParaRPr lang="en-US" altLang="ko-KR" dirty="0"/>
          </a:p>
          <a:p>
            <a:r>
              <a:rPr lang="en-US" altLang="ko-KR" dirty="0"/>
              <a:t>next is thermal analysis data.</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16</a:t>
            </a:fld>
            <a:endParaRPr lang="ko-KR" altLang="en-US"/>
          </a:p>
        </p:txBody>
      </p:sp>
    </p:spTree>
    <p:extLst>
      <p:ext uri="{BB962C8B-B14F-4D97-AF65-F5344CB8AC3E}">
        <p14:creationId xmlns:p14="http://schemas.microsoft.com/office/powerpoint/2010/main" val="3052066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일반적인 내용들이라 조금 빠르게 설명하였는데 제 설명이 너무 빠르진 않으시죠</a:t>
            </a:r>
            <a:r>
              <a:rPr lang="en-US" altLang="ko-KR" dirty="0"/>
              <a:t>? (</a:t>
            </a:r>
            <a:r>
              <a:rPr lang="ko-KR" altLang="en-US" dirty="0" err="1"/>
              <a:t>쉬어가는</a:t>
            </a:r>
            <a:r>
              <a:rPr lang="ko-KR" altLang="en-US" dirty="0"/>
              <a:t> 포인트</a:t>
            </a:r>
            <a:r>
              <a:rPr lang="en-US" altLang="ko-KR" dirty="0"/>
              <a:t>^^)</a:t>
            </a:r>
          </a:p>
          <a:p>
            <a:endParaRPr lang="en-US" altLang="ko-KR" dirty="0"/>
          </a:p>
          <a:p>
            <a:r>
              <a:rPr lang="ko-KR" altLang="en-US" dirty="0"/>
              <a:t>네</a:t>
            </a:r>
            <a:r>
              <a:rPr lang="en-US" altLang="ko-KR" dirty="0"/>
              <a:t>^^ </a:t>
            </a:r>
            <a:r>
              <a:rPr lang="ko-KR" altLang="en-US" dirty="0"/>
              <a:t>다음은 저희가 보유중인 </a:t>
            </a:r>
            <a:r>
              <a:rPr lang="en-US" altLang="ko-KR" dirty="0"/>
              <a:t>Cert</a:t>
            </a:r>
            <a:r>
              <a:rPr lang="ko-KR" altLang="en-US" dirty="0"/>
              <a:t>현황입니다</a:t>
            </a:r>
            <a:r>
              <a:rPr lang="en-US" altLang="ko-KR" dirty="0"/>
              <a:t>. </a:t>
            </a:r>
          </a:p>
          <a:p>
            <a:endParaRPr lang="en-US" altLang="ko-KR" dirty="0"/>
          </a:p>
          <a:p>
            <a:r>
              <a:rPr lang="en-US" altLang="ko-KR" dirty="0"/>
              <a:t>From now on, this is the status of certifications we have.</a:t>
            </a:r>
          </a:p>
          <a:p>
            <a:endParaRPr lang="en-US" altLang="ko-KR" dirty="0"/>
          </a:p>
          <a:p>
            <a:r>
              <a:rPr lang="ja-JP" altLang="en-US" dirty="0"/>
              <a:t>次は私たちが保有している</a:t>
            </a:r>
            <a:r>
              <a:rPr lang="en-US" altLang="ja-JP" dirty="0"/>
              <a:t>Cert</a:t>
            </a:r>
            <a:r>
              <a:rPr lang="ja-JP" altLang="en-US" dirty="0"/>
              <a:t>の現況です。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17</a:t>
            </a:fld>
            <a:endParaRPr lang="ko-KR" altLang="en-US"/>
          </a:p>
        </p:txBody>
      </p:sp>
    </p:spTree>
    <p:extLst>
      <p:ext uri="{BB962C8B-B14F-4D97-AF65-F5344CB8AC3E}">
        <p14:creationId xmlns:p14="http://schemas.microsoft.com/office/powerpoint/2010/main" val="68451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저희는 밸브 제조사로서 필요한 대부분의 </a:t>
            </a:r>
            <a:r>
              <a:rPr lang="en-US" altLang="ko-KR" dirty="0"/>
              <a:t>Cert.</a:t>
            </a:r>
            <a:r>
              <a:rPr lang="ko-KR" altLang="en-US" dirty="0"/>
              <a:t>를 이미 보유하고 있습니다</a:t>
            </a:r>
            <a:r>
              <a:rPr lang="en-US" altLang="ko-KR" dirty="0"/>
              <a:t>. </a:t>
            </a:r>
          </a:p>
          <a:p>
            <a:r>
              <a:rPr lang="en-US" altLang="ko-KR" dirty="0"/>
              <a:t>ISO,</a:t>
            </a:r>
            <a:r>
              <a:rPr lang="ko-KR" altLang="en-US" dirty="0"/>
              <a:t> </a:t>
            </a:r>
            <a:r>
              <a:rPr lang="en-US" altLang="ko-KR" dirty="0"/>
              <a:t>API,</a:t>
            </a:r>
            <a:r>
              <a:rPr lang="ko-KR" altLang="en-US" dirty="0"/>
              <a:t> </a:t>
            </a:r>
            <a:r>
              <a:rPr lang="en-US" altLang="ko-KR" dirty="0"/>
              <a:t>CE PED,</a:t>
            </a:r>
            <a:r>
              <a:rPr lang="ko-KR" altLang="en-US" dirty="0"/>
              <a:t> </a:t>
            </a:r>
            <a:r>
              <a:rPr lang="en-US" altLang="ko-KR" dirty="0"/>
              <a:t>SIL</a:t>
            </a:r>
            <a:r>
              <a:rPr lang="ko-KR" altLang="en-US" dirty="0"/>
              <a:t>등 다수의 </a:t>
            </a:r>
            <a:r>
              <a:rPr lang="en-US" altLang="ko-KR" dirty="0"/>
              <a:t>Cert</a:t>
            </a:r>
            <a:r>
              <a:rPr lang="ko-KR" altLang="en-US" dirty="0"/>
              <a:t>가 있습니다</a:t>
            </a:r>
            <a:r>
              <a:rPr lang="en-US" altLang="ko-KR" dirty="0"/>
              <a:t>.</a:t>
            </a:r>
          </a:p>
          <a:p>
            <a:endParaRPr lang="en-US" altLang="ko-KR" dirty="0"/>
          </a:p>
          <a:p>
            <a:r>
              <a:rPr lang="en-US" altLang="ko-KR" dirty="0"/>
              <a:t>As a valve manufacturer, we already have most of the certifications you need.</a:t>
            </a:r>
          </a:p>
          <a:p>
            <a:r>
              <a:rPr lang="en-US" altLang="ko-KR" dirty="0"/>
              <a:t>There are many certificates including ISO, API, CE PED, and SIL.</a:t>
            </a:r>
          </a:p>
          <a:p>
            <a:endParaRPr lang="en-US" altLang="ko-KR" dirty="0"/>
          </a:p>
          <a:p>
            <a:r>
              <a:rPr lang="ja-JP" altLang="en-US" dirty="0"/>
              <a:t>当社はバルブメーカーとして必要なほとんどの</a:t>
            </a:r>
            <a:r>
              <a:rPr lang="en-US" altLang="ja-JP" dirty="0"/>
              <a:t>Cert.</a:t>
            </a:r>
            <a:r>
              <a:rPr lang="ja-JP" altLang="en-US" dirty="0"/>
              <a:t>をすでに保有しています。 </a:t>
            </a:r>
          </a:p>
          <a:p>
            <a:r>
              <a:rPr lang="en-US" altLang="ja-JP" dirty="0"/>
              <a:t>ISO</a:t>
            </a:r>
            <a:r>
              <a:rPr lang="ja-JP" altLang="en-US" dirty="0"/>
              <a:t>、</a:t>
            </a:r>
            <a:r>
              <a:rPr lang="en-US" altLang="ja-JP" dirty="0"/>
              <a:t>API</a:t>
            </a:r>
            <a:r>
              <a:rPr lang="ja-JP" altLang="en-US" dirty="0"/>
              <a:t>、</a:t>
            </a:r>
            <a:r>
              <a:rPr lang="en-US" altLang="ja-JP" dirty="0"/>
              <a:t>CEPED</a:t>
            </a:r>
            <a:r>
              <a:rPr lang="ja-JP" altLang="en-US" dirty="0"/>
              <a:t>、</a:t>
            </a:r>
            <a:r>
              <a:rPr lang="en-US" altLang="ja-JP" dirty="0"/>
              <a:t>SIL</a:t>
            </a:r>
            <a:r>
              <a:rPr lang="ja-JP" altLang="en-US" dirty="0"/>
              <a:t>など多数の</a:t>
            </a:r>
            <a:r>
              <a:rPr lang="en-US" altLang="ja-JP" dirty="0"/>
              <a:t>Cert</a:t>
            </a:r>
            <a:r>
              <a:rPr lang="ja-JP" altLang="en-US" dirty="0"/>
              <a:t>があります。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18</a:t>
            </a:fld>
            <a:endParaRPr lang="ko-KR" altLang="en-US"/>
          </a:p>
        </p:txBody>
      </p:sp>
    </p:spTree>
    <p:extLst>
      <p:ext uri="{BB962C8B-B14F-4D97-AF65-F5344CB8AC3E}">
        <p14:creationId xmlns:p14="http://schemas.microsoft.com/office/powerpoint/2010/main" val="241737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인증서 사본 함께 보시겠습니다</a:t>
            </a:r>
            <a:r>
              <a:rPr lang="en-US" altLang="ko-KR" dirty="0"/>
              <a:t>. </a:t>
            </a:r>
            <a:r>
              <a:rPr lang="ko-KR" altLang="en-US" dirty="0"/>
              <a:t>먼저 </a:t>
            </a:r>
            <a:r>
              <a:rPr lang="en-US" altLang="ko-KR" dirty="0"/>
              <a:t>ISO 9001</a:t>
            </a:r>
            <a:r>
              <a:rPr lang="ko-KR" altLang="en-US" dirty="0"/>
              <a:t>과</a:t>
            </a:r>
            <a:r>
              <a:rPr lang="en-US" altLang="ko-KR" dirty="0"/>
              <a:t>, ISO45001</a:t>
            </a:r>
            <a:r>
              <a:rPr lang="ko-KR" altLang="en-US" dirty="0"/>
              <a:t>입니다</a:t>
            </a:r>
            <a:r>
              <a:rPr lang="en-US" altLang="ko-KR" dirty="0"/>
              <a:t>. </a:t>
            </a:r>
            <a:r>
              <a:rPr lang="ko-KR" altLang="en-US" dirty="0"/>
              <a:t>그리고 </a:t>
            </a:r>
            <a:r>
              <a:rPr lang="en-US" altLang="ko-KR" dirty="0"/>
              <a:t>SIL Certificate</a:t>
            </a:r>
            <a:r>
              <a:rPr lang="ko-KR" altLang="en-US" dirty="0"/>
              <a:t>입니다</a:t>
            </a:r>
            <a:r>
              <a:rPr lang="en-US" altLang="ko-KR" dirty="0"/>
              <a:t>. </a:t>
            </a:r>
            <a:r>
              <a:rPr lang="ko-KR" altLang="en-US" dirty="0"/>
              <a:t>저희는 모든 </a:t>
            </a:r>
            <a:r>
              <a:rPr lang="en-US" altLang="ko-KR" dirty="0"/>
              <a:t>Butterfly Valve</a:t>
            </a:r>
            <a:r>
              <a:rPr lang="ko-KR" altLang="en-US" dirty="0"/>
              <a:t>에 대해서는 </a:t>
            </a:r>
            <a:r>
              <a:rPr lang="en-US" altLang="ko-KR" dirty="0"/>
              <a:t>SIL Level 3 Cert.</a:t>
            </a:r>
            <a:r>
              <a:rPr lang="ko-KR" altLang="en-US" dirty="0"/>
              <a:t>를 보유하고 있습니다</a:t>
            </a:r>
            <a:r>
              <a:rPr lang="en-US" altLang="ko-KR" dirty="0"/>
              <a:t>.</a:t>
            </a:r>
            <a:endParaRPr lang="ko-KR" altLang="en-US" dirty="0"/>
          </a:p>
          <a:p>
            <a:endParaRPr lang="en-US" altLang="ko-KR" dirty="0"/>
          </a:p>
          <a:p>
            <a:r>
              <a:rPr lang="en-US" altLang="ko-KR" dirty="0"/>
              <a:t>This is a copy of your certificate. </a:t>
            </a:r>
          </a:p>
          <a:p>
            <a:r>
              <a:rPr lang="en-US" altLang="ko-KR" dirty="0"/>
              <a:t>First, ISO 9001 and ISO45001. And it is SIL Certificate. We hold SIL Level 3 Cert. for all Butterfly Valves.</a:t>
            </a:r>
          </a:p>
          <a:p>
            <a:endParaRPr lang="en-US" altLang="ko-KR" dirty="0"/>
          </a:p>
          <a:p>
            <a:r>
              <a:rPr lang="ja-JP" altLang="en-US" dirty="0"/>
              <a:t>認証書のコピーも一緒にご覧になります。 </a:t>
            </a:r>
            <a:endParaRPr lang="en-US" altLang="ja-JP" dirty="0"/>
          </a:p>
          <a:p>
            <a:r>
              <a:rPr lang="ja-JP" altLang="en-US" dirty="0"/>
              <a:t>まず</a:t>
            </a:r>
            <a:r>
              <a:rPr lang="en-US" altLang="ja-JP" dirty="0"/>
              <a:t>ISO 9001</a:t>
            </a:r>
            <a:r>
              <a:rPr lang="ja-JP" altLang="en-US" dirty="0"/>
              <a:t>と</a:t>
            </a:r>
            <a:r>
              <a:rPr lang="en-US" altLang="ja-JP" dirty="0"/>
              <a:t>ISO 45001</a:t>
            </a:r>
            <a:r>
              <a:rPr lang="ja-JP" altLang="en-US" dirty="0"/>
              <a:t>です。 そして</a:t>
            </a:r>
            <a:r>
              <a:rPr lang="en-US" altLang="ja-JP" dirty="0"/>
              <a:t>SIL Certificate</a:t>
            </a:r>
            <a:r>
              <a:rPr lang="ja-JP" altLang="en-US" dirty="0"/>
              <a:t>です。 私たちはすべての</a:t>
            </a:r>
            <a:r>
              <a:rPr lang="en-US" altLang="ja-JP" dirty="0"/>
              <a:t>Butterfly Valve</a:t>
            </a:r>
            <a:r>
              <a:rPr lang="ja-JP" altLang="en-US" dirty="0"/>
              <a:t>に対して</a:t>
            </a:r>
            <a:r>
              <a:rPr lang="en-US" altLang="ja-JP" dirty="0"/>
              <a:t>SIL Level 3 Cert.</a:t>
            </a:r>
            <a:r>
              <a:rPr lang="ja-JP" altLang="en-US" dirty="0"/>
              <a:t>を保有しています。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19</a:t>
            </a:fld>
            <a:endParaRPr lang="ko-KR" altLang="en-US"/>
          </a:p>
        </p:txBody>
      </p:sp>
    </p:spTree>
    <p:extLst>
      <p:ext uri="{BB962C8B-B14F-4D97-AF65-F5344CB8AC3E}">
        <p14:creationId xmlns:p14="http://schemas.microsoft.com/office/powerpoint/2010/main" val="88789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오늘 발표 순서입니다</a:t>
            </a:r>
            <a:r>
              <a:rPr lang="en-US" altLang="ko-KR" dirty="0"/>
              <a:t>. </a:t>
            </a:r>
            <a:r>
              <a:rPr lang="ko-KR" altLang="en-US" dirty="0"/>
              <a:t>먼저 회사소개</a:t>
            </a:r>
            <a:r>
              <a:rPr lang="en-US" altLang="ko-KR" dirty="0"/>
              <a:t>, </a:t>
            </a:r>
            <a:r>
              <a:rPr lang="ko-KR" altLang="en-US" dirty="0"/>
              <a:t>공장</a:t>
            </a:r>
            <a:r>
              <a:rPr lang="en-US" altLang="ko-KR" dirty="0"/>
              <a:t>, </a:t>
            </a:r>
            <a:r>
              <a:rPr lang="ko-KR" altLang="en-US" dirty="0"/>
              <a:t>인증 현황</a:t>
            </a:r>
            <a:r>
              <a:rPr lang="en-US" altLang="ko-KR" dirty="0"/>
              <a:t>, </a:t>
            </a:r>
            <a:r>
              <a:rPr lang="ko-KR" altLang="en-US" dirty="0"/>
              <a:t>제품</a:t>
            </a:r>
            <a:r>
              <a:rPr lang="en-US" altLang="ko-KR" dirty="0"/>
              <a:t>, Trouble Shooting</a:t>
            </a:r>
            <a:r>
              <a:rPr lang="ko-KR" altLang="en-US" dirty="0"/>
              <a:t>그리고 영업활동에 대한 설명을 하도록 하겠습니다</a:t>
            </a:r>
            <a:r>
              <a:rPr lang="en-US" altLang="ko-KR" dirty="0"/>
              <a:t>.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the order of today’s Presentation. First, we will introduce the company, factory, certification status, products, trouble shooting, and explain sales activities.</a:t>
            </a:r>
          </a:p>
          <a:p>
            <a:endParaRPr lang="en-US" altLang="ko-KR" dirty="0"/>
          </a:p>
          <a:p>
            <a:r>
              <a:rPr lang="ja-JP" altLang="en-US" dirty="0"/>
              <a:t>今日の発表です。 まず、会社紹介、工場紹介、認証現況、製品説明、</a:t>
            </a:r>
            <a:r>
              <a:rPr lang="en-US" altLang="ja-JP" dirty="0"/>
              <a:t>Trouble Shooting</a:t>
            </a:r>
            <a:r>
              <a:rPr lang="ja-JP" altLang="en-US" dirty="0"/>
              <a:t>、そして営業活動について説明したいと思います。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a:t>
            </a:fld>
            <a:endParaRPr lang="ko-KR" altLang="en-US"/>
          </a:p>
        </p:txBody>
      </p:sp>
    </p:spTree>
    <p:extLst>
      <p:ext uri="{BB962C8B-B14F-4D97-AF65-F5344CB8AC3E}">
        <p14:creationId xmlns:p14="http://schemas.microsoft.com/office/powerpoint/2010/main" val="756173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a:t>
            </a:r>
            <a:r>
              <a:rPr lang="en-US" altLang="ko-KR" dirty="0"/>
              <a:t>TAT Cert</a:t>
            </a:r>
            <a:r>
              <a:rPr lang="ko-KR" altLang="en-US" dirty="0"/>
              <a:t>입니다</a:t>
            </a:r>
            <a:r>
              <a:rPr lang="en-US" altLang="ko-KR" dirty="0"/>
              <a:t>. </a:t>
            </a:r>
            <a:r>
              <a:rPr lang="ko-KR" altLang="en-US" dirty="0"/>
              <a:t>밸브관련 </a:t>
            </a:r>
            <a:r>
              <a:rPr lang="en-US" altLang="ko-KR" dirty="0"/>
              <a:t>Spec</a:t>
            </a:r>
            <a:r>
              <a:rPr lang="ko-KR" altLang="en-US" dirty="0"/>
              <a:t>에서는 최상위 레벨이라 판단되고</a:t>
            </a:r>
            <a:r>
              <a:rPr lang="en-US" altLang="ko-KR" dirty="0"/>
              <a:t>, </a:t>
            </a:r>
            <a:r>
              <a:rPr lang="ko-KR" altLang="en-US" dirty="0"/>
              <a:t>저희 직원들은 이와 같은 어려운 과제도 수행할 수 있는 역량을 갖추고 있습니다</a:t>
            </a:r>
            <a:r>
              <a:rPr lang="en-US" altLang="ko-KR" dirty="0"/>
              <a:t>.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그리고 더하여 </a:t>
            </a:r>
            <a:r>
              <a:rPr lang="en-US" altLang="ko-KR" dirty="0"/>
              <a:t>Fire Safety Certificate</a:t>
            </a:r>
            <a:r>
              <a:rPr lang="ko-KR" altLang="en-US" dirty="0"/>
              <a:t>와 캐나다 인증인 </a:t>
            </a:r>
            <a:r>
              <a:rPr lang="en-US" altLang="ko-KR" dirty="0"/>
              <a:t>CRN </a:t>
            </a:r>
            <a:r>
              <a:rPr lang="ko-KR" altLang="en-US" dirty="0"/>
              <a:t>입니다</a:t>
            </a:r>
            <a:r>
              <a:rPr lang="en-US" altLang="ko-KR" dirty="0"/>
              <a:t>. </a:t>
            </a:r>
            <a:endParaRPr lang="ko-KR" altLang="en-US" dirty="0"/>
          </a:p>
          <a:p>
            <a:endParaRPr lang="ko-KR" altLang="en-US" dirty="0"/>
          </a:p>
          <a:p>
            <a:r>
              <a:rPr lang="en-US" altLang="ko-KR" dirty="0"/>
              <a:t>Next is TAT certification. </a:t>
            </a:r>
          </a:p>
          <a:p>
            <a:r>
              <a:rPr lang="en-US" altLang="ko-KR" dirty="0"/>
              <a:t>We are considered to be at the highest level in terms of valve-related specifications, and our employees have the capabilities to perform such difficult tasks.</a:t>
            </a:r>
          </a:p>
          <a:p>
            <a:endParaRPr lang="en-US" altLang="ko-KR" dirty="0"/>
          </a:p>
          <a:p>
            <a:r>
              <a:rPr lang="en-US" altLang="ko-KR" dirty="0"/>
              <a:t>In addition, there is a Fire Safety Certificate and CRN, a Canadian certification.</a:t>
            </a:r>
          </a:p>
          <a:p>
            <a:endParaRPr lang="en-US" altLang="ko-KR" dirty="0"/>
          </a:p>
          <a:p>
            <a:r>
              <a:rPr lang="ja-JP" altLang="en-US" dirty="0"/>
              <a:t>次は</a:t>
            </a:r>
            <a:r>
              <a:rPr lang="en-US" altLang="ja-JP" dirty="0"/>
              <a:t>TAT Cert</a:t>
            </a:r>
            <a:r>
              <a:rPr lang="ja-JP" altLang="en-US" dirty="0"/>
              <a:t>です。 バルブ関連</a:t>
            </a:r>
            <a:r>
              <a:rPr lang="en-US" altLang="ja-JP" dirty="0"/>
              <a:t>Spec</a:t>
            </a:r>
            <a:r>
              <a:rPr lang="ja-JP" altLang="en-US" dirty="0"/>
              <a:t>では最上位レベルと判断され、弊社のスタッフはこのような難しい課題も遂行できる力量を備えています。 </a:t>
            </a:r>
          </a:p>
          <a:p>
            <a:endParaRPr lang="ja-JP" altLang="en-US" dirty="0"/>
          </a:p>
          <a:p>
            <a:r>
              <a:rPr lang="ja-JP" altLang="en-US" dirty="0"/>
              <a:t>そして、さらに</a:t>
            </a:r>
            <a:r>
              <a:rPr lang="en-US" altLang="ja-JP" dirty="0"/>
              <a:t>Fire Safety Certificate</a:t>
            </a:r>
            <a:r>
              <a:rPr lang="ja-JP" altLang="en-US" dirty="0"/>
              <a:t>とカナダ認証の</a:t>
            </a:r>
            <a:r>
              <a:rPr lang="en-US" altLang="ja-JP" dirty="0"/>
              <a:t>CRN</a:t>
            </a:r>
            <a:r>
              <a:rPr lang="ja-JP" altLang="en-US" dirty="0"/>
              <a:t>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20</a:t>
            </a:fld>
            <a:endParaRPr lang="ko-KR" altLang="en-US"/>
          </a:p>
        </p:txBody>
      </p:sp>
    </p:spTree>
    <p:extLst>
      <p:ext uri="{BB962C8B-B14F-4D97-AF65-F5344CB8AC3E}">
        <p14:creationId xmlns:p14="http://schemas.microsoft.com/office/powerpoint/2010/main" val="1214611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저희는 국내 </a:t>
            </a:r>
            <a:r>
              <a:rPr lang="en-US" altLang="ko-KR" dirty="0"/>
              <a:t>5</a:t>
            </a:r>
            <a:r>
              <a:rPr lang="ko-KR" altLang="en-US" dirty="0"/>
              <a:t>대 전력 원청사와 원자력에 이미 등록이 되어 제품을 납품하고 있습니다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are already registered and supplying products to the five major power contractors and nuclear power plants in Korea.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弊社は韓国の</a:t>
            </a:r>
            <a:r>
              <a:rPr lang="en-US" altLang="ja-JP" dirty="0"/>
              <a:t>5</a:t>
            </a:r>
            <a:r>
              <a:rPr lang="ja-JP" altLang="en-US" dirty="0"/>
              <a:t>大電力の元請け会社と原子力にすでに登録されており、製品を納品しています。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21</a:t>
            </a:fld>
            <a:endParaRPr lang="ko-KR" altLang="en-US"/>
          </a:p>
        </p:txBody>
      </p:sp>
    </p:spTree>
    <p:extLst>
      <p:ext uri="{BB962C8B-B14F-4D97-AF65-F5344CB8AC3E}">
        <p14:creationId xmlns:p14="http://schemas.microsoft.com/office/powerpoint/2010/main" val="4256088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저희는 주로 해외 </a:t>
            </a:r>
            <a:r>
              <a:rPr lang="en-US" altLang="ko-KR" dirty="0"/>
              <a:t>Major </a:t>
            </a:r>
            <a:r>
              <a:rPr lang="ko-KR" altLang="en-US" dirty="0"/>
              <a:t>업체 </a:t>
            </a:r>
            <a:r>
              <a:rPr lang="en-US" altLang="ko-KR" dirty="0"/>
              <a:t>PJT</a:t>
            </a:r>
            <a:r>
              <a:rPr lang="ko-KR" altLang="en-US" dirty="0"/>
              <a:t>를 많이 수행 하였습니다</a:t>
            </a:r>
            <a:r>
              <a:rPr lang="en-US" altLang="ko-KR" dirty="0"/>
              <a:t>. </a:t>
            </a:r>
            <a:r>
              <a:rPr lang="ko-KR" altLang="en-US" dirty="0"/>
              <a:t>관련 </a:t>
            </a:r>
            <a:r>
              <a:rPr lang="en-US" altLang="ko-KR" dirty="0"/>
              <a:t>Vendor </a:t>
            </a:r>
            <a:r>
              <a:rPr lang="ko-KR" altLang="en-US" dirty="0"/>
              <a:t>승인 </a:t>
            </a:r>
            <a:r>
              <a:rPr lang="en-US" altLang="ko-KR" dirty="0"/>
              <a:t>Cert.</a:t>
            </a:r>
            <a:r>
              <a:rPr lang="ko-KR" altLang="en-US" dirty="0"/>
              <a:t> 보시겠습니다</a:t>
            </a:r>
            <a:r>
              <a:rPr lang="en-US" altLang="ko-KR" dirty="0"/>
              <a:t>.</a:t>
            </a:r>
          </a:p>
          <a:p>
            <a:r>
              <a:rPr lang="ko-KR" altLang="en-US" dirty="0"/>
              <a:t>쿠웨이트 원청사인 </a:t>
            </a:r>
            <a:r>
              <a:rPr lang="en-US" altLang="ko-KR" dirty="0"/>
              <a:t>KOC</a:t>
            </a:r>
            <a:r>
              <a:rPr lang="ko-KR" altLang="en-US" dirty="0"/>
              <a:t>와 </a:t>
            </a:r>
            <a:r>
              <a:rPr lang="en-US" altLang="ko-KR" dirty="0"/>
              <a:t>KNPC </a:t>
            </a:r>
            <a:r>
              <a:rPr lang="ko-KR" altLang="en-US" dirty="0"/>
              <a:t>입니다</a:t>
            </a:r>
            <a:r>
              <a:rPr lang="en-US" altLang="ko-KR" dirty="0"/>
              <a:t>.</a:t>
            </a:r>
          </a:p>
          <a:p>
            <a:endParaRPr lang="en-US" altLang="ko-KR" dirty="0"/>
          </a:p>
          <a:p>
            <a:r>
              <a:rPr lang="en-US" altLang="ko-KR" dirty="0"/>
              <a:t>We mainly performed many PJT projects for major overseas companies.</a:t>
            </a:r>
          </a:p>
          <a:p>
            <a:r>
              <a:rPr lang="en-US" altLang="ko-KR" dirty="0"/>
              <a:t>This slide is a copy of the relevant Vendor Approved Cert.</a:t>
            </a:r>
          </a:p>
          <a:p>
            <a:r>
              <a:rPr lang="en-US" altLang="ko-KR" dirty="0"/>
              <a:t>These are KOC and KNPC of Kuwait.</a:t>
            </a:r>
          </a:p>
          <a:p>
            <a:endParaRPr lang="en-US" altLang="ko-KR" dirty="0"/>
          </a:p>
          <a:p>
            <a:r>
              <a:rPr lang="ja-JP" altLang="en-US" dirty="0"/>
              <a:t>弊社は主に海外</a:t>
            </a:r>
            <a:r>
              <a:rPr lang="en-US" altLang="ja-JP" dirty="0"/>
              <a:t>Major</a:t>
            </a:r>
            <a:r>
              <a:rPr lang="ja-JP" altLang="en-US" dirty="0"/>
              <a:t>業者</a:t>
            </a:r>
            <a:r>
              <a:rPr lang="en-US" altLang="ja-JP" dirty="0"/>
              <a:t>PJT</a:t>
            </a:r>
            <a:r>
              <a:rPr lang="ja-JP" altLang="en-US" dirty="0"/>
              <a:t>をたくさん遂行しました。 関連</a:t>
            </a:r>
            <a:r>
              <a:rPr lang="en-US" altLang="ja-JP" dirty="0"/>
              <a:t>Vendor</a:t>
            </a:r>
            <a:r>
              <a:rPr lang="ja-JP" altLang="en-US" dirty="0"/>
              <a:t>承認</a:t>
            </a:r>
            <a:r>
              <a:rPr lang="en-US" altLang="ja-JP" dirty="0"/>
              <a:t>Cert.</a:t>
            </a:r>
            <a:r>
              <a:rPr lang="ja-JP" altLang="en-US" dirty="0"/>
              <a:t>ご覧いただきましょう。</a:t>
            </a:r>
          </a:p>
          <a:p>
            <a:r>
              <a:rPr lang="ja-JP" altLang="en-US" dirty="0"/>
              <a:t>クウェートの元請会社である</a:t>
            </a:r>
            <a:r>
              <a:rPr lang="en-US" altLang="ja-JP" dirty="0"/>
              <a:t>KOC</a:t>
            </a:r>
            <a:r>
              <a:rPr lang="ja-JP" altLang="en-US" dirty="0"/>
              <a:t>と</a:t>
            </a:r>
            <a:r>
              <a:rPr lang="en-US" altLang="ja-JP" dirty="0"/>
              <a:t>KNPC</a:t>
            </a:r>
            <a:r>
              <a:rPr lang="ja-JP" altLang="en-US" dirty="0"/>
              <a:t>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22</a:t>
            </a:fld>
            <a:endParaRPr lang="ko-KR" altLang="en-US"/>
          </a:p>
        </p:txBody>
      </p:sp>
    </p:spTree>
    <p:extLst>
      <p:ext uri="{BB962C8B-B14F-4D97-AF65-F5344CB8AC3E}">
        <p14:creationId xmlns:p14="http://schemas.microsoft.com/office/powerpoint/2010/main" val="1899105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사우디의 </a:t>
            </a:r>
            <a:r>
              <a:rPr lang="en-US" altLang="ko-KR" dirty="0"/>
              <a:t>SEC, Sabic, SWCC</a:t>
            </a:r>
            <a:r>
              <a:rPr lang="ko-KR" altLang="en-US" dirty="0"/>
              <a:t>와 </a:t>
            </a:r>
            <a:r>
              <a:rPr lang="en-US" altLang="ko-KR" dirty="0"/>
              <a:t>MWE</a:t>
            </a:r>
            <a:r>
              <a:rPr lang="ko-KR" altLang="en-US" dirty="0"/>
              <a:t>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SEC, Sabic, SWCC and MWE in Saudi Arabia.</a:t>
            </a:r>
          </a:p>
          <a:p>
            <a:endParaRPr lang="en-US" altLang="ko-KR" dirty="0"/>
          </a:p>
          <a:p>
            <a:r>
              <a:rPr lang="ja-JP" altLang="en-US" dirty="0"/>
              <a:t>サウジアラビアの</a:t>
            </a:r>
            <a:r>
              <a:rPr lang="en-US" altLang="ja-JP" dirty="0"/>
              <a:t>SEC</a:t>
            </a:r>
            <a:r>
              <a:rPr lang="ja-JP" altLang="en-US" dirty="0"/>
              <a:t>、</a:t>
            </a:r>
            <a:r>
              <a:rPr lang="en-US" altLang="ja-JP" dirty="0"/>
              <a:t>Sabic</a:t>
            </a:r>
            <a:r>
              <a:rPr lang="ja-JP" altLang="en-US" dirty="0"/>
              <a:t>、</a:t>
            </a:r>
            <a:r>
              <a:rPr lang="en-US" altLang="ja-JP" dirty="0"/>
              <a:t>SWCC</a:t>
            </a:r>
            <a:r>
              <a:rPr lang="ja-JP" altLang="en-US" dirty="0"/>
              <a:t>と</a:t>
            </a:r>
            <a:r>
              <a:rPr lang="en-US" altLang="ja-JP" dirty="0"/>
              <a:t>MWE</a:t>
            </a:r>
            <a:r>
              <a:rPr lang="ja-JP" altLang="en-US" dirty="0"/>
              <a:t>です。</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23</a:t>
            </a:fld>
            <a:endParaRPr lang="ko-KR" altLang="en-US"/>
          </a:p>
        </p:txBody>
      </p:sp>
    </p:spTree>
    <p:extLst>
      <p:ext uri="{BB962C8B-B14F-4D97-AF65-F5344CB8AC3E}">
        <p14:creationId xmlns:p14="http://schemas.microsoft.com/office/powerpoint/2010/main" val="2018789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역시 사우디의 원청사인 </a:t>
            </a:r>
            <a:r>
              <a:rPr lang="en-US" altLang="ko-KR" dirty="0"/>
              <a:t>NWC, </a:t>
            </a:r>
            <a:r>
              <a:rPr lang="ko-KR" altLang="en-US" dirty="0"/>
              <a:t>그리고 </a:t>
            </a:r>
            <a:r>
              <a:rPr lang="en-US" altLang="ko-KR" dirty="0"/>
              <a:t>UAE </a:t>
            </a:r>
            <a:r>
              <a:rPr lang="en-US" altLang="ko-KR" dirty="0" err="1"/>
              <a:t>Adnoc</a:t>
            </a:r>
            <a:r>
              <a:rPr lang="en-US" altLang="ko-KR" dirty="0"/>
              <a:t> Company</a:t>
            </a:r>
            <a:r>
              <a:rPr lang="ko-KR" altLang="en-US" dirty="0"/>
              <a:t>인 </a:t>
            </a:r>
            <a:r>
              <a:rPr lang="en-US" altLang="ko-KR" dirty="0" err="1"/>
              <a:t>Takreer</a:t>
            </a:r>
            <a:r>
              <a:rPr lang="ko-KR" altLang="en-US" dirty="0"/>
              <a:t>에도 </a:t>
            </a:r>
            <a:r>
              <a:rPr lang="en-US" altLang="ko-KR" dirty="0"/>
              <a:t>Vendor </a:t>
            </a:r>
            <a:r>
              <a:rPr lang="ko-KR" altLang="en-US" dirty="0"/>
              <a:t>등록이 되어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그리고 말레이시아 </a:t>
            </a:r>
            <a:r>
              <a:rPr lang="en-US" altLang="ko-KR" dirty="0"/>
              <a:t>Petronas</a:t>
            </a:r>
            <a:r>
              <a:rPr lang="ko-KR" altLang="en-US" dirty="0"/>
              <a:t> 에도 </a:t>
            </a:r>
            <a:r>
              <a:rPr lang="en-US" altLang="ko-KR" dirty="0"/>
              <a:t>Vendor</a:t>
            </a:r>
            <a:r>
              <a:rPr lang="ko-KR" altLang="en-US" dirty="0"/>
              <a:t> 등록이 되어 있습니다</a:t>
            </a:r>
            <a:r>
              <a:rPr lang="en-US" altLang="ko-KR" dirty="0"/>
              <a:t>. </a:t>
            </a:r>
          </a:p>
          <a:p>
            <a:endParaRPr lang="en-US" altLang="ko-KR" dirty="0"/>
          </a:p>
          <a:p>
            <a:r>
              <a:rPr lang="en-US" altLang="ko-KR" dirty="0"/>
              <a:t>We are also registered as vendors with Saudi Arabia's NWC, UAE </a:t>
            </a:r>
            <a:r>
              <a:rPr lang="en-US" altLang="ko-KR" dirty="0" err="1"/>
              <a:t>Adnoc</a:t>
            </a:r>
            <a:r>
              <a:rPr lang="en-US" altLang="ko-KR" dirty="0"/>
              <a:t> Company's </a:t>
            </a:r>
            <a:r>
              <a:rPr lang="en-US" altLang="ko-KR" dirty="0" err="1"/>
              <a:t>Takreer</a:t>
            </a:r>
            <a:r>
              <a:rPr lang="en-US" altLang="ko-KR" dirty="0"/>
              <a:t>, and Malaysia's Petronas.</a:t>
            </a:r>
          </a:p>
          <a:p>
            <a:endParaRPr lang="en-US" altLang="ko-KR" dirty="0"/>
          </a:p>
          <a:p>
            <a:r>
              <a:rPr lang="ja-JP" altLang="en-US" dirty="0"/>
              <a:t>やはりサウジアラビアの元請会社である</a:t>
            </a:r>
            <a:r>
              <a:rPr lang="en-US" altLang="ja-JP" dirty="0"/>
              <a:t>NWC</a:t>
            </a:r>
            <a:r>
              <a:rPr lang="ja-JP" altLang="en-US" dirty="0"/>
              <a:t>、そして</a:t>
            </a:r>
            <a:r>
              <a:rPr lang="en-US" altLang="ja-JP" dirty="0"/>
              <a:t>UAE </a:t>
            </a:r>
            <a:r>
              <a:rPr lang="en-US" altLang="ja-JP" dirty="0" err="1"/>
              <a:t>Adnoc</a:t>
            </a:r>
            <a:r>
              <a:rPr lang="en-US" altLang="ja-JP" dirty="0"/>
              <a:t> Company</a:t>
            </a:r>
            <a:r>
              <a:rPr lang="ja-JP" altLang="en-US" dirty="0"/>
              <a:t>である</a:t>
            </a:r>
            <a:r>
              <a:rPr lang="en-US" altLang="ja-JP" dirty="0" err="1"/>
              <a:t>Takreer</a:t>
            </a:r>
            <a:r>
              <a:rPr lang="ja-JP" altLang="en-US" dirty="0"/>
              <a:t>にも</a:t>
            </a:r>
            <a:r>
              <a:rPr lang="en-US" altLang="ja-JP" dirty="0"/>
              <a:t>Vendor</a:t>
            </a:r>
            <a:r>
              <a:rPr lang="ja-JP" altLang="en-US" dirty="0"/>
              <a:t>登録されています。 </a:t>
            </a:r>
          </a:p>
          <a:p>
            <a:r>
              <a:rPr lang="ja-JP" altLang="en-US" dirty="0"/>
              <a:t>それからマレーシアの</a:t>
            </a:r>
            <a:r>
              <a:rPr lang="en-US" altLang="ja-JP" dirty="0"/>
              <a:t>Petronas</a:t>
            </a:r>
            <a:r>
              <a:rPr lang="ja-JP" altLang="en-US" dirty="0"/>
              <a:t>にも</a:t>
            </a:r>
            <a:r>
              <a:rPr lang="en-US" altLang="ja-JP" dirty="0"/>
              <a:t>Vendor</a:t>
            </a:r>
            <a:r>
              <a:rPr lang="ja-JP" altLang="en-US" dirty="0"/>
              <a:t>登録されています。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24</a:t>
            </a:fld>
            <a:endParaRPr lang="ko-KR" altLang="en-US"/>
          </a:p>
        </p:txBody>
      </p:sp>
    </p:spTree>
    <p:extLst>
      <p:ext uri="{BB962C8B-B14F-4D97-AF65-F5344CB8AC3E}">
        <p14:creationId xmlns:p14="http://schemas.microsoft.com/office/powerpoint/2010/main" val="2276199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지금부터 </a:t>
            </a:r>
            <a:r>
              <a:rPr lang="en-US" altLang="ko-KR" dirty="0"/>
              <a:t>KITZ KOREA</a:t>
            </a:r>
            <a:r>
              <a:rPr lang="ko-KR" altLang="en-US" dirty="0"/>
              <a:t>의 생산 품목에 대해 알아보도록 하겠습니다</a:t>
            </a:r>
            <a:r>
              <a:rPr lang="en-US" altLang="ko-KR" dirty="0"/>
              <a:t>. </a:t>
            </a:r>
          </a:p>
          <a:p>
            <a:r>
              <a:rPr lang="ko-KR" altLang="en-US" dirty="0"/>
              <a:t>가장 중요한 내용이 될 것 같고</a:t>
            </a:r>
            <a:r>
              <a:rPr lang="en-US" altLang="ko-KR" dirty="0"/>
              <a:t>, </a:t>
            </a:r>
            <a:r>
              <a:rPr lang="ko-KR" altLang="en-US" dirty="0"/>
              <a:t>발표 내용 중에 궁금한 점이 있으시면 언제든지 편안하게 질문 부탁 드립니다</a:t>
            </a:r>
            <a:r>
              <a:rPr lang="en-US" altLang="ko-KR" dirty="0"/>
              <a:t>. </a:t>
            </a:r>
          </a:p>
          <a:p>
            <a:endParaRPr lang="en-US" altLang="ko-KR" dirty="0"/>
          </a:p>
          <a:p>
            <a:r>
              <a:rPr lang="en-US" altLang="ko-KR" dirty="0"/>
              <a:t>From now on, I will explain the products produced by KITZ KOREA.</a:t>
            </a:r>
          </a:p>
          <a:p>
            <a:r>
              <a:rPr lang="en-US" altLang="ko-KR" dirty="0"/>
              <a:t>I think this will be the most important content, and if you have any questions about the presentation, please feel free to ask questions at any time.</a:t>
            </a:r>
          </a:p>
          <a:p>
            <a:endParaRPr lang="en-US" altLang="ko-KR" dirty="0"/>
          </a:p>
          <a:p>
            <a:r>
              <a:rPr lang="ja-JP" altLang="en-US" dirty="0"/>
              <a:t>今から</a:t>
            </a:r>
            <a:r>
              <a:rPr lang="en-US" altLang="ja-JP" dirty="0"/>
              <a:t>KITZ KOREA</a:t>
            </a:r>
            <a:r>
              <a:rPr lang="ja-JP" altLang="en-US" dirty="0"/>
              <a:t>の生産品目について説明させていただきます。 </a:t>
            </a:r>
          </a:p>
          <a:p>
            <a:r>
              <a:rPr lang="ja-JP" altLang="en-US" dirty="0"/>
              <a:t>最も重要な内容になると思いますし、発表内容の中でご不明な点がございましたら、いつでも気軽にご質問をお願いします。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25</a:t>
            </a:fld>
            <a:endParaRPr lang="ko-KR" altLang="en-US"/>
          </a:p>
        </p:txBody>
      </p:sp>
    </p:spTree>
    <p:extLst>
      <p:ext uri="{BB962C8B-B14F-4D97-AF65-F5344CB8AC3E}">
        <p14:creationId xmlns:p14="http://schemas.microsoft.com/office/powerpoint/2010/main" val="229382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 </a:t>
            </a:r>
            <a:r>
              <a:rPr lang="ko-KR" altLang="en-US" dirty="0"/>
              <a:t>아래 보시기 편하게 다양한 밸브 도면을 준비해 봤습니다</a:t>
            </a:r>
            <a:r>
              <a:rPr lang="en-US" altLang="ko-KR" dirty="0"/>
              <a:t>. </a:t>
            </a:r>
            <a:r>
              <a:rPr lang="ko-KR" altLang="en-US" dirty="0"/>
              <a:t>보시는 대로 저희가 제작하는 </a:t>
            </a:r>
            <a:r>
              <a:rPr lang="en-US" altLang="ko-KR" dirty="0"/>
              <a:t>Butterfly Valve</a:t>
            </a:r>
            <a:r>
              <a:rPr lang="ko-KR" altLang="en-US" dirty="0"/>
              <a:t>가 가장 작은 </a:t>
            </a:r>
            <a:r>
              <a:rPr lang="en-US" altLang="ko-KR" dirty="0"/>
              <a:t>Volume</a:t>
            </a:r>
            <a:r>
              <a:rPr lang="ko-KR" altLang="en-US" dirty="0"/>
              <a:t>으로 경쟁력이 있는 것을 알 수 있습니다</a:t>
            </a:r>
            <a:r>
              <a:rPr lang="en-US" altLang="ko-KR" dirty="0"/>
              <a:t>. </a:t>
            </a:r>
          </a:p>
          <a:p>
            <a:r>
              <a:rPr lang="en-US" altLang="ko-KR" dirty="0"/>
              <a:t>2) SPACE</a:t>
            </a:r>
            <a:r>
              <a:rPr lang="ko-KR" altLang="en-US" dirty="0"/>
              <a:t>많이 차지하지 않아 밸브설치</a:t>
            </a:r>
            <a:r>
              <a:rPr lang="en-US" altLang="ko-KR" dirty="0"/>
              <a:t>, </a:t>
            </a:r>
            <a:r>
              <a:rPr lang="ko-KR" altLang="en-US" dirty="0"/>
              <a:t>교체 등 유지보수에도 큰 장점이 있습니다</a:t>
            </a:r>
            <a:r>
              <a:rPr lang="en-US" altLang="ko-KR" dirty="0"/>
              <a:t>.</a:t>
            </a:r>
            <a:r>
              <a:rPr lang="ko-KR" altLang="en-US" dirty="0"/>
              <a:t> </a:t>
            </a:r>
            <a:endParaRPr lang="en-US" altLang="ko-KR" dirty="0"/>
          </a:p>
          <a:p>
            <a:endParaRPr lang="en-US" altLang="ko-KR" dirty="0"/>
          </a:p>
          <a:p>
            <a:r>
              <a:rPr lang="en-US" altLang="ko-KR" dirty="0"/>
              <a:t>1) We have prepared various valve drawings for your convenience below. As you can see, the Butterfly Valve we manufacture has the advantage of having the smallest volume.</a:t>
            </a:r>
          </a:p>
          <a:p>
            <a:r>
              <a:rPr lang="en-US" altLang="ko-KR" dirty="0"/>
              <a:t>2) Since it does not occupy a lot of space, it has a great advantage in maintenance such as valve installation and replacement.</a:t>
            </a:r>
          </a:p>
          <a:p>
            <a:endParaRPr lang="en-US" altLang="ko-KR" dirty="0"/>
          </a:p>
          <a:p>
            <a:r>
              <a:rPr lang="en-US" altLang="ja-JP" dirty="0"/>
              <a:t>1) </a:t>
            </a:r>
            <a:r>
              <a:rPr lang="ja-JP" altLang="en-US" dirty="0"/>
              <a:t>下に見やすいように様々なバルブ図面を用意してみました。 ご覧のとおり、私たちが製作する</a:t>
            </a:r>
            <a:r>
              <a:rPr lang="en-US" altLang="ja-JP" dirty="0"/>
              <a:t>Butterfly Valve</a:t>
            </a:r>
            <a:r>
              <a:rPr lang="ja-JP" altLang="en-US" dirty="0"/>
              <a:t>が最も小さい</a:t>
            </a:r>
            <a:r>
              <a:rPr lang="en-US" altLang="ja-JP" dirty="0"/>
              <a:t>Volume</a:t>
            </a:r>
            <a:r>
              <a:rPr lang="ja-JP" altLang="en-US" dirty="0"/>
              <a:t>で、競争力があることが分かります。 </a:t>
            </a:r>
          </a:p>
          <a:p>
            <a:r>
              <a:rPr lang="en-US" altLang="ja-JP" dirty="0"/>
              <a:t>2) SPACE</a:t>
            </a:r>
            <a:r>
              <a:rPr lang="ja-JP" altLang="en-US" dirty="0"/>
              <a:t>をあまり満たさないため、バルブ設置、交換などメンテナンスにも大きなメリットがあります。</a:t>
            </a:r>
            <a:endParaRPr lang="en-US" altLang="ko-KR" dirty="0"/>
          </a:p>
          <a:p>
            <a:endParaRPr lang="en-US" altLang="ko-KR" dirty="0"/>
          </a:p>
          <a:p>
            <a:r>
              <a:rPr lang="en-US" altLang="ko-KR" dirty="0"/>
              <a:t>*</a:t>
            </a:r>
            <a:r>
              <a:rPr lang="ko-KR" altLang="en-US" dirty="0"/>
              <a:t>통역 </a:t>
            </a:r>
            <a:r>
              <a:rPr lang="en-US" altLang="ko-KR" dirty="0"/>
              <a:t>2</a:t>
            </a:r>
            <a:r>
              <a:rPr lang="ko-KR" altLang="en-US" dirty="0"/>
              <a:t>회</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26</a:t>
            </a:fld>
            <a:endParaRPr lang="ko-KR" altLang="en-US"/>
          </a:p>
        </p:txBody>
      </p:sp>
    </p:spTree>
    <p:extLst>
      <p:ext uri="{BB962C8B-B14F-4D97-AF65-F5344CB8AC3E}">
        <p14:creationId xmlns:p14="http://schemas.microsoft.com/office/powerpoint/2010/main" val="177536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그럼</a:t>
            </a:r>
            <a:r>
              <a:rPr lang="en-US" altLang="ko-KR" dirty="0"/>
              <a:t>, </a:t>
            </a:r>
            <a:r>
              <a:rPr lang="ko-KR" altLang="en-US" dirty="0"/>
              <a:t>저희의 주 생산품인 </a:t>
            </a:r>
            <a:r>
              <a:rPr lang="en-US" altLang="ko-KR" dirty="0"/>
              <a:t>Butterfly Valve</a:t>
            </a:r>
            <a:r>
              <a:rPr lang="ko-KR" altLang="en-US" dirty="0"/>
              <a:t>에 대해 더욱더 깊게 알아보겠습니다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en-US" altLang="ko-KR" dirty="0"/>
              <a:t>Butterfly</a:t>
            </a:r>
            <a:r>
              <a:rPr lang="ko-KR" altLang="en-US" dirty="0"/>
              <a:t> </a:t>
            </a:r>
            <a:r>
              <a:rPr lang="en-US" altLang="ko-KR" dirty="0"/>
              <a:t>Valve</a:t>
            </a:r>
            <a:r>
              <a:rPr lang="ko-KR" altLang="en-US" dirty="0"/>
              <a:t>는 크게 </a:t>
            </a:r>
            <a:r>
              <a:rPr lang="en-US" altLang="ko-KR" dirty="0"/>
              <a:t>Concentric &amp; Eccentric </a:t>
            </a:r>
            <a:r>
              <a:rPr lang="ko-KR" altLang="en-US" dirty="0"/>
              <a:t>으로 나뉩니다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en-US" altLang="ko-KR" dirty="0"/>
              <a:t>Eccentric </a:t>
            </a:r>
            <a:r>
              <a:rPr lang="ko-KR" altLang="en-US" dirty="0"/>
              <a:t>의 경우 </a:t>
            </a:r>
            <a:r>
              <a:rPr lang="en-US" altLang="ko-KR" dirty="0"/>
              <a:t>Double Offset </a:t>
            </a:r>
            <a:r>
              <a:rPr lang="ko-KR" altLang="en-US" dirty="0"/>
              <a:t>그리고</a:t>
            </a:r>
            <a:r>
              <a:rPr lang="en-US" altLang="ko-KR" dirty="0"/>
              <a:t>, Triple Offset</a:t>
            </a:r>
            <a:r>
              <a:rPr lang="ko-KR" altLang="en-US" dirty="0"/>
              <a:t>으로 나뉘고 있습니다</a:t>
            </a:r>
            <a:r>
              <a:rPr lang="en-US" altLang="ko-KR" dirty="0"/>
              <a:t>.</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en-US" altLang="ko-KR" dirty="0"/>
              <a:t>Double Offset</a:t>
            </a:r>
            <a:r>
              <a:rPr lang="ko-KR" altLang="en-US" dirty="0"/>
              <a:t>의 경우 저희가 부르는 </a:t>
            </a:r>
            <a:r>
              <a:rPr lang="en-US" altLang="ko-KR" dirty="0"/>
              <a:t>High</a:t>
            </a:r>
            <a:r>
              <a:rPr lang="ko-KR" altLang="en-US" dirty="0"/>
              <a:t> </a:t>
            </a:r>
            <a:r>
              <a:rPr lang="en-US" altLang="ko-KR" dirty="0"/>
              <a:t>Performance Valve, Cargo Vave, Water Works Valve </a:t>
            </a:r>
            <a:r>
              <a:rPr lang="ko-KR" altLang="en-US" dirty="0"/>
              <a:t>등 다양한 </a:t>
            </a:r>
            <a:r>
              <a:rPr lang="en-US" altLang="ko-KR" dirty="0"/>
              <a:t>Design</a:t>
            </a:r>
            <a:r>
              <a:rPr lang="ko-KR" altLang="en-US" dirty="0"/>
              <a:t>이 있습니다</a:t>
            </a:r>
            <a:r>
              <a:rPr lang="en-US" altLang="ko-KR" dirty="0"/>
              <a:t>. </a:t>
            </a:r>
            <a:r>
              <a:rPr lang="ko-KR" altLang="en-US" dirty="0"/>
              <a:t>이부분은 추후 따로 상세 설명 하겠습니다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let’s take a more in-depth look at our main product, Butterfly Valve.</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Butterfly valves are largely divided into Concentric &amp; Eccentric.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Eccentric is divided into Double Offset and Triple Offset.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case of Double Offset, there are various designs such as what we call High Performance Valve, Cargo Vave, and Water Works Valve. This part will be explained in detail in the next slide.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それでは、私たちの主な生産品である</a:t>
            </a:r>
            <a:r>
              <a:rPr lang="en-US" altLang="ja-JP" dirty="0"/>
              <a:t>Butterfly Valve</a:t>
            </a:r>
            <a:r>
              <a:rPr lang="ja-JP" altLang="en-US" dirty="0"/>
              <a:t>についてもっと深く調べてみます。 </a:t>
            </a:r>
          </a:p>
          <a:p>
            <a:pPr marL="0" marR="0" lvl="0" indent="0" algn="l" defTabSz="914400" rtl="0" eaLnBrk="1" fontAlgn="auto" latinLnBrk="1" hangingPunct="1">
              <a:lnSpc>
                <a:spcPct val="100000"/>
              </a:lnSpc>
              <a:spcBef>
                <a:spcPts val="0"/>
              </a:spcBef>
              <a:spcAft>
                <a:spcPts val="0"/>
              </a:spcAft>
              <a:buClrTx/>
              <a:buSzTx/>
              <a:buFontTx/>
              <a:buNone/>
              <a:tabLst/>
              <a:defRPr/>
            </a:pPr>
            <a:endParaRPr lang="ja-JP"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Butterfly Valve</a:t>
            </a:r>
            <a:r>
              <a:rPr lang="ja-JP" altLang="en-US" dirty="0"/>
              <a:t>は大きく</a:t>
            </a:r>
            <a:r>
              <a:rPr lang="en-US" altLang="ja-JP" dirty="0"/>
              <a:t>Concentric &amp; Eccentric</a:t>
            </a:r>
            <a:r>
              <a:rPr lang="ja-JP" altLang="en-US" dirty="0"/>
              <a:t>に分けられます。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Eccentric</a:t>
            </a:r>
            <a:r>
              <a:rPr lang="ja-JP" altLang="en-US" dirty="0"/>
              <a:t>の場合、</a:t>
            </a:r>
            <a:r>
              <a:rPr lang="en-US" altLang="ja-JP" dirty="0"/>
              <a:t>Double Offset</a:t>
            </a:r>
            <a:r>
              <a:rPr lang="ja-JP" altLang="en-US" dirty="0"/>
              <a:t>、そして</a:t>
            </a:r>
            <a:r>
              <a:rPr lang="en-US" altLang="ja-JP" dirty="0"/>
              <a:t>Triple Offset</a:t>
            </a:r>
            <a:r>
              <a:rPr lang="ja-JP" altLang="en-US" dirty="0"/>
              <a:t>に分かれています。</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Double Offset</a:t>
            </a:r>
            <a:r>
              <a:rPr lang="ja-JP" altLang="en-US" dirty="0"/>
              <a:t>の場合、私たちが歌う</a:t>
            </a:r>
            <a:r>
              <a:rPr lang="en-US" altLang="ja-JP" dirty="0"/>
              <a:t>High Performance Valve</a:t>
            </a:r>
            <a:r>
              <a:rPr lang="ja-JP" altLang="en-US" dirty="0"/>
              <a:t>、</a:t>
            </a:r>
            <a:r>
              <a:rPr lang="en-US" altLang="ja-JP" dirty="0"/>
              <a:t>Cargo Vave</a:t>
            </a:r>
            <a:r>
              <a:rPr lang="ja-JP" altLang="en-US" dirty="0"/>
              <a:t>、</a:t>
            </a:r>
            <a:r>
              <a:rPr lang="en-US" altLang="ja-JP" dirty="0"/>
              <a:t>Water Works Valve</a:t>
            </a:r>
            <a:r>
              <a:rPr lang="ja-JP" altLang="en-US" dirty="0"/>
              <a:t>など、様々な</a:t>
            </a:r>
            <a:r>
              <a:rPr lang="en-US" altLang="ja-JP" dirty="0"/>
              <a:t>Design</a:t>
            </a:r>
            <a:r>
              <a:rPr lang="ja-JP" altLang="en-US" dirty="0"/>
              <a:t>があります。 この部分は後で別に詳細を説明します。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27</a:t>
            </a:fld>
            <a:endParaRPr lang="ko-KR" altLang="en-US"/>
          </a:p>
        </p:txBody>
      </p:sp>
    </p:spTree>
    <p:extLst>
      <p:ext uri="{BB962C8B-B14F-4D97-AF65-F5344CB8AC3E}">
        <p14:creationId xmlns:p14="http://schemas.microsoft.com/office/powerpoint/2010/main" val="2115286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ko-KR" altLang="en-US" dirty="0"/>
              <a:t>먼저 설명드릴 밸브는 </a:t>
            </a:r>
            <a:r>
              <a:rPr lang="en-US" altLang="ko-KR" dirty="0"/>
              <a:t>Concentric Design</a:t>
            </a:r>
            <a:r>
              <a:rPr lang="ko-KR" altLang="en-US" dirty="0"/>
              <a:t>입니다</a:t>
            </a:r>
            <a:r>
              <a:rPr lang="en-US" altLang="ko-KR" dirty="0"/>
              <a:t>. DN50~DN4000</a:t>
            </a:r>
            <a:r>
              <a:rPr lang="ko-KR" altLang="en-US" dirty="0"/>
              <a:t>까지 제작 가능하며</a:t>
            </a:r>
            <a:r>
              <a:rPr lang="en-US" altLang="ko-KR" dirty="0"/>
              <a:t>, 16bar</a:t>
            </a:r>
            <a:r>
              <a:rPr lang="ko-KR" altLang="en-US" dirty="0"/>
              <a:t>까지 </a:t>
            </a:r>
            <a:r>
              <a:rPr lang="en-US" altLang="ko-KR" dirty="0"/>
              <a:t>Design Pressure</a:t>
            </a:r>
            <a:r>
              <a:rPr lang="ko-KR" altLang="en-US" dirty="0"/>
              <a:t>를 적용하고 있습니다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ko-KR" altLang="en-US" dirty="0"/>
              <a:t>지금 보시는 사진은 저희가 카타르 </a:t>
            </a:r>
            <a:r>
              <a:rPr lang="en-US" altLang="ko-KR" dirty="0"/>
              <a:t>PJT </a:t>
            </a:r>
            <a:r>
              <a:rPr lang="ko-KR" altLang="en-US" dirty="0"/>
              <a:t>에 납품한 </a:t>
            </a:r>
            <a:r>
              <a:rPr lang="en-US" altLang="ko-KR" dirty="0"/>
              <a:t>DN3600</a:t>
            </a:r>
            <a:r>
              <a:rPr lang="ko-KR" altLang="en-US" dirty="0"/>
              <a:t>밸브 입니다</a:t>
            </a:r>
            <a:r>
              <a:rPr lang="en-US" altLang="ko-KR" dirty="0"/>
              <a:t>. Seawater Line</a:t>
            </a:r>
            <a:r>
              <a:rPr lang="ko-KR" altLang="en-US" dirty="0"/>
              <a:t>에 설치되었고 </a:t>
            </a:r>
            <a:r>
              <a:rPr lang="en-US" altLang="ko-KR" dirty="0"/>
              <a:t>Cost </a:t>
            </a:r>
            <a:r>
              <a:rPr lang="ko-KR" altLang="en-US" dirty="0"/>
              <a:t>절감을 위해 </a:t>
            </a:r>
            <a:r>
              <a:rPr lang="en-US" altLang="ko-KR" dirty="0"/>
              <a:t>Disc</a:t>
            </a:r>
            <a:r>
              <a:rPr lang="ko-KR" altLang="en-US" dirty="0"/>
              <a:t>는 </a:t>
            </a:r>
            <a:r>
              <a:rPr lang="en-US" altLang="ko-KR" dirty="0"/>
              <a:t>Hard Rubber lining</a:t>
            </a:r>
            <a:r>
              <a:rPr lang="ko-KR" altLang="en-US" dirty="0"/>
              <a:t>을 하였습니다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통역 </a:t>
            </a:r>
            <a:r>
              <a:rPr lang="en-US" altLang="ko-KR"/>
              <a:t>2</a:t>
            </a:r>
            <a:r>
              <a:rPr lang="ko-KR" altLang="en-US"/>
              <a:t>회</a:t>
            </a:r>
          </a:p>
          <a:p>
            <a:endParaRPr lang="en-US" altLang="ko-KR" dirty="0"/>
          </a:p>
          <a:p>
            <a:r>
              <a:rPr lang="en-US" altLang="ko-KR" dirty="0"/>
              <a:t>The valve I will explain first is Concentric Design. It can be manufactured from DN50 to DN4000, and design pressure is applied up to 16 bar.</a:t>
            </a:r>
          </a:p>
          <a:p>
            <a:r>
              <a:rPr lang="en-US" altLang="ko-KR" dirty="0"/>
              <a:t>The photo you see now is the DN3600 valve we delivered to Qatar PJT. It was installed on the Seawater Line, and the disc had hard rubber lining for the purpose of cost reduction.</a:t>
            </a:r>
          </a:p>
          <a:p>
            <a:endParaRPr lang="en-US" altLang="ko-KR" dirty="0"/>
          </a:p>
          <a:p>
            <a:r>
              <a:rPr lang="ja-JP" altLang="en-US" dirty="0"/>
              <a:t>まず、ご説明するバルブは</a:t>
            </a:r>
            <a:r>
              <a:rPr lang="en-US" altLang="ja-JP" dirty="0"/>
              <a:t>Concentric Design</a:t>
            </a:r>
            <a:r>
              <a:rPr lang="ja-JP" altLang="en-US" dirty="0"/>
              <a:t>です。 </a:t>
            </a:r>
            <a:r>
              <a:rPr lang="en-US" altLang="ja-JP" dirty="0"/>
              <a:t>DN50~DN4000</a:t>
            </a:r>
            <a:r>
              <a:rPr lang="ja-JP" altLang="en-US" dirty="0"/>
              <a:t>まで製作可能で、</a:t>
            </a:r>
            <a:r>
              <a:rPr lang="en-US" altLang="ja-JP" dirty="0"/>
              <a:t>16bar</a:t>
            </a:r>
            <a:r>
              <a:rPr lang="ja-JP" altLang="en-US" dirty="0"/>
              <a:t>まで</a:t>
            </a:r>
            <a:r>
              <a:rPr lang="en-US" altLang="ja-JP" dirty="0"/>
              <a:t>Design Pressure</a:t>
            </a:r>
            <a:r>
              <a:rPr lang="ja-JP" altLang="en-US" dirty="0"/>
              <a:t>を適用しています。 </a:t>
            </a:r>
          </a:p>
          <a:p>
            <a:r>
              <a:rPr lang="ja-JP" altLang="en-US" dirty="0"/>
              <a:t>今ご覧になっている写真はこちらがカタール</a:t>
            </a:r>
            <a:r>
              <a:rPr lang="en-US" altLang="ja-JP" dirty="0"/>
              <a:t>PJT</a:t>
            </a:r>
            <a:r>
              <a:rPr lang="ja-JP" altLang="en-US" dirty="0"/>
              <a:t>に納品した</a:t>
            </a:r>
            <a:r>
              <a:rPr lang="en-US" altLang="ja-JP" dirty="0"/>
              <a:t>DN3600</a:t>
            </a:r>
            <a:r>
              <a:rPr lang="ja-JP" altLang="en-US" dirty="0"/>
              <a:t>バルブです。 </a:t>
            </a:r>
            <a:r>
              <a:rPr lang="en-US" altLang="ja-JP" dirty="0"/>
              <a:t>Seawater Line</a:t>
            </a:r>
            <a:r>
              <a:rPr lang="ja-JP" altLang="en-US" dirty="0"/>
              <a:t>に設置され、</a:t>
            </a:r>
            <a:r>
              <a:rPr lang="en-US" altLang="ja-JP" dirty="0"/>
              <a:t>Cost</a:t>
            </a:r>
            <a:r>
              <a:rPr lang="ja-JP" altLang="en-US" dirty="0"/>
              <a:t>削減のために</a:t>
            </a:r>
            <a:r>
              <a:rPr lang="en-US" altLang="ja-JP" dirty="0"/>
              <a:t>Disc</a:t>
            </a:r>
            <a:r>
              <a:rPr lang="ja-JP" altLang="en-US" dirty="0"/>
              <a:t>は</a:t>
            </a:r>
            <a:r>
              <a:rPr lang="en-US" altLang="ja-JP" dirty="0"/>
              <a:t>Hard Rubber lining</a:t>
            </a:r>
            <a:r>
              <a:rPr lang="ja-JP" altLang="en-US" dirty="0"/>
              <a:t>をしました。</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28</a:t>
            </a:fld>
            <a:endParaRPr lang="ko-KR" altLang="en-US"/>
          </a:p>
        </p:txBody>
      </p:sp>
    </p:spTree>
    <p:extLst>
      <p:ext uri="{BB962C8B-B14F-4D97-AF65-F5344CB8AC3E}">
        <p14:creationId xmlns:p14="http://schemas.microsoft.com/office/powerpoint/2010/main" val="3667993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en-US" altLang="ko-KR" dirty="0"/>
              <a:t>“Concentric Design” </a:t>
            </a:r>
            <a:r>
              <a:rPr lang="ko-KR" altLang="en-US" dirty="0"/>
              <a:t>은 가장 일반적인 밸브이며</a:t>
            </a:r>
            <a:r>
              <a:rPr lang="en-US" altLang="ko-KR" dirty="0"/>
              <a:t>, Body</a:t>
            </a:r>
            <a:r>
              <a:rPr lang="ko-KR" altLang="en-US" dirty="0"/>
              <a:t> </a:t>
            </a:r>
            <a:r>
              <a:rPr lang="en-US" altLang="ko-KR" dirty="0"/>
              <a:t>Rubber</a:t>
            </a:r>
            <a:r>
              <a:rPr lang="ko-KR" altLang="en-US" dirty="0"/>
              <a:t> </a:t>
            </a:r>
            <a:r>
              <a:rPr lang="en-US" altLang="ko-KR" dirty="0"/>
              <a:t>Seat</a:t>
            </a:r>
            <a:r>
              <a:rPr lang="ko-KR" altLang="en-US" dirty="0"/>
              <a:t>구조로 </a:t>
            </a:r>
            <a:r>
              <a:rPr lang="en-US" altLang="ko-KR" dirty="0"/>
              <a:t>Water Service</a:t>
            </a:r>
            <a:r>
              <a:rPr lang="ko-KR" altLang="en-US" dirty="0"/>
              <a:t>에 주로</a:t>
            </a:r>
            <a:r>
              <a:rPr lang="en-US" altLang="ko-KR" dirty="0"/>
              <a:t> </a:t>
            </a:r>
            <a:r>
              <a:rPr lang="ko-KR" altLang="en-US" dirty="0"/>
              <a:t>사용되고 있습니다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ko-KR" altLang="en-US" dirty="0"/>
              <a:t>현재 </a:t>
            </a:r>
            <a:r>
              <a:rPr lang="en-US" altLang="ko-KR" dirty="0"/>
              <a:t>KITZ Thailand </a:t>
            </a:r>
            <a:r>
              <a:rPr lang="ko-KR" altLang="en-US" dirty="0"/>
              <a:t>에서 소형 </a:t>
            </a:r>
            <a:r>
              <a:rPr lang="en-US" altLang="ko-KR" dirty="0"/>
              <a:t>Size </a:t>
            </a:r>
            <a:r>
              <a:rPr lang="ko-KR" altLang="en-US" dirty="0"/>
              <a:t>즉 </a:t>
            </a:r>
            <a:r>
              <a:rPr lang="en-US" altLang="ko-KR" dirty="0"/>
              <a:t>DN600</a:t>
            </a:r>
            <a:r>
              <a:rPr lang="ko-KR" altLang="en-US" dirty="0"/>
              <a:t>까지 제작하고 있어 잘 아실 거라 생각합니다</a:t>
            </a:r>
            <a:r>
              <a:rPr lang="en-US" altLang="ko-KR" dirty="0"/>
              <a:t>. </a:t>
            </a:r>
            <a:r>
              <a:rPr lang="ko-KR" altLang="en-US" dirty="0"/>
              <a:t>저희는 대형</a:t>
            </a:r>
            <a:r>
              <a:rPr lang="en-US" altLang="ko-KR" dirty="0"/>
              <a:t>Size</a:t>
            </a:r>
            <a:r>
              <a:rPr lang="ko-KR" altLang="en-US" dirty="0"/>
              <a:t>까지 모든 범위를 제작하고 있으니 참고 하시기 바랍니다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ko-KR" altLang="en-US" dirty="0"/>
              <a:t>그리고</a:t>
            </a:r>
            <a:r>
              <a:rPr lang="en-US" altLang="ko-KR" dirty="0"/>
              <a:t> </a:t>
            </a:r>
            <a:r>
              <a:rPr lang="ko-KR" altLang="en-US" dirty="0"/>
              <a:t>우측에 보시는 바와 같이</a:t>
            </a:r>
            <a:r>
              <a:rPr lang="en-US" altLang="ko-KR" dirty="0"/>
              <a:t> Wafer, Lug, Flange Type</a:t>
            </a:r>
            <a:r>
              <a:rPr lang="ko-KR" altLang="en-US" dirty="0"/>
              <a:t>으로 제작하고 있습니다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“Concentric Design” is the most common valve, has a body rubber seat structure, and is mainly used in water service.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as you can see on the right, it is manufactured in Wafer, Lug, and Flange Type.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a:t>
            </a:r>
            <a:r>
              <a:rPr lang="en-US" altLang="ja-JP" dirty="0"/>
              <a:t>Concentric Design</a:t>
            </a:r>
            <a:r>
              <a:rPr lang="ja-JP" altLang="en-US" dirty="0"/>
              <a:t>」は最も一般的なバルブであり、</a:t>
            </a:r>
            <a:r>
              <a:rPr lang="en-US" altLang="ja-JP" dirty="0"/>
              <a:t>Body Rubber Seat</a:t>
            </a:r>
            <a:r>
              <a:rPr lang="ja-JP" altLang="en-US" dirty="0"/>
              <a:t>構造で</a:t>
            </a:r>
            <a:r>
              <a:rPr lang="en-US" altLang="ja-JP" dirty="0"/>
              <a:t>Water Service</a:t>
            </a:r>
            <a:r>
              <a:rPr lang="ja-JP" altLang="en-US" dirty="0"/>
              <a:t>に主に使われています。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現在</a:t>
            </a:r>
            <a:r>
              <a:rPr lang="en-US" altLang="ja-JP" dirty="0"/>
              <a:t>KITZ Thailand</a:t>
            </a:r>
            <a:r>
              <a:rPr lang="ja-JP" altLang="en-US" dirty="0"/>
              <a:t>で小型</a:t>
            </a:r>
            <a:r>
              <a:rPr lang="en-US" altLang="ja-JP" dirty="0"/>
              <a:t>Size</a:t>
            </a:r>
            <a:r>
              <a:rPr lang="ja-JP" altLang="en-US" dirty="0"/>
              <a:t>、つまり</a:t>
            </a:r>
            <a:r>
              <a:rPr lang="en-US" altLang="ja-JP" dirty="0"/>
              <a:t>DN600</a:t>
            </a:r>
            <a:r>
              <a:rPr lang="ja-JP" altLang="en-US" dirty="0"/>
              <a:t>まで製作しているのでよくご存知だと思います。 私たちは大型</a:t>
            </a:r>
            <a:r>
              <a:rPr lang="en-US" altLang="ja-JP" dirty="0"/>
              <a:t>Size</a:t>
            </a:r>
            <a:r>
              <a:rPr lang="ja-JP" altLang="en-US" dirty="0"/>
              <a:t>まですべての範囲を製作していますので、ご参考お願いします。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そして右側にご覧のように</a:t>
            </a:r>
            <a:r>
              <a:rPr lang="en-US" altLang="ja-JP" dirty="0"/>
              <a:t>Wafer</a:t>
            </a:r>
            <a:r>
              <a:rPr lang="ja-JP" altLang="en-US" dirty="0"/>
              <a:t>、</a:t>
            </a:r>
            <a:r>
              <a:rPr lang="en-US" altLang="ja-JP" dirty="0"/>
              <a:t>Lug</a:t>
            </a:r>
            <a:r>
              <a:rPr lang="ja-JP" altLang="en-US" dirty="0"/>
              <a:t>、</a:t>
            </a:r>
            <a:r>
              <a:rPr lang="en-US" altLang="ja-JP" dirty="0"/>
              <a:t>Flange Type</a:t>
            </a:r>
            <a:r>
              <a:rPr lang="ja-JP" altLang="en-US" dirty="0"/>
              <a:t>で製作しています。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29</a:t>
            </a:fld>
            <a:endParaRPr lang="ko-KR" altLang="en-US"/>
          </a:p>
        </p:txBody>
      </p:sp>
    </p:spTree>
    <p:extLst>
      <p:ext uri="{BB962C8B-B14F-4D97-AF65-F5344CB8AC3E}">
        <p14:creationId xmlns:p14="http://schemas.microsoft.com/office/powerpoint/2010/main" val="29217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먼저 </a:t>
            </a:r>
            <a:r>
              <a:rPr lang="en-US" altLang="ko-KR" dirty="0"/>
              <a:t>KITZ KOREA</a:t>
            </a:r>
            <a:r>
              <a:rPr lang="ko-KR" altLang="en-US" dirty="0"/>
              <a:t>의 회사 소개인데요</a:t>
            </a:r>
            <a:r>
              <a:rPr lang="en-US" altLang="ko-KR" dirty="0"/>
              <a:t>. </a:t>
            </a:r>
            <a:r>
              <a:rPr lang="ko-KR" altLang="en-US" dirty="0"/>
              <a:t>배경화면에 저희 공장에서 제작한 밸브사진을 직접 넣어 보았습니다</a:t>
            </a:r>
            <a:r>
              <a:rPr lang="en-US" altLang="ko-KR" dirty="0"/>
              <a:t>.</a:t>
            </a:r>
          </a:p>
          <a:p>
            <a:endParaRPr lang="en-US" altLang="ko-KR" dirty="0"/>
          </a:p>
          <a:p>
            <a:r>
              <a:rPr lang="en-US" altLang="ko-KR" dirty="0"/>
              <a:t>First, this is the company introduction of KITZ KOREA. I put a photo of the valve produced at our factory on the background screen. </a:t>
            </a:r>
          </a:p>
          <a:p>
            <a:endParaRPr lang="en-US" altLang="ko-KR" dirty="0"/>
          </a:p>
          <a:p>
            <a:r>
              <a:rPr lang="ja-JP" altLang="en-US" dirty="0"/>
              <a:t>まずは「</a:t>
            </a:r>
            <a:r>
              <a:rPr lang="en-US" altLang="ja-JP" dirty="0"/>
              <a:t>KITZ KOREA</a:t>
            </a:r>
            <a:r>
              <a:rPr lang="ja-JP" altLang="en-US" dirty="0"/>
              <a:t>」の会社紹介です。 背景画面に当工場で製作したバルブ写真を直接入れてみました。</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a:t>
            </a:fld>
            <a:endParaRPr lang="ko-KR" altLang="en-US"/>
          </a:p>
        </p:txBody>
      </p:sp>
    </p:spTree>
    <p:extLst>
      <p:ext uri="{BB962C8B-B14F-4D97-AF65-F5344CB8AC3E}">
        <p14:creationId xmlns:p14="http://schemas.microsoft.com/office/powerpoint/2010/main" val="3892662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Concentric Valve</a:t>
            </a:r>
            <a:r>
              <a:rPr lang="ko-KR" altLang="en-US" dirty="0"/>
              <a:t>구조 도면입니다</a:t>
            </a:r>
            <a:r>
              <a:rPr lang="en-US" altLang="ko-KR" dirty="0"/>
              <a:t>. </a:t>
            </a:r>
          </a:p>
          <a:p>
            <a:r>
              <a:rPr lang="en-US" altLang="ko-KR" dirty="0"/>
              <a:t>Cephas Concentric </a:t>
            </a:r>
            <a:r>
              <a:rPr lang="ko-KR" altLang="en-US" dirty="0"/>
              <a:t>밸브는 유체가 </a:t>
            </a:r>
            <a:r>
              <a:rPr lang="en-US" altLang="ko-KR" dirty="0"/>
              <a:t>Body</a:t>
            </a:r>
            <a:r>
              <a:rPr lang="ko-KR" altLang="en-US" dirty="0"/>
              <a:t>와 </a:t>
            </a:r>
            <a:r>
              <a:rPr lang="en-US" altLang="ko-KR" dirty="0"/>
              <a:t>Shaft</a:t>
            </a:r>
            <a:r>
              <a:rPr lang="ko-KR" altLang="en-US" dirty="0"/>
              <a:t>에 접촉하지 않는 </a:t>
            </a:r>
            <a:r>
              <a:rPr lang="en-US" altLang="ko-KR" dirty="0"/>
              <a:t>Dry Shaft </a:t>
            </a:r>
            <a:r>
              <a:rPr lang="ko-KR" altLang="en-US" dirty="0"/>
              <a:t>구조로 설계 되었습니다</a:t>
            </a:r>
            <a:r>
              <a:rPr lang="en-US" altLang="ko-KR" dirty="0"/>
              <a:t>. </a:t>
            </a:r>
          </a:p>
          <a:p>
            <a:endParaRPr lang="en-US" altLang="ko-KR" dirty="0"/>
          </a:p>
          <a:p>
            <a:r>
              <a:rPr lang="en-US" altLang="ko-KR" dirty="0"/>
              <a:t>Concentric Valve structure drawing.</a:t>
            </a:r>
          </a:p>
          <a:p>
            <a:r>
              <a:rPr lang="en-US" altLang="ko-KR" dirty="0"/>
              <a:t>Our concentric valve is designed with a dry shaft structure where fluid does not come into contact with the body and shaft.</a:t>
            </a:r>
          </a:p>
          <a:p>
            <a:endParaRPr lang="en-US" altLang="ko-KR" dirty="0"/>
          </a:p>
          <a:p>
            <a:r>
              <a:rPr lang="en-US" altLang="ja-JP" dirty="0"/>
              <a:t>Concentric Valve</a:t>
            </a:r>
            <a:r>
              <a:rPr lang="ja-JP" altLang="en-US" dirty="0"/>
              <a:t>構造図面です。 </a:t>
            </a:r>
          </a:p>
          <a:p>
            <a:r>
              <a:rPr lang="en-US" altLang="ja-JP" dirty="0"/>
              <a:t>Cephas Concentric</a:t>
            </a:r>
            <a:r>
              <a:rPr lang="ja-JP" altLang="en-US" dirty="0"/>
              <a:t>バルブは流体が</a:t>
            </a:r>
            <a:r>
              <a:rPr lang="en-US" altLang="ja-JP" dirty="0"/>
              <a:t>Body</a:t>
            </a:r>
            <a:r>
              <a:rPr lang="ja-JP" altLang="en-US" dirty="0"/>
              <a:t>と</a:t>
            </a:r>
            <a:r>
              <a:rPr lang="en-US" altLang="ja-JP" dirty="0"/>
              <a:t>Shaft</a:t>
            </a:r>
            <a:r>
              <a:rPr lang="ja-JP" altLang="en-US" dirty="0"/>
              <a:t>に接触しない</a:t>
            </a:r>
            <a:r>
              <a:rPr lang="en-US" altLang="ja-JP" dirty="0"/>
              <a:t>Dry Shaft</a:t>
            </a:r>
            <a:r>
              <a:rPr lang="ja-JP" altLang="en-US" dirty="0"/>
              <a:t>構造で設計されています。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30</a:t>
            </a:fld>
            <a:endParaRPr lang="ko-KR" altLang="en-US"/>
          </a:p>
        </p:txBody>
      </p:sp>
    </p:spTree>
    <p:extLst>
      <p:ext uri="{BB962C8B-B14F-4D97-AF65-F5344CB8AC3E}">
        <p14:creationId xmlns:p14="http://schemas.microsoft.com/office/powerpoint/2010/main" val="1221408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Dry</a:t>
            </a:r>
            <a:r>
              <a:rPr lang="ko-KR" altLang="en-US" dirty="0"/>
              <a:t> </a:t>
            </a:r>
            <a:r>
              <a:rPr lang="en-US" altLang="ko-KR" dirty="0"/>
              <a:t>Shaft Design</a:t>
            </a:r>
            <a:r>
              <a:rPr lang="ko-KR" altLang="en-US" dirty="0"/>
              <a:t> 구조입니다</a:t>
            </a:r>
            <a:r>
              <a:rPr lang="en-US" altLang="ko-KR" dirty="0"/>
              <a:t>. </a:t>
            </a:r>
            <a:r>
              <a:rPr lang="ko-KR" altLang="en-US" dirty="0"/>
              <a:t>고무</a:t>
            </a:r>
            <a:r>
              <a:rPr lang="en-US" altLang="ko-KR" dirty="0"/>
              <a:t> Seat</a:t>
            </a:r>
            <a:r>
              <a:rPr lang="ko-KR" altLang="en-US" dirty="0"/>
              <a:t>가</a:t>
            </a:r>
            <a:r>
              <a:rPr lang="en-US" altLang="ko-KR" dirty="0"/>
              <a:t> Body</a:t>
            </a:r>
            <a:r>
              <a:rPr lang="ko-KR" altLang="en-US" dirty="0"/>
              <a:t>를 감싸고 있는 구조로 유체의 차단을 막아 줍니다</a:t>
            </a:r>
            <a:r>
              <a:rPr lang="en-US" altLang="ko-KR" dirty="0"/>
              <a:t>.</a:t>
            </a:r>
            <a:r>
              <a:rPr lang="ko-KR" altLang="en-US" dirty="0"/>
              <a:t> </a:t>
            </a:r>
            <a:endParaRPr lang="en-US" altLang="ko-KR" dirty="0"/>
          </a:p>
          <a:p>
            <a:r>
              <a:rPr lang="ko-KR" altLang="en-US" dirty="0"/>
              <a:t>자세히 설명 드리자면</a:t>
            </a:r>
            <a:r>
              <a:rPr lang="en-US" altLang="ko-KR" dirty="0"/>
              <a:t>, Body Seat</a:t>
            </a:r>
            <a:r>
              <a:rPr lang="ko-KR" altLang="en-US" dirty="0"/>
              <a:t>와 </a:t>
            </a:r>
            <a:r>
              <a:rPr lang="en-US" altLang="ko-KR" dirty="0"/>
              <a:t>Disc</a:t>
            </a:r>
            <a:r>
              <a:rPr lang="ko-KR" altLang="en-US" dirty="0"/>
              <a:t>사이에는 </a:t>
            </a:r>
            <a:r>
              <a:rPr lang="en-US" altLang="ko-KR" dirty="0"/>
              <a:t>“</a:t>
            </a:r>
            <a:r>
              <a:rPr lang="ko-KR" altLang="en-US" dirty="0" err="1"/>
              <a:t>압축양</a:t>
            </a:r>
            <a:r>
              <a:rPr lang="en-US" altLang="ko-KR" dirty="0"/>
              <a:t>”</a:t>
            </a:r>
            <a:r>
              <a:rPr lang="ko-KR" altLang="en-US" dirty="0"/>
              <a:t>이 있어 유체가 침투하지 않습니다</a:t>
            </a:r>
            <a:r>
              <a:rPr lang="en-US" altLang="ko-KR" dirty="0"/>
              <a:t>. </a:t>
            </a:r>
            <a:r>
              <a:rPr lang="ko-KR" altLang="en-US" dirty="0"/>
              <a:t>저희는 이를 </a:t>
            </a:r>
            <a:r>
              <a:rPr lang="en-US" altLang="ko-KR" dirty="0"/>
              <a:t>“First Sealing Area”</a:t>
            </a:r>
            <a:r>
              <a:rPr lang="ko-KR" altLang="en-US" dirty="0"/>
              <a:t>라고 합니다</a:t>
            </a:r>
            <a:r>
              <a:rPr lang="en-US" altLang="ko-KR" dirty="0"/>
              <a:t>. </a:t>
            </a:r>
          </a:p>
          <a:p>
            <a:r>
              <a:rPr lang="ko-KR" altLang="en-US" dirty="0"/>
              <a:t>그리고 이부위가 마모가 되어 유체가 침투하더라도 </a:t>
            </a:r>
            <a:r>
              <a:rPr lang="en-US" altLang="ko-KR" dirty="0"/>
              <a:t>Body Seat</a:t>
            </a:r>
            <a:r>
              <a:rPr lang="ko-KR" altLang="en-US" dirty="0"/>
              <a:t>와 </a:t>
            </a:r>
            <a:r>
              <a:rPr lang="en-US" altLang="ko-KR" dirty="0"/>
              <a:t>Stem</a:t>
            </a:r>
            <a:r>
              <a:rPr lang="ko-KR" altLang="en-US" dirty="0"/>
              <a:t>사이에도 압축양이 있어 </a:t>
            </a:r>
            <a:r>
              <a:rPr lang="en-US" altLang="ko-KR" dirty="0"/>
              <a:t>Sealing</a:t>
            </a:r>
            <a:r>
              <a:rPr lang="ko-KR" altLang="en-US" dirty="0"/>
              <a:t>이 되는 구조입니다</a:t>
            </a:r>
            <a:r>
              <a:rPr lang="en-US" altLang="ko-KR" dirty="0"/>
              <a:t>. </a:t>
            </a:r>
            <a:r>
              <a:rPr lang="ko-KR" altLang="en-US" dirty="0"/>
              <a:t>이를 </a:t>
            </a:r>
            <a:r>
              <a:rPr lang="en-US" altLang="ko-KR" dirty="0"/>
              <a:t>“Second Sealing Area”</a:t>
            </a:r>
            <a:r>
              <a:rPr lang="ko-KR" altLang="en-US" dirty="0"/>
              <a:t>라 합니다</a:t>
            </a:r>
            <a:r>
              <a:rPr lang="en-US" altLang="ko-KR" dirty="0"/>
              <a:t>.</a:t>
            </a:r>
          </a:p>
          <a:p>
            <a:r>
              <a:rPr lang="ko-KR" altLang="en-US" dirty="0"/>
              <a:t>위 설명과 같이 유체가 </a:t>
            </a:r>
            <a:r>
              <a:rPr lang="en-US" altLang="ko-KR" dirty="0"/>
              <a:t>Body &amp; Stem</a:t>
            </a:r>
            <a:r>
              <a:rPr lang="ko-KR" altLang="en-US" dirty="0"/>
              <a:t>에는 침투하지 않기 때문에 낮은 </a:t>
            </a:r>
            <a:r>
              <a:rPr lang="en-US" altLang="ko-KR" dirty="0"/>
              <a:t>Grade</a:t>
            </a:r>
            <a:r>
              <a:rPr lang="ko-KR" altLang="en-US" dirty="0"/>
              <a:t>의 재질의 선정이 가능합니다</a:t>
            </a:r>
            <a:r>
              <a:rPr lang="en-US" altLang="ko-KR" dirty="0"/>
              <a:t>. </a:t>
            </a:r>
          </a:p>
          <a:p>
            <a:endParaRPr lang="en-US" altLang="ko-KR" dirty="0"/>
          </a:p>
          <a:p>
            <a:r>
              <a:rPr lang="en-US" altLang="ko-KR" dirty="0"/>
              <a:t>Dry Shaft Design structure. The structure of the rubber seat surrounding the body prevents fluid from being blocked.</a:t>
            </a:r>
          </a:p>
          <a:p>
            <a:endParaRPr lang="en-US" altLang="ko-KR" dirty="0"/>
          </a:p>
          <a:p>
            <a:r>
              <a:rPr lang="en-US" altLang="ko-KR" dirty="0"/>
              <a:t>To explain in detail, there is a “compression” between the body seat and the disc, so fluid does not penetrate. We call this the “First Sealing Area.”</a:t>
            </a:r>
          </a:p>
          <a:p>
            <a:r>
              <a:rPr lang="en-US" altLang="ko-KR" dirty="0"/>
              <a:t>And even if fluid penetrates this area due to wear, “compression” also exists between the body seat and the stem, which plays the role of sealing. This is called the “Second Sealing Area”.</a:t>
            </a:r>
          </a:p>
          <a:p>
            <a:r>
              <a:rPr lang="en-US" altLang="ko-KR" dirty="0"/>
              <a:t>As explained above, because fluid does not penetrate the body and stem, it is possible to select a low grade material.</a:t>
            </a:r>
          </a:p>
          <a:p>
            <a:endParaRPr lang="en-US" altLang="ko-KR" dirty="0"/>
          </a:p>
          <a:p>
            <a:r>
              <a:rPr lang="en-US" altLang="ja-JP" dirty="0"/>
              <a:t>Dry Shaft Design</a:t>
            </a:r>
            <a:r>
              <a:rPr lang="ja-JP" altLang="en-US" dirty="0"/>
              <a:t>構造です。 ゴムシートが</a:t>
            </a:r>
            <a:r>
              <a:rPr lang="en-US" altLang="ja-JP" dirty="0"/>
              <a:t>Body</a:t>
            </a:r>
            <a:r>
              <a:rPr lang="ja-JP" altLang="en-US" dirty="0"/>
              <a:t>を包んでいる構造で、流体の遮断を防ぎます。 </a:t>
            </a:r>
          </a:p>
          <a:p>
            <a:r>
              <a:rPr lang="ja-JP" altLang="en-US" dirty="0"/>
              <a:t>詳しく説明しますと、</a:t>
            </a:r>
            <a:r>
              <a:rPr lang="en-US" altLang="ja-JP" dirty="0"/>
              <a:t>Body Seat</a:t>
            </a:r>
            <a:r>
              <a:rPr lang="ja-JP" altLang="en-US" dirty="0"/>
              <a:t>と</a:t>
            </a:r>
            <a:r>
              <a:rPr lang="en-US" altLang="ja-JP" dirty="0"/>
              <a:t>Disc</a:t>
            </a:r>
            <a:r>
              <a:rPr lang="ja-JP" altLang="en-US" dirty="0"/>
              <a:t>の間には</a:t>
            </a:r>
            <a:r>
              <a:rPr lang="en-US" altLang="ja-JP" dirty="0"/>
              <a:t>"</a:t>
            </a:r>
            <a:r>
              <a:rPr lang="ja-JP" altLang="en-US" dirty="0"/>
              <a:t>圧縮量</a:t>
            </a:r>
            <a:r>
              <a:rPr lang="en-US" altLang="ja-JP" dirty="0"/>
              <a:t>"</a:t>
            </a:r>
            <a:r>
              <a:rPr lang="ja-JP" altLang="en-US" dirty="0"/>
              <a:t>があり、流体が浸透しません。 私たちはこれを「</a:t>
            </a:r>
            <a:r>
              <a:rPr lang="en-US" altLang="ja-JP" dirty="0"/>
              <a:t>First Sealing Area</a:t>
            </a:r>
            <a:r>
              <a:rPr lang="ja-JP" altLang="en-US" dirty="0"/>
              <a:t>」と言います。 </a:t>
            </a:r>
          </a:p>
          <a:p>
            <a:r>
              <a:rPr lang="ja-JP" altLang="en-US" dirty="0"/>
              <a:t>そして、この部位が摩耗して流体が浸透しても、</a:t>
            </a:r>
            <a:r>
              <a:rPr lang="en-US" altLang="ja-JP" dirty="0"/>
              <a:t>Body Seat</a:t>
            </a:r>
            <a:r>
              <a:rPr lang="ja-JP" altLang="en-US" dirty="0"/>
              <a:t>と</a:t>
            </a:r>
            <a:r>
              <a:rPr lang="en-US" altLang="ja-JP" dirty="0"/>
              <a:t>Stem</a:t>
            </a:r>
            <a:r>
              <a:rPr lang="ja-JP" altLang="en-US" dirty="0"/>
              <a:t>の間にも圧縮量があって</a:t>
            </a:r>
            <a:r>
              <a:rPr lang="en-US" altLang="ja-JP" dirty="0"/>
              <a:t>Sealing</a:t>
            </a:r>
            <a:r>
              <a:rPr lang="ja-JP" altLang="en-US" dirty="0"/>
              <a:t>になる構造です。 これを「</a:t>
            </a:r>
            <a:r>
              <a:rPr lang="en-US" altLang="ja-JP" dirty="0"/>
              <a:t>Second Sealing Area</a:t>
            </a:r>
            <a:r>
              <a:rPr lang="ja-JP" altLang="en-US" dirty="0"/>
              <a:t>」といいます。</a:t>
            </a:r>
          </a:p>
          <a:p>
            <a:r>
              <a:rPr lang="ja-JP" altLang="en-US" dirty="0"/>
              <a:t>上記のように流体が</a:t>
            </a:r>
            <a:r>
              <a:rPr lang="en-US" altLang="ja-JP" dirty="0" err="1"/>
              <a:t>Body&amp;Stem</a:t>
            </a:r>
            <a:r>
              <a:rPr lang="ja-JP" altLang="en-US" dirty="0"/>
              <a:t>には浸透しないため、低いグレードの材質の選定が可能です。</a:t>
            </a:r>
            <a:endParaRPr lang="en-US" altLang="ko-KR" dirty="0"/>
          </a:p>
          <a:p>
            <a:endParaRPr lang="en-US" altLang="ko-KR" dirty="0"/>
          </a:p>
          <a:p>
            <a:r>
              <a:rPr lang="en-US" altLang="ko-KR" dirty="0"/>
              <a:t>*</a:t>
            </a:r>
            <a:r>
              <a:rPr lang="ko-KR" altLang="en-US" dirty="0"/>
              <a:t>위 설명은 빨리 진행</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31</a:t>
            </a:fld>
            <a:endParaRPr lang="ko-KR" altLang="en-US"/>
          </a:p>
        </p:txBody>
      </p:sp>
    </p:spTree>
    <p:extLst>
      <p:ext uri="{BB962C8B-B14F-4D97-AF65-F5344CB8AC3E}">
        <p14:creationId xmlns:p14="http://schemas.microsoft.com/office/powerpoint/2010/main" val="8658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상세 구조 분해도 입니다</a:t>
            </a:r>
            <a:r>
              <a:rPr lang="en-US" altLang="ko-KR" dirty="0"/>
              <a:t>. </a:t>
            </a:r>
            <a:r>
              <a:rPr lang="ko-KR" altLang="en-US" dirty="0"/>
              <a:t>크게</a:t>
            </a:r>
            <a:r>
              <a:rPr lang="en-US" altLang="ko-KR" dirty="0"/>
              <a:t> Body, Disc, Stem,</a:t>
            </a:r>
            <a:r>
              <a:rPr lang="ko-KR" altLang="en-US" dirty="0"/>
              <a:t> </a:t>
            </a:r>
            <a:r>
              <a:rPr lang="en-US" altLang="ko-KR" dirty="0"/>
              <a:t>Seat</a:t>
            </a:r>
            <a:r>
              <a:rPr lang="ko-KR" altLang="en-US" dirty="0"/>
              <a:t>로 나뉘고 있습니다</a:t>
            </a:r>
            <a:r>
              <a:rPr lang="en-US" altLang="ko-KR" dirty="0"/>
              <a:t>.</a:t>
            </a:r>
            <a:r>
              <a:rPr lang="ko-KR" altLang="en-US" dirty="0"/>
              <a:t> </a:t>
            </a:r>
            <a:endParaRPr lang="en-US" altLang="ko-KR" dirty="0"/>
          </a:p>
          <a:p>
            <a:pPr marL="228600" indent="-228600">
              <a:buAutoNum type="arabicParenR"/>
            </a:pPr>
            <a:r>
              <a:rPr lang="en-US" altLang="ko-KR" dirty="0"/>
              <a:t>KITZ Brand</a:t>
            </a:r>
            <a:r>
              <a:rPr lang="ko-KR" altLang="en-US" dirty="0"/>
              <a:t>의 경우 </a:t>
            </a:r>
            <a:r>
              <a:rPr lang="en-US" altLang="ko-KR" dirty="0"/>
              <a:t>Concentric</a:t>
            </a:r>
            <a:r>
              <a:rPr lang="ko-KR" altLang="en-US" dirty="0"/>
              <a:t>밸브의</a:t>
            </a:r>
            <a:r>
              <a:rPr lang="en-US" altLang="ko-KR" dirty="0"/>
              <a:t> Body Seat</a:t>
            </a:r>
            <a:r>
              <a:rPr lang="ko-KR" altLang="en-US" dirty="0"/>
              <a:t>는 </a:t>
            </a:r>
            <a:r>
              <a:rPr lang="en-US" altLang="ko-KR" dirty="0"/>
              <a:t>Vulcanizing Type</a:t>
            </a:r>
            <a:r>
              <a:rPr lang="ko-KR" altLang="en-US" dirty="0"/>
              <a:t>이지만 </a:t>
            </a:r>
            <a:r>
              <a:rPr lang="en-US" altLang="ko-KR" dirty="0"/>
              <a:t>Cephas Design</a:t>
            </a:r>
            <a:r>
              <a:rPr lang="ko-KR" altLang="en-US" dirty="0"/>
              <a:t>의 </a:t>
            </a:r>
            <a:r>
              <a:rPr lang="en-US" altLang="ko-KR" dirty="0"/>
              <a:t>Body Seat</a:t>
            </a:r>
            <a:r>
              <a:rPr lang="ko-KR" altLang="en-US" dirty="0"/>
              <a:t>는 교체가 가능한 조립식입니다</a:t>
            </a:r>
            <a:r>
              <a:rPr lang="en-US" altLang="ko-KR" dirty="0"/>
              <a:t>. </a:t>
            </a:r>
          </a:p>
          <a:p>
            <a:pPr marL="228600" indent="-228600">
              <a:buAutoNum type="arabicParenR"/>
            </a:pPr>
            <a:endParaRPr lang="en-US" altLang="ko-KR" dirty="0"/>
          </a:p>
          <a:p>
            <a:pPr marL="0" indent="0">
              <a:buNone/>
            </a:pPr>
            <a:r>
              <a:rPr lang="en-US" altLang="ko-KR" dirty="0"/>
              <a:t>This is a detailed structural exploded view. It is divided into Body, Disc, Stem, and Seat.</a:t>
            </a:r>
          </a:p>
          <a:p>
            <a:pPr marL="0" indent="0">
              <a:buNone/>
            </a:pPr>
            <a:r>
              <a:rPr lang="en-US" altLang="ko-KR" dirty="0"/>
              <a:t>Cephas Design's Body Seat is prefabricated and replaceable.</a:t>
            </a:r>
          </a:p>
          <a:p>
            <a:pPr marL="0" indent="0">
              <a:buNone/>
            </a:pPr>
            <a:endParaRPr lang="en-US" altLang="ko-KR" dirty="0"/>
          </a:p>
          <a:p>
            <a:pPr marL="0" indent="0">
              <a:buNone/>
            </a:pPr>
            <a:r>
              <a:rPr lang="ko-KR" altLang="en-US" dirty="0"/>
              <a:t>詳細構造分解度</a:t>
            </a:r>
            <a:r>
              <a:rPr lang="ja-JP" altLang="en-US" dirty="0"/>
              <a:t>です。 </a:t>
            </a:r>
            <a:r>
              <a:rPr lang="en-US" altLang="ko-KR" dirty="0"/>
              <a:t>Body</a:t>
            </a:r>
            <a:r>
              <a:rPr lang="ko-KR" altLang="en-US" dirty="0"/>
              <a:t>、</a:t>
            </a:r>
            <a:r>
              <a:rPr lang="en-US" altLang="ko-KR" dirty="0"/>
              <a:t>Disc</a:t>
            </a:r>
            <a:r>
              <a:rPr lang="ko-KR" altLang="en-US" dirty="0"/>
              <a:t>、</a:t>
            </a:r>
            <a:r>
              <a:rPr lang="en-US" altLang="ko-KR" dirty="0"/>
              <a:t>Stem</a:t>
            </a:r>
            <a:r>
              <a:rPr lang="ko-KR" altLang="en-US" dirty="0"/>
              <a:t>、</a:t>
            </a:r>
            <a:r>
              <a:rPr lang="en-US" altLang="ko-KR" dirty="0"/>
              <a:t>Seat</a:t>
            </a:r>
            <a:r>
              <a:rPr lang="ja-JP" altLang="en-US" dirty="0"/>
              <a:t>に</a:t>
            </a:r>
            <a:r>
              <a:rPr lang="ko-KR" altLang="en-US" dirty="0"/>
              <a:t>分</a:t>
            </a:r>
            <a:r>
              <a:rPr lang="ja-JP" altLang="en-US" dirty="0"/>
              <a:t>かれています。 </a:t>
            </a:r>
          </a:p>
          <a:p>
            <a:pPr marL="0" indent="0">
              <a:buNone/>
            </a:pPr>
            <a:r>
              <a:rPr lang="en-US" altLang="ko-KR" dirty="0"/>
              <a:t>KITZ Brand</a:t>
            </a:r>
            <a:r>
              <a:rPr lang="ja-JP" altLang="en-US" dirty="0"/>
              <a:t>の</a:t>
            </a:r>
            <a:r>
              <a:rPr lang="ko-KR" altLang="en-US" dirty="0"/>
              <a:t>場合、</a:t>
            </a:r>
            <a:r>
              <a:rPr lang="en-US" altLang="ko-KR" dirty="0"/>
              <a:t>Concentric</a:t>
            </a:r>
            <a:r>
              <a:rPr lang="ja-JP" altLang="en-US" dirty="0"/>
              <a:t>バルブの</a:t>
            </a:r>
            <a:r>
              <a:rPr lang="en-US" altLang="ko-KR" dirty="0"/>
              <a:t>Body Seat</a:t>
            </a:r>
            <a:r>
              <a:rPr lang="ja-JP" altLang="en-US" dirty="0"/>
              <a:t>は</a:t>
            </a:r>
            <a:r>
              <a:rPr lang="en-US" altLang="ko-KR" dirty="0"/>
              <a:t>Vulcanizing Type</a:t>
            </a:r>
            <a:r>
              <a:rPr lang="ja-JP" altLang="en-US" dirty="0"/>
              <a:t>ですが、</a:t>
            </a:r>
            <a:r>
              <a:rPr lang="en-US" altLang="ko-KR" dirty="0"/>
              <a:t>Cephas Design</a:t>
            </a:r>
            <a:r>
              <a:rPr lang="ja-JP" altLang="en-US" dirty="0"/>
              <a:t>の</a:t>
            </a:r>
            <a:r>
              <a:rPr lang="en-US" altLang="ko-KR" dirty="0"/>
              <a:t>Body Seat</a:t>
            </a:r>
            <a:r>
              <a:rPr lang="ja-JP" altLang="en-US" dirty="0"/>
              <a:t>は</a:t>
            </a:r>
            <a:r>
              <a:rPr lang="ko-KR" altLang="en-US" dirty="0"/>
              <a:t>交換可能</a:t>
            </a:r>
            <a:r>
              <a:rPr lang="ja-JP" altLang="en-US" dirty="0"/>
              <a:t>な</a:t>
            </a:r>
            <a:r>
              <a:rPr lang="ko-KR" altLang="en-US" dirty="0"/>
              <a:t>組</a:t>
            </a:r>
            <a:r>
              <a:rPr lang="ja-JP" altLang="en-US" dirty="0"/>
              <a:t>み</a:t>
            </a:r>
            <a:r>
              <a:rPr lang="ko-KR" altLang="en-US" dirty="0"/>
              <a:t>立</a:t>
            </a:r>
            <a:r>
              <a:rPr lang="ja-JP" altLang="en-US" dirty="0"/>
              <a:t>て</a:t>
            </a:r>
            <a:r>
              <a:rPr lang="ko-KR" altLang="en-US" dirty="0"/>
              <a:t>式</a:t>
            </a:r>
            <a:r>
              <a:rPr lang="ja-JP" altLang="en-US" dirty="0"/>
              <a:t>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32</a:t>
            </a:fld>
            <a:endParaRPr lang="ko-KR" altLang="en-US"/>
          </a:p>
        </p:txBody>
      </p:sp>
    </p:spTree>
    <p:extLst>
      <p:ext uri="{BB962C8B-B14F-4D97-AF65-F5344CB8AC3E}">
        <p14:creationId xmlns:p14="http://schemas.microsoft.com/office/powerpoint/2010/main" val="3777329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a:t>
            </a:r>
            <a:r>
              <a:rPr lang="en-US" altLang="ko-KR" dirty="0"/>
              <a:t>Double Offset Valve</a:t>
            </a:r>
            <a:r>
              <a:rPr lang="ko-KR" altLang="en-US" dirty="0"/>
              <a:t>에 대해 설명 드리겠습니다</a:t>
            </a:r>
            <a:r>
              <a:rPr lang="en-US" altLang="ko-KR" dirty="0"/>
              <a:t>. </a:t>
            </a:r>
            <a:r>
              <a:rPr lang="ko-KR" altLang="en-US" dirty="0"/>
              <a:t>그중 첫번째로 </a:t>
            </a:r>
            <a:r>
              <a:rPr lang="en-US" altLang="ko-KR" dirty="0"/>
              <a:t>‘High Performance Valve’</a:t>
            </a:r>
            <a:r>
              <a:rPr lang="ko-KR" altLang="en-US" dirty="0"/>
              <a:t>라고 지칭하고 있습니다</a:t>
            </a:r>
            <a:r>
              <a:rPr lang="en-US" altLang="ko-KR" dirty="0"/>
              <a:t>. </a:t>
            </a:r>
            <a:r>
              <a:rPr lang="ko-KR" altLang="en-US" dirty="0"/>
              <a:t>이 밸브 </a:t>
            </a:r>
            <a:r>
              <a:rPr lang="en-US" altLang="ko-KR" dirty="0"/>
              <a:t>Design</a:t>
            </a:r>
            <a:r>
              <a:rPr lang="ko-KR" altLang="en-US" dirty="0"/>
              <a:t>은 </a:t>
            </a:r>
            <a:r>
              <a:rPr lang="en-US" altLang="ko-KR" dirty="0"/>
              <a:t>API609 </a:t>
            </a:r>
            <a:r>
              <a:rPr lang="en-US" altLang="ko-KR" dirty="0" err="1"/>
              <a:t>Cat’B</a:t>
            </a:r>
            <a:r>
              <a:rPr lang="ko-KR" altLang="en-US" dirty="0"/>
              <a:t>를 </a:t>
            </a:r>
            <a:r>
              <a:rPr lang="en-US" altLang="ko-KR" dirty="0"/>
              <a:t>Base (</a:t>
            </a:r>
            <a:r>
              <a:rPr lang="ko-KR" altLang="en-US" dirty="0"/>
              <a:t>기준</a:t>
            </a:r>
            <a:r>
              <a:rPr lang="en-US" altLang="ko-KR" dirty="0"/>
              <a:t>)</a:t>
            </a:r>
            <a:r>
              <a:rPr lang="ko-KR" altLang="en-US" dirty="0"/>
              <a:t>로 하고 있습니다</a:t>
            </a:r>
            <a:r>
              <a:rPr lang="en-US" altLang="ko-KR" dirty="0"/>
              <a:t>. </a:t>
            </a:r>
            <a:r>
              <a:rPr lang="ko-KR" altLang="en-US" dirty="0"/>
              <a:t> </a:t>
            </a:r>
            <a:endParaRPr lang="en-US" altLang="ko-KR" dirty="0"/>
          </a:p>
          <a:p>
            <a:pPr marL="0" indent="0">
              <a:buNone/>
            </a:pPr>
            <a:r>
              <a:rPr lang="en-US" altLang="ko-KR" dirty="0"/>
              <a:t>Concentric Valve</a:t>
            </a:r>
            <a:r>
              <a:rPr lang="ko-KR" altLang="en-US" dirty="0"/>
              <a:t>가 </a:t>
            </a:r>
            <a:r>
              <a:rPr lang="en-US" altLang="ko-KR" dirty="0"/>
              <a:t>Rubber Seat</a:t>
            </a:r>
            <a:r>
              <a:rPr lang="ko-KR" altLang="en-US" dirty="0"/>
              <a:t> 사용으로 인해 온도에 제한이 있다면 </a:t>
            </a:r>
            <a:r>
              <a:rPr lang="en-US" altLang="ko-KR" dirty="0"/>
              <a:t>High Performance Valve</a:t>
            </a:r>
            <a:r>
              <a:rPr lang="ko-KR" altLang="en-US" dirty="0"/>
              <a:t>는 </a:t>
            </a:r>
            <a:r>
              <a:rPr lang="en-US" altLang="ko-KR" dirty="0"/>
              <a:t>Rubber </a:t>
            </a:r>
            <a:r>
              <a:rPr lang="ko-KR" altLang="en-US" dirty="0"/>
              <a:t>는 물론</a:t>
            </a:r>
            <a:r>
              <a:rPr lang="en-US" altLang="ko-KR" dirty="0"/>
              <a:t>, Teflon,</a:t>
            </a:r>
            <a:r>
              <a:rPr lang="ko-KR" altLang="en-US" dirty="0"/>
              <a:t> </a:t>
            </a:r>
            <a:r>
              <a:rPr lang="en-US" altLang="ko-KR" dirty="0"/>
              <a:t>Metal,</a:t>
            </a:r>
            <a:r>
              <a:rPr lang="ko-KR" altLang="en-US" dirty="0"/>
              <a:t> </a:t>
            </a:r>
            <a:r>
              <a:rPr lang="en-US" altLang="ko-KR" dirty="0"/>
              <a:t>Metal + Teflon </a:t>
            </a:r>
            <a:r>
              <a:rPr lang="ko-KR" altLang="en-US" dirty="0"/>
              <a:t>등 여러 종류의 </a:t>
            </a:r>
            <a:r>
              <a:rPr lang="en-US" altLang="ko-KR" dirty="0"/>
              <a:t>Option</a:t>
            </a:r>
            <a:r>
              <a:rPr lang="ko-KR" altLang="en-US" dirty="0"/>
              <a:t>이 있어 다양한 조건에서 사용이 가능합니다</a:t>
            </a:r>
            <a:r>
              <a:rPr lang="en-US" altLang="ko-KR" dirty="0"/>
              <a:t>. </a:t>
            </a:r>
          </a:p>
          <a:p>
            <a:pPr marL="0" indent="0">
              <a:buNone/>
            </a:pPr>
            <a:endParaRPr lang="en-US" altLang="ko-KR" dirty="0"/>
          </a:p>
          <a:p>
            <a:pPr marL="0" indent="0">
              <a:buNone/>
            </a:pPr>
            <a:r>
              <a:rPr lang="en-US" altLang="ko-KR" dirty="0"/>
              <a:t>Next, we will explain the Double Offset Valve. The first of these is called ‘High Performance Valve’. This valve design is based on API609 </a:t>
            </a:r>
            <a:r>
              <a:rPr lang="en-US" altLang="ko-KR" dirty="0" err="1"/>
              <a:t>Cat’B</a:t>
            </a:r>
            <a:r>
              <a:rPr lang="en-US" altLang="ko-KR" dirty="0"/>
              <a:t>.</a:t>
            </a:r>
          </a:p>
          <a:p>
            <a:pPr marL="0" indent="0">
              <a:buNone/>
            </a:pPr>
            <a:r>
              <a:rPr lang="en-US" altLang="ko-KR" dirty="0"/>
              <a:t>While concentric valves have temperature limitations due to the use of rubber seats, high performance valves have various options such as rubber, Teflon, metal, and metal + Teflon, so they can be used in a variety of conditions.</a:t>
            </a:r>
          </a:p>
          <a:p>
            <a:pPr marL="0" indent="0">
              <a:buNone/>
            </a:pPr>
            <a:endParaRPr lang="en-US" altLang="ko-KR" dirty="0"/>
          </a:p>
          <a:p>
            <a:pPr marL="0" indent="0">
              <a:buNone/>
            </a:pPr>
            <a:r>
              <a:rPr lang="ja-JP" altLang="en-US" dirty="0"/>
              <a:t>次は</a:t>
            </a:r>
            <a:r>
              <a:rPr lang="en-US" altLang="ja-JP" dirty="0"/>
              <a:t>Double Offset Valve</a:t>
            </a:r>
            <a:r>
              <a:rPr lang="ja-JP" altLang="en-US" dirty="0"/>
              <a:t>について説明します。 その中で最初に「</a:t>
            </a:r>
            <a:r>
              <a:rPr lang="en-US" altLang="ja-JP" dirty="0"/>
              <a:t>High Performance Valve</a:t>
            </a:r>
            <a:r>
              <a:rPr lang="ja-JP" altLang="en-US" dirty="0"/>
              <a:t>」と呼んでいます。 このバルブ </a:t>
            </a:r>
            <a:r>
              <a:rPr lang="en-US" altLang="ja-JP" dirty="0"/>
              <a:t>Design</a:t>
            </a:r>
            <a:r>
              <a:rPr lang="ja-JP" altLang="en-US" dirty="0"/>
              <a:t>は</a:t>
            </a:r>
            <a:r>
              <a:rPr lang="en-US" altLang="ja-JP" dirty="0"/>
              <a:t>API609 </a:t>
            </a:r>
            <a:r>
              <a:rPr lang="en-US" altLang="ja-JP" dirty="0" err="1"/>
              <a:t>Cat'B</a:t>
            </a:r>
            <a:r>
              <a:rPr lang="ja-JP" altLang="en-US" dirty="0"/>
              <a:t>を</a:t>
            </a:r>
            <a:r>
              <a:rPr lang="en-US" altLang="ja-JP" dirty="0"/>
              <a:t>Base(</a:t>
            </a:r>
            <a:r>
              <a:rPr lang="ja-JP" altLang="en-US" dirty="0"/>
              <a:t>基準</a:t>
            </a:r>
            <a:r>
              <a:rPr lang="en-US" altLang="ja-JP" dirty="0"/>
              <a:t>)</a:t>
            </a:r>
            <a:r>
              <a:rPr lang="ja-JP" altLang="en-US" dirty="0"/>
              <a:t>としています。  </a:t>
            </a:r>
          </a:p>
          <a:p>
            <a:pPr marL="0" indent="0">
              <a:buNone/>
            </a:pPr>
            <a:r>
              <a:rPr lang="en-US" altLang="ja-JP" dirty="0"/>
              <a:t>Concentric Valve</a:t>
            </a:r>
            <a:r>
              <a:rPr lang="ja-JP" altLang="en-US" dirty="0"/>
              <a:t>が</a:t>
            </a:r>
            <a:r>
              <a:rPr lang="en-US" altLang="ja-JP" dirty="0"/>
              <a:t>Rubber Seat</a:t>
            </a:r>
            <a:r>
              <a:rPr lang="ja-JP" altLang="en-US" dirty="0"/>
              <a:t>の使用によって温度に制限がある場合、</a:t>
            </a:r>
            <a:r>
              <a:rPr lang="en-US" altLang="ja-JP" dirty="0"/>
              <a:t>High Performance Valve</a:t>
            </a:r>
            <a:r>
              <a:rPr lang="ja-JP" altLang="en-US" dirty="0"/>
              <a:t>は</a:t>
            </a:r>
            <a:r>
              <a:rPr lang="en-US" altLang="ja-JP" dirty="0"/>
              <a:t>Rubber</a:t>
            </a:r>
            <a:r>
              <a:rPr lang="ja-JP" altLang="en-US" dirty="0"/>
              <a:t>はもちろん、</a:t>
            </a:r>
            <a:r>
              <a:rPr lang="en-US" altLang="ja-JP" dirty="0"/>
              <a:t>Teflon</a:t>
            </a:r>
            <a:r>
              <a:rPr lang="ja-JP" altLang="en-US" dirty="0"/>
              <a:t>、</a:t>
            </a:r>
            <a:r>
              <a:rPr lang="en-US" altLang="ja-JP" dirty="0"/>
              <a:t>Metal</a:t>
            </a:r>
            <a:r>
              <a:rPr lang="ja-JP" altLang="en-US" dirty="0"/>
              <a:t>、</a:t>
            </a:r>
            <a:r>
              <a:rPr lang="en-US" altLang="ja-JP" dirty="0" err="1"/>
              <a:t>Metal+Teflon</a:t>
            </a:r>
            <a:r>
              <a:rPr lang="ja-JP" altLang="en-US" dirty="0"/>
              <a:t>など様々な種類の</a:t>
            </a:r>
            <a:r>
              <a:rPr lang="en-US" altLang="ja-JP" dirty="0"/>
              <a:t>Option</a:t>
            </a:r>
            <a:r>
              <a:rPr lang="ja-JP" altLang="en-US" dirty="0"/>
              <a:t>があり、様々な条件で使用できます。</a:t>
            </a:r>
            <a:endParaRPr lang="en-US" altLang="ja-JP" dirty="0"/>
          </a:p>
          <a:p>
            <a:pPr marL="0" indent="0">
              <a:buNone/>
            </a:pPr>
            <a:endParaRPr lang="en-US" altLang="ko-KR" dirty="0"/>
          </a:p>
          <a:p>
            <a:pPr marL="0" indent="0">
              <a:buNone/>
            </a:pPr>
            <a:r>
              <a:rPr lang="en-US" altLang="ko-KR" dirty="0"/>
              <a:t>*</a:t>
            </a:r>
            <a:r>
              <a:rPr lang="ko-KR" altLang="en-US" dirty="0"/>
              <a:t>통역 </a:t>
            </a:r>
            <a:r>
              <a:rPr lang="en-US" altLang="ko-KR" dirty="0"/>
              <a:t>2</a:t>
            </a:r>
            <a:r>
              <a:rPr lang="ko-KR" altLang="en-US" dirty="0"/>
              <a:t>회</a:t>
            </a:r>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33</a:t>
            </a:fld>
            <a:endParaRPr lang="ko-KR" altLang="en-US"/>
          </a:p>
        </p:txBody>
      </p:sp>
    </p:spTree>
    <p:extLst>
      <p:ext uri="{BB962C8B-B14F-4D97-AF65-F5344CB8AC3E}">
        <p14:creationId xmlns:p14="http://schemas.microsoft.com/office/powerpoint/2010/main" val="3029373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b="0" i="0" dirty="0" err="1">
                <a:solidFill>
                  <a:srgbClr val="000000"/>
                </a:solidFill>
                <a:effectLst/>
                <a:latin typeface="Yu Gothic" panose="020B0400000000000000" pitchFamily="34" charset="-128"/>
              </a:rPr>
              <a:t>이중편심</a:t>
            </a:r>
            <a:r>
              <a:rPr lang="ko-KR" altLang="en-US" b="0" i="0" dirty="0">
                <a:solidFill>
                  <a:srgbClr val="000000"/>
                </a:solidFill>
                <a:effectLst/>
                <a:latin typeface="Yu Gothic" panose="020B0400000000000000" pitchFamily="34" charset="-128"/>
              </a:rPr>
              <a:t> 설계는</a:t>
            </a:r>
            <a:r>
              <a:rPr lang="en-US" altLang="ko-KR" b="0" i="0" dirty="0">
                <a:solidFill>
                  <a:srgbClr val="000000"/>
                </a:solidFill>
                <a:effectLst/>
                <a:latin typeface="Yu Gothic" panose="020B0400000000000000" pitchFamily="34" charset="-128"/>
              </a:rPr>
              <a:t> </a:t>
            </a:r>
            <a:r>
              <a:rPr lang="ko-KR" altLang="en-US" b="0" i="0" dirty="0">
                <a:solidFill>
                  <a:srgbClr val="000000"/>
                </a:solidFill>
                <a:effectLst/>
                <a:latin typeface="Yu Gothic" panose="020B0400000000000000" pitchFamily="34" charset="-128"/>
              </a:rPr>
              <a:t>여기 보시는 </a:t>
            </a:r>
            <a:r>
              <a:rPr lang="en-US" altLang="ko-KR" b="0" i="0" dirty="0">
                <a:solidFill>
                  <a:srgbClr val="000000"/>
                </a:solidFill>
                <a:effectLst/>
                <a:latin typeface="Yu Gothic" panose="020B0400000000000000" pitchFamily="34" charset="-128"/>
              </a:rPr>
              <a:t>E1</a:t>
            </a:r>
            <a:r>
              <a:rPr lang="ko-KR" altLang="en-US" b="0" i="0" dirty="0">
                <a:solidFill>
                  <a:srgbClr val="000000"/>
                </a:solidFill>
                <a:effectLst/>
                <a:latin typeface="Yu Gothic" panose="020B0400000000000000" pitchFamily="34" charset="-128"/>
              </a:rPr>
              <a:t>과 </a:t>
            </a:r>
            <a:r>
              <a:rPr lang="en-US" altLang="ko-KR" b="0" i="0" dirty="0">
                <a:solidFill>
                  <a:srgbClr val="000000"/>
                </a:solidFill>
                <a:effectLst/>
                <a:latin typeface="Yu Gothic" panose="020B0400000000000000" pitchFamily="34" charset="-128"/>
              </a:rPr>
              <a:t>E2</a:t>
            </a:r>
            <a:r>
              <a:rPr lang="ko-KR" altLang="en-US" b="0" i="0" dirty="0">
                <a:solidFill>
                  <a:srgbClr val="000000"/>
                </a:solidFill>
                <a:effectLst/>
                <a:latin typeface="Yu Gothic" panose="020B0400000000000000" pitchFamily="34" charset="-128"/>
              </a:rPr>
              <a:t>가 있는데 먼저 </a:t>
            </a:r>
            <a:r>
              <a:rPr lang="en-US" altLang="ko-KR" b="0" i="0" dirty="0">
                <a:solidFill>
                  <a:srgbClr val="000000"/>
                </a:solidFill>
                <a:effectLst/>
                <a:latin typeface="Yu Gothic" panose="020B0400000000000000" pitchFamily="34" charset="-128"/>
              </a:rPr>
              <a:t>E1</a:t>
            </a:r>
            <a:r>
              <a:rPr lang="ko-KR" altLang="en-US" b="0" i="0" dirty="0">
                <a:solidFill>
                  <a:srgbClr val="000000"/>
                </a:solidFill>
                <a:effectLst/>
                <a:latin typeface="Yu Gothic" panose="020B0400000000000000" pitchFamily="34" charset="-128"/>
              </a:rPr>
              <a:t>은 </a:t>
            </a:r>
            <a:r>
              <a:rPr lang="en-US" altLang="ko-KR" b="0" i="0" dirty="0">
                <a:solidFill>
                  <a:srgbClr val="000000"/>
                </a:solidFill>
                <a:effectLst/>
                <a:latin typeface="Yu Gothic" panose="020B0400000000000000" pitchFamily="34" charset="-128"/>
              </a:rPr>
              <a:t>Seat</a:t>
            </a:r>
            <a:r>
              <a:rPr lang="ko-KR" altLang="en-US" b="0" i="0" dirty="0">
                <a:solidFill>
                  <a:srgbClr val="000000"/>
                </a:solidFill>
                <a:effectLst/>
                <a:latin typeface="Yu Gothic" panose="020B0400000000000000" pitchFamily="34" charset="-128"/>
              </a:rPr>
              <a:t>센터에서 </a:t>
            </a:r>
            <a:r>
              <a:rPr lang="en-US" altLang="ko-KR" b="0" i="0" dirty="0">
                <a:solidFill>
                  <a:srgbClr val="000000"/>
                </a:solidFill>
                <a:effectLst/>
                <a:latin typeface="Yu Gothic" panose="020B0400000000000000" pitchFamily="34" charset="-128"/>
              </a:rPr>
              <a:t>Stem</a:t>
            </a:r>
            <a:r>
              <a:rPr lang="ko-KR" altLang="en-US" b="0" i="0" dirty="0">
                <a:solidFill>
                  <a:srgbClr val="000000"/>
                </a:solidFill>
                <a:effectLst/>
                <a:latin typeface="Yu Gothic" panose="020B0400000000000000" pitchFamily="34" charset="-128"/>
              </a:rPr>
              <a:t>센터까지의 편심 거리를 의미하고</a:t>
            </a:r>
            <a:r>
              <a:rPr lang="en-US" altLang="ko-KR" b="0" i="0" dirty="0">
                <a:solidFill>
                  <a:srgbClr val="000000"/>
                </a:solidFill>
                <a:effectLst/>
                <a:latin typeface="Yu Gothic" panose="020B0400000000000000" pitchFamily="34" charset="-128"/>
              </a:rPr>
              <a:t>, E2</a:t>
            </a:r>
            <a:r>
              <a:rPr lang="ko-KR" altLang="en-US" b="0" i="0" dirty="0">
                <a:solidFill>
                  <a:srgbClr val="000000"/>
                </a:solidFill>
                <a:effectLst/>
                <a:latin typeface="Yu Gothic" panose="020B0400000000000000" pitchFamily="34" charset="-128"/>
              </a:rPr>
              <a:t>는 </a:t>
            </a:r>
            <a:r>
              <a:rPr lang="en-US" altLang="ko-KR" b="0" i="0" dirty="0">
                <a:solidFill>
                  <a:srgbClr val="000000"/>
                </a:solidFill>
                <a:effectLst/>
                <a:latin typeface="Yu Gothic" panose="020B0400000000000000" pitchFamily="34" charset="-128"/>
              </a:rPr>
              <a:t>Valve</a:t>
            </a:r>
            <a:r>
              <a:rPr lang="ko-KR" altLang="en-US" b="0" i="0" dirty="0">
                <a:solidFill>
                  <a:srgbClr val="000000"/>
                </a:solidFill>
                <a:effectLst/>
                <a:latin typeface="Yu Gothic" panose="020B0400000000000000" pitchFamily="34" charset="-128"/>
              </a:rPr>
              <a:t>센터에서 </a:t>
            </a:r>
            <a:r>
              <a:rPr lang="en-US" altLang="ko-KR" b="0" i="0" dirty="0">
                <a:solidFill>
                  <a:srgbClr val="000000"/>
                </a:solidFill>
                <a:effectLst/>
                <a:latin typeface="Yu Gothic" panose="020B0400000000000000" pitchFamily="34" charset="-128"/>
              </a:rPr>
              <a:t>Stem</a:t>
            </a:r>
            <a:r>
              <a:rPr lang="ko-KR" altLang="en-US" b="0" i="0" dirty="0">
                <a:solidFill>
                  <a:srgbClr val="000000"/>
                </a:solidFill>
                <a:effectLst/>
                <a:latin typeface="Yu Gothic" panose="020B0400000000000000" pitchFamily="34" charset="-128"/>
              </a:rPr>
              <a:t>센터까지의 편심 거리를 의미합니다</a:t>
            </a:r>
            <a:r>
              <a:rPr lang="en-US" altLang="ko-KR" b="0" i="0" dirty="0">
                <a:solidFill>
                  <a:srgbClr val="000000"/>
                </a:solidFill>
                <a:effectLst/>
                <a:latin typeface="Yu Gothic" panose="020B0400000000000000" pitchFamily="34" charset="-128"/>
              </a:rPr>
              <a:t>. </a:t>
            </a:r>
          </a:p>
          <a:p>
            <a:pPr marL="228600" indent="-228600">
              <a:buAutoNum type="arabicParenR"/>
            </a:pPr>
            <a:r>
              <a:rPr lang="ko-KR" altLang="en-US" b="0" i="0" dirty="0">
                <a:solidFill>
                  <a:srgbClr val="000000"/>
                </a:solidFill>
                <a:effectLst/>
                <a:latin typeface="Yu Gothic" panose="020B0400000000000000" pitchFamily="34" charset="-128"/>
              </a:rPr>
              <a:t>이렇게 편심을 주는 이유는 회전 시 시트간섭을 최소하기 위한 방법입니다</a:t>
            </a:r>
            <a:r>
              <a:rPr lang="en-US" altLang="ko-KR" b="0" i="0" dirty="0">
                <a:solidFill>
                  <a:srgbClr val="000000"/>
                </a:solidFill>
                <a:effectLst/>
                <a:latin typeface="Yu Gothic" panose="020B0400000000000000" pitchFamily="34" charset="-128"/>
              </a:rPr>
              <a:t>. </a:t>
            </a:r>
          </a:p>
          <a:p>
            <a:pPr marL="228600" indent="-228600">
              <a:buAutoNum type="arabicParenR"/>
            </a:pPr>
            <a:endParaRPr lang="en-US" altLang="ko-KR" b="0" i="0" dirty="0">
              <a:solidFill>
                <a:srgbClr val="000000"/>
              </a:solidFill>
              <a:effectLst/>
              <a:latin typeface="Yu Gothic" panose="020B0400000000000000" pitchFamily="34" charset="-128"/>
            </a:endParaRPr>
          </a:p>
          <a:p>
            <a:pPr marL="0" indent="0">
              <a:buNone/>
            </a:pPr>
            <a:r>
              <a:rPr lang="en-US" altLang="ko-KR" b="0" i="0" dirty="0">
                <a:solidFill>
                  <a:srgbClr val="000000"/>
                </a:solidFill>
                <a:effectLst/>
                <a:latin typeface="Yu Gothic" panose="020B0400000000000000" pitchFamily="34" charset="-128"/>
              </a:rPr>
              <a:t>Among these, there are two eccentric designs, E1 and E2, which you can see here. First, E1 refers to the eccentric distance from the seat center to the stem center, and E2 refers to the eccentric distance from the valve center to the stem center.</a:t>
            </a:r>
          </a:p>
          <a:p>
            <a:pPr marL="0" indent="0">
              <a:buNone/>
            </a:pPr>
            <a:endParaRPr lang="en-US" altLang="ko-KR" b="0" i="0" dirty="0">
              <a:solidFill>
                <a:srgbClr val="000000"/>
              </a:solidFill>
              <a:effectLst/>
              <a:latin typeface="Yu Gothic" panose="020B0400000000000000" pitchFamily="34" charset="-128"/>
            </a:endParaRPr>
          </a:p>
          <a:p>
            <a:pPr marL="0" indent="0">
              <a:buNone/>
            </a:pPr>
            <a:r>
              <a:rPr lang="en-US" altLang="ko-KR" b="0" i="0" dirty="0">
                <a:solidFill>
                  <a:srgbClr val="000000"/>
                </a:solidFill>
                <a:effectLst/>
                <a:latin typeface="Yu Gothic" panose="020B0400000000000000" pitchFamily="34" charset="-128"/>
              </a:rPr>
              <a:t>The reason for this eccentricity is to minimize sheet interference when rotating.</a:t>
            </a:r>
          </a:p>
          <a:p>
            <a:pPr marL="0" indent="0">
              <a:buNone/>
            </a:pPr>
            <a:endParaRPr lang="en-US" altLang="ko-KR" b="0" i="0" dirty="0">
              <a:solidFill>
                <a:srgbClr val="000000"/>
              </a:solidFill>
              <a:effectLst/>
              <a:latin typeface="Yu Gothic" panose="020B0400000000000000" pitchFamily="34" charset="-128"/>
            </a:endParaRPr>
          </a:p>
          <a:p>
            <a:pPr marL="0" indent="0">
              <a:buNone/>
            </a:pPr>
            <a:r>
              <a:rPr lang="ja-JP" altLang="en-US" b="0" i="0" dirty="0">
                <a:solidFill>
                  <a:srgbClr val="000000"/>
                </a:solidFill>
                <a:effectLst/>
                <a:latin typeface="Yu Gothic" panose="020B0400000000000000" pitchFamily="34" charset="-128"/>
              </a:rPr>
              <a:t>二重偏心設計は、ここに</a:t>
            </a:r>
            <a:r>
              <a:rPr lang="en-US" altLang="ja-JP" b="0" i="0" dirty="0">
                <a:solidFill>
                  <a:srgbClr val="000000"/>
                </a:solidFill>
                <a:effectLst/>
                <a:latin typeface="Yu Gothic" panose="020B0400000000000000" pitchFamily="34" charset="-128"/>
              </a:rPr>
              <a:t>E1</a:t>
            </a:r>
            <a:r>
              <a:rPr lang="ja-JP" altLang="en-US" b="0" i="0" dirty="0">
                <a:solidFill>
                  <a:srgbClr val="000000"/>
                </a:solidFill>
                <a:effectLst/>
                <a:latin typeface="Yu Gothic" panose="020B0400000000000000" pitchFamily="34" charset="-128"/>
              </a:rPr>
              <a:t>と</a:t>
            </a:r>
            <a:r>
              <a:rPr lang="en-US" altLang="ja-JP" b="0" i="0" dirty="0">
                <a:solidFill>
                  <a:srgbClr val="000000"/>
                </a:solidFill>
                <a:effectLst/>
                <a:latin typeface="Yu Gothic" panose="020B0400000000000000" pitchFamily="34" charset="-128"/>
              </a:rPr>
              <a:t>E2</a:t>
            </a:r>
            <a:r>
              <a:rPr lang="ja-JP" altLang="en-US" b="0" i="0" dirty="0">
                <a:solidFill>
                  <a:srgbClr val="000000"/>
                </a:solidFill>
                <a:effectLst/>
                <a:latin typeface="Yu Gothic" panose="020B0400000000000000" pitchFamily="34" charset="-128"/>
              </a:rPr>
              <a:t>がありますが、まず</a:t>
            </a:r>
            <a:r>
              <a:rPr lang="en-US" altLang="ja-JP" b="0" i="0" dirty="0">
                <a:solidFill>
                  <a:srgbClr val="000000"/>
                </a:solidFill>
                <a:effectLst/>
                <a:latin typeface="Yu Gothic" panose="020B0400000000000000" pitchFamily="34" charset="-128"/>
              </a:rPr>
              <a:t>E1</a:t>
            </a:r>
            <a:r>
              <a:rPr lang="ja-JP" altLang="en-US" b="0" i="0" dirty="0">
                <a:solidFill>
                  <a:srgbClr val="000000"/>
                </a:solidFill>
                <a:effectLst/>
                <a:latin typeface="Yu Gothic" panose="020B0400000000000000" pitchFamily="34" charset="-128"/>
              </a:rPr>
              <a:t>は</a:t>
            </a:r>
            <a:r>
              <a:rPr lang="en-US" altLang="ja-JP" b="0" i="0" dirty="0">
                <a:solidFill>
                  <a:srgbClr val="000000"/>
                </a:solidFill>
                <a:effectLst/>
                <a:latin typeface="Yu Gothic" panose="020B0400000000000000" pitchFamily="34" charset="-128"/>
              </a:rPr>
              <a:t>Seat</a:t>
            </a:r>
            <a:r>
              <a:rPr lang="ja-JP" altLang="en-US" b="0" i="0" dirty="0">
                <a:solidFill>
                  <a:srgbClr val="000000"/>
                </a:solidFill>
                <a:effectLst/>
                <a:latin typeface="Yu Gothic" panose="020B0400000000000000" pitchFamily="34" charset="-128"/>
              </a:rPr>
              <a:t>センターから</a:t>
            </a:r>
            <a:r>
              <a:rPr lang="en-US" altLang="ja-JP" b="0" i="0" dirty="0">
                <a:solidFill>
                  <a:srgbClr val="000000"/>
                </a:solidFill>
                <a:effectLst/>
                <a:latin typeface="Yu Gothic" panose="020B0400000000000000" pitchFamily="34" charset="-128"/>
              </a:rPr>
              <a:t>Stem</a:t>
            </a:r>
            <a:r>
              <a:rPr lang="ja-JP" altLang="en-US" b="0" i="0" dirty="0">
                <a:solidFill>
                  <a:srgbClr val="000000"/>
                </a:solidFill>
                <a:effectLst/>
                <a:latin typeface="Yu Gothic" panose="020B0400000000000000" pitchFamily="34" charset="-128"/>
              </a:rPr>
              <a:t>センターまでの偏心距離を意味し、</a:t>
            </a:r>
            <a:r>
              <a:rPr lang="en-US" altLang="ja-JP" b="0" i="0" dirty="0">
                <a:solidFill>
                  <a:srgbClr val="000000"/>
                </a:solidFill>
                <a:effectLst/>
                <a:latin typeface="Yu Gothic" panose="020B0400000000000000" pitchFamily="34" charset="-128"/>
              </a:rPr>
              <a:t>E2</a:t>
            </a:r>
            <a:r>
              <a:rPr lang="ja-JP" altLang="en-US" b="0" i="0" dirty="0">
                <a:solidFill>
                  <a:srgbClr val="000000"/>
                </a:solidFill>
                <a:effectLst/>
                <a:latin typeface="Yu Gothic" panose="020B0400000000000000" pitchFamily="34" charset="-128"/>
              </a:rPr>
              <a:t>は</a:t>
            </a:r>
            <a:r>
              <a:rPr lang="en-US" altLang="ja-JP" b="0" i="0" dirty="0">
                <a:solidFill>
                  <a:srgbClr val="000000"/>
                </a:solidFill>
                <a:effectLst/>
                <a:latin typeface="Yu Gothic" panose="020B0400000000000000" pitchFamily="34" charset="-128"/>
              </a:rPr>
              <a:t>Valve</a:t>
            </a:r>
            <a:r>
              <a:rPr lang="ja-JP" altLang="en-US" b="0" i="0" dirty="0">
                <a:solidFill>
                  <a:srgbClr val="000000"/>
                </a:solidFill>
                <a:effectLst/>
                <a:latin typeface="Yu Gothic" panose="020B0400000000000000" pitchFamily="34" charset="-128"/>
              </a:rPr>
              <a:t>センターから</a:t>
            </a:r>
            <a:r>
              <a:rPr lang="en-US" altLang="ja-JP" b="0" i="0" dirty="0">
                <a:solidFill>
                  <a:srgbClr val="000000"/>
                </a:solidFill>
                <a:effectLst/>
                <a:latin typeface="Yu Gothic" panose="020B0400000000000000" pitchFamily="34" charset="-128"/>
              </a:rPr>
              <a:t>Stem</a:t>
            </a:r>
            <a:r>
              <a:rPr lang="ja-JP" altLang="en-US" b="0" i="0" dirty="0">
                <a:solidFill>
                  <a:srgbClr val="000000"/>
                </a:solidFill>
                <a:effectLst/>
                <a:latin typeface="Yu Gothic" panose="020B0400000000000000" pitchFamily="34" charset="-128"/>
              </a:rPr>
              <a:t>センターまでの偏心距離を意味します。 </a:t>
            </a:r>
          </a:p>
          <a:p>
            <a:pPr marL="0" indent="0">
              <a:buNone/>
            </a:pPr>
            <a:r>
              <a:rPr lang="ja-JP" altLang="en-US" b="0" i="0" dirty="0">
                <a:solidFill>
                  <a:srgbClr val="000000"/>
                </a:solidFill>
                <a:effectLst/>
                <a:latin typeface="Yu Gothic" panose="020B0400000000000000" pitchFamily="34" charset="-128"/>
              </a:rPr>
              <a:t>このように偏心を与える理由は、回転時のシート干渉を最小限に抑えるための方法です。</a:t>
            </a:r>
            <a:endParaRPr lang="en-US" altLang="ko-KR" b="0" i="0" dirty="0">
              <a:solidFill>
                <a:srgbClr val="000000"/>
              </a:solidFill>
              <a:effectLst/>
              <a:latin typeface="Yu Gothic" panose="020B0400000000000000" pitchFamily="34" charset="-128"/>
            </a:endParaRPr>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34</a:t>
            </a:fld>
            <a:endParaRPr lang="ko-KR" altLang="en-US"/>
          </a:p>
        </p:txBody>
      </p:sp>
    </p:spTree>
    <p:extLst>
      <p:ext uri="{BB962C8B-B14F-4D97-AF65-F5344CB8AC3E}">
        <p14:creationId xmlns:p14="http://schemas.microsoft.com/office/powerpoint/2010/main" val="4262865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High</a:t>
            </a:r>
            <a:r>
              <a:rPr lang="ko-KR" altLang="en-US" dirty="0"/>
              <a:t> </a:t>
            </a:r>
            <a:r>
              <a:rPr lang="en-US" altLang="ko-KR" dirty="0"/>
              <a:t>Performance</a:t>
            </a:r>
            <a:r>
              <a:rPr lang="ko-KR" altLang="en-US" dirty="0"/>
              <a:t> 시트 종류에 대해 설명하겠습니다</a:t>
            </a:r>
            <a:r>
              <a:rPr lang="en-US" altLang="ko-KR" dirty="0"/>
              <a:t>. </a:t>
            </a:r>
          </a:p>
          <a:p>
            <a:endParaRPr lang="en-US" altLang="ko-KR" dirty="0"/>
          </a:p>
          <a:p>
            <a:pPr marL="228600" indent="-228600">
              <a:buAutoNum type="arabicParenR"/>
            </a:pPr>
            <a:r>
              <a:rPr lang="en-US" altLang="ko-KR" dirty="0"/>
              <a:t>Teflon Seat</a:t>
            </a:r>
            <a:r>
              <a:rPr lang="ko-KR" altLang="en-US" dirty="0"/>
              <a:t>는 </a:t>
            </a:r>
            <a:r>
              <a:rPr lang="en-US" altLang="ko-KR" dirty="0"/>
              <a:t>Soft Seat</a:t>
            </a:r>
            <a:r>
              <a:rPr lang="ko-KR" altLang="en-US" dirty="0"/>
              <a:t>로 </a:t>
            </a:r>
            <a:r>
              <a:rPr lang="en-US" altLang="ko-KR" dirty="0"/>
              <a:t>200</a:t>
            </a:r>
            <a:r>
              <a:rPr lang="ko-KR" altLang="en-US" dirty="0"/>
              <a:t>도까지 사용을 하고 있습니다</a:t>
            </a:r>
            <a:r>
              <a:rPr lang="en-US" altLang="ko-KR" dirty="0"/>
              <a:t>. </a:t>
            </a:r>
          </a:p>
          <a:p>
            <a:pPr marL="228600" indent="-228600">
              <a:buAutoNum type="arabicParenR"/>
            </a:pPr>
            <a:r>
              <a:rPr lang="ko-KR" altLang="en-US" dirty="0"/>
              <a:t>두번째는 </a:t>
            </a:r>
            <a:r>
              <a:rPr lang="en-US" altLang="ko-KR" dirty="0"/>
              <a:t>Rubber</a:t>
            </a:r>
            <a:r>
              <a:rPr lang="ko-KR" altLang="en-US" dirty="0"/>
              <a:t> </a:t>
            </a:r>
            <a:r>
              <a:rPr lang="en-US" altLang="ko-KR" dirty="0"/>
              <a:t>Seat</a:t>
            </a:r>
            <a:r>
              <a:rPr lang="ko-KR" altLang="en-US" dirty="0"/>
              <a:t>인데요 </a:t>
            </a:r>
            <a:r>
              <a:rPr lang="en-US" altLang="ko-KR" dirty="0"/>
              <a:t>EPDM, NBR, Viton </a:t>
            </a:r>
            <a:r>
              <a:rPr lang="ko-KR" altLang="en-US" dirty="0"/>
              <a:t>등 다양한 </a:t>
            </a:r>
            <a:r>
              <a:rPr lang="en-US" altLang="ko-KR" dirty="0"/>
              <a:t>Soft Seat</a:t>
            </a:r>
            <a:r>
              <a:rPr lang="ko-KR" altLang="en-US" dirty="0"/>
              <a:t>적용이 가능합니다</a:t>
            </a:r>
            <a:r>
              <a:rPr lang="en-US" altLang="ko-KR" dirty="0"/>
              <a:t>. </a:t>
            </a:r>
          </a:p>
          <a:p>
            <a:pPr marL="228600" indent="-228600">
              <a:buAutoNum type="arabicParenR"/>
            </a:pPr>
            <a:r>
              <a:rPr lang="ko-KR" altLang="en-US" dirty="0"/>
              <a:t>그리고</a:t>
            </a:r>
            <a:r>
              <a:rPr lang="en-US" altLang="ko-KR" dirty="0"/>
              <a:t>, Fire Safety</a:t>
            </a:r>
            <a:r>
              <a:rPr lang="ko-KR" altLang="en-US" dirty="0"/>
              <a:t> 구조로 </a:t>
            </a:r>
            <a:r>
              <a:rPr lang="en-US" altLang="ko-KR" dirty="0"/>
              <a:t>Metal Seat</a:t>
            </a:r>
            <a:r>
              <a:rPr lang="ko-KR" altLang="en-US" dirty="0"/>
              <a:t>와 </a:t>
            </a:r>
            <a:r>
              <a:rPr lang="en-US" altLang="ko-KR" dirty="0"/>
              <a:t>Metal + Teflon Seat</a:t>
            </a:r>
            <a:r>
              <a:rPr lang="ko-KR" altLang="en-US" dirty="0"/>
              <a:t>가 있습니다</a:t>
            </a:r>
            <a:r>
              <a:rPr lang="en-US" altLang="ko-KR" dirty="0"/>
              <a:t>. Metal + Teflon</a:t>
            </a:r>
            <a:r>
              <a:rPr lang="ko-KR" altLang="en-US" dirty="0"/>
              <a:t>은 화재 시 </a:t>
            </a:r>
            <a:r>
              <a:rPr lang="en-US" altLang="ko-KR" dirty="0"/>
              <a:t>Teflon</a:t>
            </a:r>
            <a:r>
              <a:rPr lang="ko-KR" altLang="en-US" dirty="0"/>
              <a:t>이 녹아 내리더라도 </a:t>
            </a:r>
            <a:r>
              <a:rPr lang="en-US" altLang="ko-KR" dirty="0"/>
              <a:t>Metal</a:t>
            </a:r>
            <a:r>
              <a:rPr lang="ko-KR" altLang="en-US" dirty="0"/>
              <a:t> </a:t>
            </a:r>
            <a:r>
              <a:rPr lang="en-US" altLang="ko-KR" dirty="0"/>
              <a:t>Seat</a:t>
            </a:r>
            <a:r>
              <a:rPr lang="ko-KR" altLang="en-US" dirty="0"/>
              <a:t>가 </a:t>
            </a:r>
            <a:r>
              <a:rPr lang="en-US" altLang="ko-KR" dirty="0"/>
              <a:t>Sealing</a:t>
            </a:r>
            <a:r>
              <a:rPr lang="ko-KR" altLang="en-US" dirty="0"/>
              <a:t>이 되는 구조입니다</a:t>
            </a:r>
            <a:r>
              <a:rPr lang="en-US" altLang="ko-KR" dirty="0"/>
              <a:t>. </a:t>
            </a:r>
          </a:p>
          <a:p>
            <a:pPr marL="228600" indent="-228600">
              <a:buAutoNum type="arabicParenR"/>
            </a:pPr>
            <a:endParaRPr lang="en-US" altLang="ko-KR" dirty="0"/>
          </a:p>
          <a:p>
            <a:pPr marL="0" indent="0">
              <a:buNone/>
            </a:pPr>
            <a:r>
              <a:rPr lang="en-US" altLang="ko-KR" dirty="0"/>
              <a:t>Here we will explain the types of High Performance seats.</a:t>
            </a:r>
          </a:p>
          <a:p>
            <a:pPr marL="228600" indent="-228600">
              <a:buAutoNum type="arabicParenR"/>
            </a:pPr>
            <a:endParaRPr lang="en-US" altLang="ko-KR" dirty="0"/>
          </a:p>
          <a:p>
            <a:pPr marL="228600" indent="-228600">
              <a:buFont typeface="+mj-lt"/>
              <a:buAutoNum type="arabicPeriod"/>
            </a:pPr>
            <a:r>
              <a:rPr lang="en-US" altLang="ko-KR" dirty="0"/>
              <a:t>Teflon Seat is a soft seat and can be used up to 200 degrees Celsius.</a:t>
            </a:r>
          </a:p>
          <a:p>
            <a:pPr marL="228600" indent="-228600">
              <a:buFont typeface="+mj-lt"/>
              <a:buAutoNum type="arabicPeriod"/>
            </a:pPr>
            <a:r>
              <a:rPr lang="en-US" altLang="ko-KR" dirty="0"/>
              <a:t>The second is a rubber seat, and various soft seats such as EPDM, NBR, and Viton can be applied.</a:t>
            </a:r>
          </a:p>
          <a:p>
            <a:pPr marL="228600" indent="-228600">
              <a:buFont typeface="+mj-lt"/>
              <a:buAutoNum type="arabicPeriod"/>
            </a:pPr>
            <a:r>
              <a:rPr lang="en-US" altLang="ko-KR" dirty="0"/>
              <a:t>Additionally, the fire safety structure includes Metal Seat and Metal + Teflon Seat. Metal + Teflon is a structure in which the metal seat provides additional sealing even if the Teflon melts due to a fire.</a:t>
            </a:r>
          </a:p>
          <a:p>
            <a:pPr marL="0" indent="0">
              <a:buNone/>
            </a:pPr>
            <a:endParaRPr lang="en-US" altLang="ko-KR" dirty="0"/>
          </a:p>
          <a:p>
            <a:pPr marL="0" indent="0">
              <a:buNone/>
            </a:pPr>
            <a:r>
              <a:rPr lang="en-US" altLang="ja-JP" dirty="0"/>
              <a:t>High Performance</a:t>
            </a:r>
            <a:r>
              <a:rPr lang="ja-JP" altLang="en-US" dirty="0"/>
              <a:t>シートの種類について説明します。 </a:t>
            </a:r>
          </a:p>
          <a:p>
            <a:pPr marL="0" indent="0">
              <a:buNone/>
            </a:pPr>
            <a:endParaRPr lang="ja-JP" altLang="en-US" dirty="0"/>
          </a:p>
          <a:p>
            <a:pPr marL="228600" indent="-228600">
              <a:buFont typeface="+mj-lt"/>
              <a:buAutoNum type="arabicPeriod"/>
            </a:pPr>
            <a:r>
              <a:rPr lang="en-US" altLang="ja-JP" dirty="0"/>
              <a:t>Teflon Seat</a:t>
            </a:r>
            <a:r>
              <a:rPr lang="ja-JP" altLang="en-US" dirty="0"/>
              <a:t>は</a:t>
            </a:r>
            <a:r>
              <a:rPr lang="en-US" altLang="ja-JP" dirty="0"/>
              <a:t>Soft Seat</a:t>
            </a:r>
            <a:r>
              <a:rPr lang="ja-JP" altLang="en-US" dirty="0"/>
              <a:t>で</a:t>
            </a:r>
            <a:r>
              <a:rPr lang="en-US" altLang="ja-JP" dirty="0"/>
              <a:t>200</a:t>
            </a:r>
            <a:r>
              <a:rPr lang="ja-JP" altLang="en-US" dirty="0"/>
              <a:t>度まで使用しています。 </a:t>
            </a:r>
          </a:p>
          <a:p>
            <a:pPr marL="228600" indent="-228600">
              <a:buFont typeface="+mj-lt"/>
              <a:buAutoNum type="arabicPeriod"/>
            </a:pPr>
            <a:r>
              <a:rPr lang="ja-JP" altLang="en-US" dirty="0"/>
              <a:t>二つ目は</a:t>
            </a:r>
            <a:r>
              <a:rPr lang="en-US" altLang="ja-JP" dirty="0"/>
              <a:t>Rubber Seat</a:t>
            </a:r>
            <a:r>
              <a:rPr lang="ja-JP" altLang="en-US" dirty="0"/>
              <a:t>ですが、</a:t>
            </a:r>
            <a:r>
              <a:rPr lang="en-US" altLang="ja-JP" dirty="0"/>
              <a:t>EPDM</a:t>
            </a:r>
            <a:r>
              <a:rPr lang="ja-JP" altLang="en-US" dirty="0"/>
              <a:t>、</a:t>
            </a:r>
            <a:r>
              <a:rPr lang="en-US" altLang="ja-JP" dirty="0"/>
              <a:t>NBR</a:t>
            </a:r>
            <a:r>
              <a:rPr lang="ja-JP" altLang="en-US" dirty="0"/>
              <a:t>、</a:t>
            </a:r>
            <a:r>
              <a:rPr lang="en-US" altLang="ja-JP" dirty="0"/>
              <a:t>Viton</a:t>
            </a:r>
            <a:r>
              <a:rPr lang="ja-JP" altLang="en-US" dirty="0"/>
              <a:t>など様々な</a:t>
            </a:r>
            <a:r>
              <a:rPr lang="en-US" altLang="ja-JP" dirty="0"/>
              <a:t>Soft Seat</a:t>
            </a:r>
            <a:r>
              <a:rPr lang="ja-JP" altLang="en-US" dirty="0"/>
              <a:t>を適用できます。 </a:t>
            </a:r>
          </a:p>
          <a:p>
            <a:pPr marL="228600" indent="-228600">
              <a:buFont typeface="+mj-lt"/>
              <a:buAutoNum type="arabicPeriod"/>
            </a:pPr>
            <a:r>
              <a:rPr lang="ja-JP" altLang="en-US" dirty="0"/>
              <a:t>そして、</a:t>
            </a:r>
            <a:r>
              <a:rPr lang="en-US" altLang="ja-JP" dirty="0"/>
              <a:t>Fire Safety</a:t>
            </a:r>
            <a:r>
              <a:rPr lang="ja-JP" altLang="en-US" dirty="0"/>
              <a:t>構造で</a:t>
            </a:r>
            <a:r>
              <a:rPr lang="en-US" altLang="ja-JP" dirty="0"/>
              <a:t>Metal Seat</a:t>
            </a:r>
            <a:r>
              <a:rPr lang="ja-JP" altLang="en-US" dirty="0"/>
              <a:t>と</a:t>
            </a:r>
            <a:r>
              <a:rPr lang="en-US" altLang="ja-JP" dirty="0"/>
              <a:t>Metal + Teflon Seat</a:t>
            </a:r>
            <a:r>
              <a:rPr lang="ja-JP" altLang="en-US" dirty="0"/>
              <a:t>があります。 </a:t>
            </a:r>
            <a:r>
              <a:rPr lang="en-US" altLang="ja-JP" dirty="0"/>
              <a:t>Metal + Teflon</a:t>
            </a:r>
            <a:r>
              <a:rPr lang="ja-JP" altLang="en-US" dirty="0"/>
              <a:t>は、火災時に</a:t>
            </a:r>
            <a:r>
              <a:rPr lang="en-US" altLang="ja-JP" dirty="0"/>
              <a:t>Teflon</a:t>
            </a:r>
            <a:r>
              <a:rPr lang="ja-JP" altLang="en-US" dirty="0"/>
              <a:t>が溶けても</a:t>
            </a:r>
            <a:r>
              <a:rPr lang="en-US" altLang="ja-JP" dirty="0"/>
              <a:t>Metal Seat</a:t>
            </a:r>
            <a:r>
              <a:rPr lang="ja-JP" altLang="en-US" dirty="0"/>
              <a:t>が</a:t>
            </a:r>
            <a:r>
              <a:rPr lang="en-US" altLang="ja-JP" dirty="0"/>
              <a:t>Sealing</a:t>
            </a:r>
            <a:r>
              <a:rPr lang="ja-JP" altLang="en-US" dirty="0"/>
              <a:t>になる構造です。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35</a:t>
            </a:fld>
            <a:endParaRPr lang="ko-KR" altLang="en-US"/>
          </a:p>
        </p:txBody>
      </p:sp>
    </p:spTree>
    <p:extLst>
      <p:ext uri="{BB962C8B-B14F-4D97-AF65-F5344CB8AC3E}">
        <p14:creationId xmlns:p14="http://schemas.microsoft.com/office/powerpoint/2010/main" val="1600806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a:t>
            </a:r>
            <a:r>
              <a:rPr lang="en-US" altLang="ko-KR" dirty="0"/>
              <a:t>“AWWA C.504 Design Base”</a:t>
            </a:r>
            <a:r>
              <a:rPr lang="ko-KR" altLang="en-US" dirty="0"/>
              <a:t>로 하고 있는 </a:t>
            </a:r>
            <a:r>
              <a:rPr lang="en-US" altLang="ko-KR" dirty="0"/>
              <a:t>“Water Works Design”</a:t>
            </a:r>
            <a:r>
              <a:rPr lang="ko-KR" altLang="en-US" dirty="0"/>
              <a:t>입니다</a:t>
            </a:r>
            <a:r>
              <a:rPr lang="en-US" altLang="ko-KR" dirty="0"/>
              <a:t>.</a:t>
            </a:r>
          </a:p>
          <a:p>
            <a:pPr marL="0" indent="0">
              <a:buNone/>
            </a:pPr>
            <a:endParaRPr lang="en-US" altLang="ko-KR" dirty="0"/>
          </a:p>
          <a:p>
            <a:pPr marL="0" indent="0">
              <a:buNone/>
            </a:pPr>
            <a:r>
              <a:rPr lang="en-US" altLang="ko-KR" dirty="0"/>
              <a:t>1) </a:t>
            </a:r>
            <a:r>
              <a:rPr lang="ko-KR" altLang="en-US" dirty="0"/>
              <a:t>주로 수처리</a:t>
            </a:r>
            <a:r>
              <a:rPr lang="en-US" altLang="ko-KR" dirty="0"/>
              <a:t>, </a:t>
            </a:r>
            <a:r>
              <a:rPr lang="ko-KR" altLang="en-US" dirty="0"/>
              <a:t>발전</a:t>
            </a:r>
            <a:r>
              <a:rPr lang="en-US" altLang="ko-KR" dirty="0"/>
              <a:t>, </a:t>
            </a:r>
            <a:r>
              <a:rPr lang="ko-KR" altLang="en-US" dirty="0"/>
              <a:t>담수 플랜트에 자주 사용되고 있고 대형 밸브가 주를 이루고 있습니다</a:t>
            </a:r>
            <a:r>
              <a:rPr lang="en-US" altLang="ko-KR" dirty="0"/>
              <a:t>.</a:t>
            </a:r>
            <a:r>
              <a:rPr lang="ko-KR" altLang="en-US" dirty="0"/>
              <a:t> </a:t>
            </a:r>
            <a:r>
              <a:rPr lang="en-US" altLang="ko-KR" dirty="0"/>
              <a:t>“Disc Seat”</a:t>
            </a:r>
            <a:r>
              <a:rPr lang="ko-KR" altLang="en-US" dirty="0"/>
              <a:t>를 사용하는 것이 특징입니다</a:t>
            </a:r>
            <a:r>
              <a:rPr lang="en-US" altLang="ko-KR" dirty="0"/>
              <a:t>. </a:t>
            </a:r>
          </a:p>
          <a:p>
            <a:pPr marL="0" indent="0">
              <a:buNone/>
            </a:pPr>
            <a:r>
              <a:rPr lang="en-US" altLang="ko-KR" dirty="0"/>
              <a:t>2) </a:t>
            </a:r>
            <a:r>
              <a:rPr lang="ko-KR" altLang="en-US" dirty="0"/>
              <a:t>지금 보시는 사진은 사우디 고객 측에 납품했던 </a:t>
            </a:r>
            <a:r>
              <a:rPr lang="en-US" altLang="ko-KR" dirty="0"/>
              <a:t>DN3400 </a:t>
            </a:r>
            <a:r>
              <a:rPr lang="ko-KR" altLang="en-US" dirty="0"/>
              <a:t>밸브입니다</a:t>
            </a:r>
            <a:r>
              <a:rPr lang="en-US" altLang="ko-KR" dirty="0"/>
              <a:t>. </a:t>
            </a:r>
            <a:r>
              <a:rPr lang="ko-KR" altLang="en-US" dirty="0"/>
              <a:t>재질은 알루미늄 </a:t>
            </a:r>
            <a:r>
              <a:rPr lang="ko-KR" altLang="en-US" dirty="0" err="1"/>
              <a:t>브론즈로</a:t>
            </a:r>
            <a:r>
              <a:rPr lang="ko-KR" altLang="en-US" dirty="0"/>
              <a:t> 상당히 고가 제품이었습니다</a:t>
            </a:r>
            <a:r>
              <a:rPr lang="en-US" altLang="ko-KR" dirty="0"/>
              <a:t>. </a:t>
            </a:r>
          </a:p>
          <a:p>
            <a:pPr marL="0" indent="0">
              <a:buNone/>
            </a:pPr>
            <a:r>
              <a:rPr lang="en-US" altLang="ko-KR" dirty="0"/>
              <a:t>3) </a:t>
            </a:r>
            <a:r>
              <a:rPr lang="ko-KR" altLang="en-US" dirty="0"/>
              <a:t>한편</a:t>
            </a:r>
            <a:r>
              <a:rPr lang="en-US" altLang="ko-KR" dirty="0"/>
              <a:t>, Toshiba</a:t>
            </a:r>
            <a:r>
              <a:rPr lang="ko-KR" altLang="en-US" dirty="0"/>
              <a:t>나 </a:t>
            </a:r>
            <a:r>
              <a:rPr lang="en-US" altLang="ko-KR" dirty="0"/>
              <a:t>MHI</a:t>
            </a:r>
            <a:r>
              <a:rPr lang="ko-KR" altLang="en-US" dirty="0"/>
              <a:t>는 </a:t>
            </a:r>
            <a:r>
              <a:rPr lang="ko-KR" altLang="en-US" dirty="0" err="1"/>
              <a:t>이밸브를</a:t>
            </a:r>
            <a:r>
              <a:rPr lang="ko-KR" altLang="en-US" dirty="0"/>
              <a:t> </a:t>
            </a:r>
            <a:r>
              <a:rPr lang="en-US" altLang="ko-KR" dirty="0"/>
              <a:t>BFPT</a:t>
            </a:r>
            <a:r>
              <a:rPr lang="ko-KR" altLang="en-US" dirty="0"/>
              <a:t>밸브라 부르는데 터빈 </a:t>
            </a:r>
            <a:r>
              <a:rPr lang="en-US" altLang="ko-KR" dirty="0"/>
              <a:t>Section </a:t>
            </a:r>
            <a:r>
              <a:rPr lang="ko-KR" altLang="en-US" dirty="0"/>
              <a:t>에 </a:t>
            </a:r>
            <a:r>
              <a:rPr lang="en-US" altLang="ko-KR" dirty="0"/>
              <a:t>Low Pressure Steam Line</a:t>
            </a:r>
            <a:r>
              <a:rPr lang="ko-KR" altLang="en-US" dirty="0"/>
              <a:t>에 설치를 합니다</a:t>
            </a:r>
            <a:r>
              <a:rPr lang="en-US" altLang="ko-KR" dirty="0"/>
              <a:t>. </a:t>
            </a:r>
          </a:p>
          <a:p>
            <a:pPr marL="0" indent="0">
              <a:buNone/>
            </a:pPr>
            <a:endParaRPr lang="en-US" altLang="ko-KR" dirty="0"/>
          </a:p>
          <a:p>
            <a:pPr marL="0" indent="0">
              <a:buNone/>
            </a:pPr>
            <a:r>
              <a:rPr lang="en-US" altLang="ko-KR" dirty="0"/>
              <a:t>The following is “Water Works Design” which is based on “AWWA C.504 Design Base”.</a:t>
            </a:r>
          </a:p>
          <a:p>
            <a:pPr marL="0" indent="0">
              <a:buNone/>
            </a:pPr>
            <a:endParaRPr lang="en-US" altLang="ko-KR" dirty="0"/>
          </a:p>
          <a:p>
            <a:pPr marL="0" indent="0">
              <a:buNone/>
            </a:pPr>
            <a:r>
              <a:rPr lang="en-US" altLang="ko-KR" dirty="0"/>
              <a:t>It is mainly used in water treatment, power generation, and desalination plants, and mainly consists of large valves. It is characterized by the use of “Disc Seat”.</a:t>
            </a:r>
          </a:p>
          <a:p>
            <a:pPr marL="0" indent="0">
              <a:buNone/>
            </a:pPr>
            <a:r>
              <a:rPr lang="en-US" altLang="ko-KR" dirty="0"/>
              <a:t>The photo you see now is the DN3400 valve that was delivered to a customer in Saudi Arabia. The material was aluminum bronze and it was a fairly expensive product.</a:t>
            </a:r>
          </a:p>
          <a:p>
            <a:pPr marL="0" indent="0">
              <a:buNone/>
            </a:pPr>
            <a:r>
              <a:rPr lang="en-US" altLang="ko-KR" dirty="0"/>
              <a:t>Meanwhile, Toshiba and MHI call this valve a BFPT valve, and it is installed on the Low Pressure Steam Line in the turbine section.</a:t>
            </a:r>
          </a:p>
          <a:p>
            <a:pPr marL="0" indent="0">
              <a:buNone/>
            </a:pPr>
            <a:endParaRPr lang="en-US" altLang="ko-KR" dirty="0"/>
          </a:p>
          <a:p>
            <a:pPr marL="0" indent="0">
              <a:buNone/>
            </a:pPr>
            <a:r>
              <a:rPr lang="ja-JP" altLang="en-US" dirty="0"/>
              <a:t>次は</a:t>
            </a:r>
            <a:r>
              <a:rPr lang="en-US" altLang="ja-JP" dirty="0"/>
              <a:t>"AWWA C.504 Design Base"</a:t>
            </a:r>
            <a:r>
              <a:rPr lang="ja-JP" altLang="en-US" dirty="0"/>
              <a:t>としている</a:t>
            </a:r>
            <a:r>
              <a:rPr lang="en-US" altLang="ja-JP" dirty="0"/>
              <a:t>"Water Works Design"</a:t>
            </a:r>
            <a:r>
              <a:rPr lang="ja-JP" altLang="en-US" dirty="0"/>
              <a:t>です。</a:t>
            </a:r>
          </a:p>
          <a:p>
            <a:pPr marL="0" indent="0">
              <a:buNone/>
            </a:pPr>
            <a:endParaRPr lang="ja-JP" altLang="en-US" dirty="0"/>
          </a:p>
          <a:p>
            <a:pPr marL="0" indent="0">
              <a:buNone/>
            </a:pPr>
            <a:r>
              <a:rPr lang="en-US" altLang="ja-JP" dirty="0"/>
              <a:t>1) </a:t>
            </a:r>
            <a:r>
              <a:rPr lang="ja-JP" altLang="en-US" dirty="0"/>
              <a:t>主に水処理、発電、淡水プラントによく使われていて、大型バルブが主です。 </a:t>
            </a:r>
            <a:r>
              <a:rPr lang="en-US" altLang="ja-JP" dirty="0"/>
              <a:t>"Disc Seat"</a:t>
            </a:r>
            <a:r>
              <a:rPr lang="ja-JP" altLang="en-US" dirty="0"/>
              <a:t>を使うのが特徴です。 </a:t>
            </a:r>
          </a:p>
          <a:p>
            <a:pPr marL="0" indent="0">
              <a:buNone/>
            </a:pPr>
            <a:r>
              <a:rPr lang="en-US" altLang="ja-JP" dirty="0"/>
              <a:t>2) </a:t>
            </a:r>
            <a:r>
              <a:rPr lang="ja-JP" altLang="en-US" dirty="0"/>
              <a:t>今ご覧の写真はサウジのお客様側に納品していた</a:t>
            </a:r>
            <a:r>
              <a:rPr lang="en-US" altLang="ja-JP" dirty="0"/>
              <a:t>DN3400</a:t>
            </a:r>
            <a:r>
              <a:rPr lang="ja-JP" altLang="en-US" dirty="0"/>
              <a:t>バルブです。 材質はアルミブロンズで、かなり高価な製品でした。 </a:t>
            </a:r>
          </a:p>
          <a:p>
            <a:pPr marL="0" indent="0">
              <a:buNone/>
            </a:pPr>
            <a:r>
              <a:rPr lang="en-US" altLang="ja-JP" dirty="0"/>
              <a:t>3) </a:t>
            </a:r>
            <a:r>
              <a:rPr lang="ja-JP" altLang="en-US" dirty="0"/>
              <a:t>一方、</a:t>
            </a:r>
            <a:r>
              <a:rPr lang="en-US" altLang="ja-JP" dirty="0"/>
              <a:t>Toshiba</a:t>
            </a:r>
            <a:r>
              <a:rPr lang="ja-JP" altLang="en-US" dirty="0"/>
              <a:t>や</a:t>
            </a:r>
            <a:r>
              <a:rPr lang="en-US" altLang="ja-JP" dirty="0"/>
              <a:t>MHI</a:t>
            </a:r>
            <a:r>
              <a:rPr lang="ja-JP" altLang="en-US" dirty="0"/>
              <a:t>はこのバルブを</a:t>
            </a:r>
            <a:r>
              <a:rPr lang="en-US" altLang="ja-JP" dirty="0"/>
              <a:t>BFPT</a:t>
            </a:r>
            <a:r>
              <a:rPr lang="ja-JP" altLang="en-US" dirty="0"/>
              <a:t>バルブと呼び、タービン</a:t>
            </a:r>
            <a:r>
              <a:rPr lang="en-US" altLang="ja-JP" dirty="0"/>
              <a:t>Section</a:t>
            </a:r>
            <a:r>
              <a:rPr lang="ja-JP" altLang="en-US" dirty="0"/>
              <a:t>に</a:t>
            </a:r>
            <a:r>
              <a:rPr lang="en-US" altLang="ja-JP" dirty="0"/>
              <a:t>Low Pressure Steam Line</a:t>
            </a:r>
            <a:r>
              <a:rPr lang="ja-JP" altLang="en-US" dirty="0"/>
              <a:t>に設置します。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36</a:t>
            </a:fld>
            <a:endParaRPr lang="ko-KR" altLang="en-US"/>
          </a:p>
        </p:txBody>
      </p:sp>
    </p:spTree>
    <p:extLst>
      <p:ext uri="{BB962C8B-B14F-4D97-AF65-F5344CB8AC3E}">
        <p14:creationId xmlns:p14="http://schemas.microsoft.com/office/powerpoint/2010/main" val="530595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상세 구조 분해도 입니다</a:t>
            </a:r>
            <a:r>
              <a:rPr lang="en-US" altLang="ko-KR" dirty="0"/>
              <a:t>. Disc Seat</a:t>
            </a:r>
            <a:r>
              <a:rPr lang="ko-KR" altLang="en-US" dirty="0"/>
              <a:t>를 사용하는 것을 보실 수 있습니다</a:t>
            </a:r>
            <a:r>
              <a:rPr lang="en-US" altLang="ko-KR" dirty="0"/>
              <a:t>.</a:t>
            </a:r>
          </a:p>
          <a:p>
            <a:pPr marL="228600" indent="-228600">
              <a:buAutoNum type="arabicParenR"/>
            </a:pPr>
            <a:endParaRPr lang="en-US" altLang="ko-KR" dirty="0"/>
          </a:p>
          <a:p>
            <a:pPr marL="0" indent="0">
              <a:buNone/>
            </a:pPr>
            <a:r>
              <a:rPr lang="en-US" altLang="ko-KR" dirty="0"/>
              <a:t>This is a detailed exploded view. You can see the Disc Seat being used.</a:t>
            </a:r>
          </a:p>
          <a:p>
            <a:pPr marL="0" indent="0">
              <a:buNone/>
            </a:pPr>
            <a:endParaRPr lang="en-US" altLang="ko-KR" dirty="0"/>
          </a:p>
          <a:p>
            <a:pPr marL="0" indent="0">
              <a:buNone/>
            </a:pPr>
            <a:r>
              <a:rPr lang="ja-JP" altLang="en-US" dirty="0"/>
              <a:t>詳細構造分解度です。 </a:t>
            </a:r>
            <a:r>
              <a:rPr lang="en-US" altLang="ja-JP" dirty="0"/>
              <a:t>Disc Seat</a:t>
            </a:r>
            <a:r>
              <a:rPr lang="ja-JP" altLang="en-US" dirty="0"/>
              <a:t>を使用しているのを見ることができます。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37</a:t>
            </a:fld>
            <a:endParaRPr lang="ko-KR" altLang="en-US"/>
          </a:p>
        </p:txBody>
      </p:sp>
    </p:spTree>
    <p:extLst>
      <p:ext uri="{BB962C8B-B14F-4D97-AF65-F5344CB8AC3E}">
        <p14:creationId xmlns:p14="http://schemas.microsoft.com/office/powerpoint/2010/main" val="12346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저희 </a:t>
            </a:r>
            <a:r>
              <a:rPr lang="en-US" altLang="ko-KR" dirty="0"/>
              <a:t>Disc Seat</a:t>
            </a:r>
            <a:r>
              <a:rPr lang="ko-KR" altLang="en-US" dirty="0"/>
              <a:t>는 국내 특허로 등록이 되어 있습니다</a:t>
            </a:r>
            <a:r>
              <a:rPr lang="en-US" altLang="ko-KR" dirty="0"/>
              <a:t>. </a:t>
            </a:r>
          </a:p>
          <a:p>
            <a:pPr marL="228600" indent="-228600">
              <a:buAutoNum type="arabicParenR"/>
            </a:pPr>
            <a:r>
              <a:rPr lang="ko-KR" altLang="en-US" dirty="0" err="1"/>
              <a:t>역압</a:t>
            </a:r>
            <a:r>
              <a:rPr lang="ko-KR" altLang="en-US" dirty="0"/>
              <a:t> 조건에서 </a:t>
            </a:r>
            <a:r>
              <a:rPr lang="en-US" altLang="ko-KR" dirty="0"/>
              <a:t>Sealing</a:t>
            </a:r>
            <a:r>
              <a:rPr lang="ko-KR" altLang="en-US" dirty="0"/>
              <a:t>이 가능한데요</a:t>
            </a:r>
            <a:r>
              <a:rPr lang="en-US" altLang="ko-KR" dirty="0"/>
              <a:t>,</a:t>
            </a:r>
            <a:r>
              <a:rPr lang="ko-KR" altLang="en-US" dirty="0"/>
              <a:t> 우측에 보시면 </a:t>
            </a:r>
            <a:r>
              <a:rPr lang="en-US" altLang="ko-KR" dirty="0"/>
              <a:t>Seat</a:t>
            </a:r>
            <a:r>
              <a:rPr lang="ko-KR" altLang="en-US" dirty="0"/>
              <a:t>에 작은 </a:t>
            </a:r>
            <a:r>
              <a:rPr lang="en-US" altLang="ko-KR" dirty="0"/>
              <a:t>Air </a:t>
            </a:r>
            <a:r>
              <a:rPr lang="ko-KR" altLang="en-US" dirty="0"/>
              <a:t>포켓이 있어 압력에 의해 </a:t>
            </a:r>
            <a:r>
              <a:rPr lang="en-US" altLang="ko-KR" dirty="0"/>
              <a:t>Seat</a:t>
            </a:r>
            <a:r>
              <a:rPr lang="ko-KR" altLang="en-US" dirty="0"/>
              <a:t>가 확장되어 </a:t>
            </a:r>
            <a:r>
              <a:rPr lang="en-US" altLang="ko-KR" dirty="0"/>
              <a:t>Sealing</a:t>
            </a:r>
            <a:r>
              <a:rPr lang="ko-KR" altLang="en-US" dirty="0"/>
              <a:t>이 되는 구조입니다</a:t>
            </a:r>
            <a:r>
              <a:rPr lang="en-US" altLang="ko-KR" dirty="0"/>
              <a:t>. Bi-Direction</a:t>
            </a:r>
            <a:r>
              <a:rPr lang="ko-KR" altLang="en-US" dirty="0"/>
              <a:t>요구사항에도 대응 가능한 것이 큰 장점 입니다</a:t>
            </a:r>
            <a:r>
              <a:rPr lang="en-US" altLang="ko-KR" dirty="0"/>
              <a:t>. </a:t>
            </a:r>
          </a:p>
          <a:p>
            <a:pPr marL="228600" indent="-228600">
              <a:buAutoNum type="arabicParenR"/>
            </a:pPr>
            <a:endParaRPr lang="en-US" altLang="ko-KR" dirty="0"/>
          </a:p>
          <a:p>
            <a:pPr marL="0" indent="0">
              <a:buNone/>
            </a:pPr>
            <a:r>
              <a:rPr lang="en-US" altLang="ko-KR" dirty="0"/>
              <a:t>Our Disc Seat is registered as a Korean patent.</a:t>
            </a:r>
          </a:p>
          <a:p>
            <a:pPr marL="0" indent="0">
              <a:buNone/>
            </a:pPr>
            <a:endParaRPr lang="en-US" altLang="ko-KR" dirty="0"/>
          </a:p>
          <a:p>
            <a:pPr marL="0" indent="0">
              <a:buNone/>
            </a:pPr>
            <a:r>
              <a:rPr lang="en-US" altLang="ko-KR" dirty="0"/>
              <a:t>Sealing is possible under back pressure conditions. If you look at the picture on the right, there is a small air pocket in the seat, and the seat expands under pressure to achieve sealing. A big advantage is that it can respond to bi-direction requirements.</a:t>
            </a:r>
          </a:p>
          <a:p>
            <a:pPr marL="0" indent="0">
              <a:buNone/>
            </a:pPr>
            <a:endParaRPr lang="en-US" altLang="ko-KR" dirty="0"/>
          </a:p>
          <a:p>
            <a:pPr marL="0" indent="0">
              <a:buNone/>
            </a:pPr>
            <a:r>
              <a:rPr lang="ja-JP" altLang="en-US" dirty="0"/>
              <a:t>弊社の</a:t>
            </a:r>
            <a:r>
              <a:rPr lang="en-US" altLang="ja-JP" dirty="0"/>
              <a:t>Disc Seat</a:t>
            </a:r>
            <a:r>
              <a:rPr lang="ja-JP" altLang="en-US" dirty="0"/>
              <a:t>は韓国特許として登録されています。 </a:t>
            </a:r>
          </a:p>
          <a:p>
            <a:pPr marL="0" indent="0">
              <a:buNone/>
            </a:pPr>
            <a:r>
              <a:rPr lang="ja-JP" altLang="en-US" dirty="0"/>
              <a:t>逆圧条件で</a:t>
            </a:r>
            <a:r>
              <a:rPr lang="en-US" altLang="ja-JP" dirty="0"/>
              <a:t>Sealing</a:t>
            </a:r>
            <a:r>
              <a:rPr lang="ja-JP" altLang="en-US" dirty="0"/>
              <a:t>が可能ですが、右側を見ると</a:t>
            </a:r>
            <a:r>
              <a:rPr lang="en-US" altLang="ja-JP" dirty="0"/>
              <a:t>Seat</a:t>
            </a:r>
            <a:r>
              <a:rPr lang="ja-JP" altLang="en-US" dirty="0"/>
              <a:t>に小さな</a:t>
            </a:r>
            <a:r>
              <a:rPr lang="en-US" altLang="ja-JP" dirty="0"/>
              <a:t>Air</a:t>
            </a:r>
            <a:r>
              <a:rPr lang="ja-JP" altLang="en-US" dirty="0"/>
              <a:t>ポケットがあり、圧力によって</a:t>
            </a:r>
            <a:r>
              <a:rPr lang="en-US" altLang="ja-JP" dirty="0"/>
              <a:t>Seat</a:t>
            </a:r>
            <a:r>
              <a:rPr lang="ja-JP" altLang="en-US" dirty="0"/>
              <a:t>が拡張されて</a:t>
            </a:r>
            <a:r>
              <a:rPr lang="en-US" altLang="ja-JP" dirty="0"/>
              <a:t>Sealing</a:t>
            </a:r>
            <a:r>
              <a:rPr lang="ja-JP" altLang="en-US" dirty="0"/>
              <a:t>になる構造です。 </a:t>
            </a:r>
            <a:r>
              <a:rPr lang="en-US" altLang="ja-JP" dirty="0"/>
              <a:t>Bi-Direction</a:t>
            </a:r>
            <a:r>
              <a:rPr lang="ja-JP" altLang="en-US" dirty="0"/>
              <a:t>要求事項にも対応可能であることが大きなメリットです。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38</a:t>
            </a:fld>
            <a:endParaRPr lang="ko-KR" altLang="en-US"/>
          </a:p>
        </p:txBody>
      </p:sp>
    </p:spTree>
    <p:extLst>
      <p:ext uri="{BB962C8B-B14F-4D97-AF65-F5344CB8AC3E}">
        <p14:creationId xmlns:p14="http://schemas.microsoft.com/office/powerpoint/2010/main" val="622518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다음은 </a:t>
            </a:r>
            <a:r>
              <a:rPr lang="en-US" altLang="ko-KR" dirty="0"/>
              <a:t>Pump Section</a:t>
            </a:r>
            <a:r>
              <a:rPr lang="ko-KR" altLang="en-US" dirty="0"/>
              <a:t>에 설치되는 </a:t>
            </a:r>
            <a:r>
              <a:rPr lang="en-US" altLang="ko-KR" dirty="0"/>
              <a:t>Combined Check Valve</a:t>
            </a:r>
            <a:r>
              <a:rPr lang="ko-KR" altLang="en-US" dirty="0"/>
              <a:t>입니다</a:t>
            </a:r>
            <a:r>
              <a:rPr lang="en-US" altLang="ko-KR" dirty="0"/>
              <a:t>.</a:t>
            </a:r>
            <a:r>
              <a:rPr lang="ko-KR" altLang="en-US" dirty="0"/>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사이트 가보시면</a:t>
            </a:r>
            <a:r>
              <a:rPr lang="en-US" altLang="ko-KR" dirty="0"/>
              <a:t> Water Hammering</a:t>
            </a:r>
            <a:r>
              <a:rPr lang="ko-KR" altLang="en-US" dirty="0"/>
              <a:t>이 많이 발생하는데 이로 인해 </a:t>
            </a:r>
            <a:r>
              <a:rPr lang="en-US" altLang="ko-KR" dirty="0"/>
              <a:t>Pump</a:t>
            </a:r>
            <a:r>
              <a:rPr lang="ko-KR" altLang="en-US" dirty="0"/>
              <a:t>가 손상을 입을 수 있기 때문에 </a:t>
            </a:r>
            <a:r>
              <a:rPr lang="en-US" altLang="ko-KR" dirty="0"/>
              <a:t>Pump</a:t>
            </a:r>
            <a:r>
              <a:rPr lang="ko-KR" altLang="en-US" dirty="0"/>
              <a:t> 보호를 위한 긴급 차단용 밸브입니다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밸브 </a:t>
            </a:r>
            <a:r>
              <a:rPr lang="en-US" altLang="ko-KR" dirty="0"/>
              <a:t>Design</a:t>
            </a:r>
            <a:r>
              <a:rPr lang="ko-KR" altLang="en-US" dirty="0"/>
              <a:t>은 앞서 설명 드린 </a:t>
            </a:r>
            <a:r>
              <a:rPr lang="en-US" altLang="ko-KR" dirty="0"/>
              <a:t>Water Work Design</a:t>
            </a:r>
            <a:r>
              <a:rPr lang="ko-KR" altLang="en-US" dirty="0"/>
              <a:t>을 </a:t>
            </a:r>
            <a:r>
              <a:rPr lang="en-US" altLang="ko-KR" dirty="0"/>
              <a:t>Base</a:t>
            </a:r>
            <a:r>
              <a:rPr lang="ko-KR" altLang="en-US" dirty="0"/>
              <a:t>로 하고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Next is the Combined Check Valve installed in the Pump Section.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you visit the site, you will see that water hammering occurs a lot and this can cause damage to the pump, so this is an emergency shutoff valve to protect the pump.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valve design is based on the Water Work Design explained earlier.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次は</a:t>
            </a:r>
            <a:r>
              <a:rPr lang="en-US" altLang="ja-JP" dirty="0"/>
              <a:t>Pump Section</a:t>
            </a:r>
            <a:r>
              <a:rPr lang="ja-JP" altLang="en-US" dirty="0"/>
              <a:t>にインストールされる</a:t>
            </a:r>
            <a:r>
              <a:rPr lang="en-US" altLang="ja-JP" dirty="0"/>
              <a:t>Combined Check Valve</a:t>
            </a:r>
            <a:r>
              <a:rPr lang="ja-JP" altLang="en-US" dirty="0"/>
              <a:t>です。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サイトをご覧いただくと、</a:t>
            </a:r>
            <a:r>
              <a:rPr lang="en-US" altLang="ja-JP" dirty="0"/>
              <a:t>Water Hammering</a:t>
            </a:r>
            <a:r>
              <a:rPr lang="ja-JP" altLang="en-US" dirty="0"/>
              <a:t>が多く発生しますが、これによって</a:t>
            </a:r>
            <a:r>
              <a:rPr lang="en-US" altLang="ja-JP" dirty="0"/>
              <a:t>Pump</a:t>
            </a:r>
            <a:r>
              <a:rPr lang="ja-JP" altLang="en-US" dirty="0"/>
              <a:t>が損傷を受ける可能性があるため、</a:t>
            </a:r>
            <a:r>
              <a:rPr lang="en-US" altLang="ja-JP" dirty="0"/>
              <a:t>Pump</a:t>
            </a:r>
            <a:r>
              <a:rPr lang="ja-JP" altLang="en-US" dirty="0"/>
              <a:t>保護のための緊急遮断用バルブです。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バルブ </a:t>
            </a:r>
            <a:r>
              <a:rPr lang="en-US" altLang="ja-JP" dirty="0"/>
              <a:t>Design</a:t>
            </a:r>
            <a:r>
              <a:rPr lang="ja-JP" altLang="en-US" dirty="0"/>
              <a:t>は、先ほどご説明した</a:t>
            </a:r>
            <a:r>
              <a:rPr lang="en-US" altLang="ja-JP" dirty="0"/>
              <a:t>Water Work Design</a:t>
            </a:r>
            <a:r>
              <a:rPr lang="ja-JP" altLang="en-US" dirty="0"/>
              <a:t>を</a:t>
            </a:r>
            <a:r>
              <a:rPr lang="en-US" altLang="ja-JP" dirty="0"/>
              <a:t>Base</a:t>
            </a:r>
            <a:r>
              <a:rPr lang="ja-JP" altLang="en-US" dirty="0"/>
              <a:t>としています。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39</a:t>
            </a:fld>
            <a:endParaRPr lang="ko-KR" altLang="en-US"/>
          </a:p>
        </p:txBody>
      </p:sp>
    </p:spTree>
    <p:extLst>
      <p:ext uri="{BB962C8B-B14F-4D97-AF65-F5344CB8AC3E}">
        <p14:creationId xmlns:p14="http://schemas.microsoft.com/office/powerpoint/2010/main" val="3665152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KITZ</a:t>
            </a:r>
            <a:r>
              <a:rPr lang="ko-KR" altLang="en-US" b="0" i="0" dirty="0">
                <a:solidFill>
                  <a:srgbClr val="000000"/>
                </a:solidFill>
                <a:effectLst/>
                <a:highlight>
                  <a:srgbClr val="FDFDFD"/>
                </a:highlight>
                <a:latin typeface="Yu Gothic" panose="020B0400000000000000" pitchFamily="34" charset="-128"/>
              </a:rPr>
              <a:t>는 </a:t>
            </a:r>
            <a:r>
              <a:rPr lang="en-US" altLang="ko-KR" b="0" i="0" dirty="0">
                <a:solidFill>
                  <a:srgbClr val="000000"/>
                </a:solidFill>
                <a:effectLst/>
                <a:highlight>
                  <a:srgbClr val="FDFDFD"/>
                </a:highlight>
                <a:latin typeface="Yu Gothic" panose="020B0400000000000000" pitchFamily="34" charset="-128"/>
              </a:rPr>
              <a:t>2013</a:t>
            </a:r>
            <a:r>
              <a:rPr lang="ko-KR" altLang="en-US" b="0" i="0" dirty="0">
                <a:solidFill>
                  <a:srgbClr val="000000"/>
                </a:solidFill>
                <a:effectLst/>
                <a:highlight>
                  <a:srgbClr val="FDFDFD"/>
                </a:highlight>
                <a:latin typeface="Yu Gothic" panose="020B0400000000000000" pitchFamily="34" charset="-128"/>
              </a:rPr>
              <a:t>년 </a:t>
            </a:r>
            <a:r>
              <a:rPr lang="en-US" altLang="ko-KR" b="0" i="0" dirty="0">
                <a:solidFill>
                  <a:srgbClr val="000000"/>
                </a:solidFill>
                <a:effectLst/>
                <a:highlight>
                  <a:srgbClr val="FDFDFD"/>
                </a:highlight>
                <a:latin typeface="Yu Gothic" panose="020B0400000000000000" pitchFamily="34" charset="-128"/>
              </a:rPr>
              <a:t>9</a:t>
            </a:r>
            <a:r>
              <a:rPr lang="ko-KR" altLang="en-US" b="0" i="0" dirty="0">
                <a:solidFill>
                  <a:srgbClr val="000000"/>
                </a:solidFill>
                <a:effectLst/>
                <a:highlight>
                  <a:srgbClr val="FDFDFD"/>
                </a:highlight>
                <a:latin typeface="Yu Gothic" panose="020B0400000000000000" pitchFamily="34" charset="-128"/>
              </a:rPr>
              <a:t>월에 한국의 서울에 연락사무소를 개설했습니다</a:t>
            </a:r>
            <a:r>
              <a:rPr lang="en-US" altLang="ko-KR" b="0" i="0" dirty="0">
                <a:solidFill>
                  <a:srgbClr val="000000"/>
                </a:solidFill>
                <a:effectLst/>
                <a:highlight>
                  <a:srgbClr val="FDFDFD"/>
                </a:highlight>
                <a:latin typeface="Yu Gothic" panose="020B0400000000000000" pitchFamily="34" charset="-128"/>
              </a:rPr>
              <a:t>.</a:t>
            </a:r>
            <a:br>
              <a:rPr lang="ko-KR" altLang="en-US" dirty="0"/>
            </a:br>
            <a:r>
              <a:rPr lang="ko-KR" altLang="en-US" b="0" i="0" dirty="0">
                <a:solidFill>
                  <a:srgbClr val="000000"/>
                </a:solidFill>
                <a:effectLst/>
                <a:highlight>
                  <a:srgbClr val="FDFDFD"/>
                </a:highlight>
                <a:latin typeface="Yu Gothic" panose="020B0400000000000000" pitchFamily="34" charset="-128"/>
              </a:rPr>
              <a:t>그 </a:t>
            </a:r>
            <a:r>
              <a:rPr lang="en-US" altLang="ko-KR" b="0" i="0" dirty="0">
                <a:solidFill>
                  <a:srgbClr val="000000"/>
                </a:solidFill>
                <a:effectLst/>
                <a:highlight>
                  <a:srgbClr val="FDFDFD"/>
                </a:highlight>
                <a:latin typeface="Yu Gothic" panose="020B0400000000000000" pitchFamily="34" charset="-128"/>
              </a:rPr>
              <a:t>3</a:t>
            </a:r>
            <a:r>
              <a:rPr lang="ko-KR" altLang="en-US" b="0" i="0" dirty="0">
                <a:solidFill>
                  <a:srgbClr val="000000"/>
                </a:solidFill>
                <a:effectLst/>
                <a:highlight>
                  <a:srgbClr val="FDFDFD"/>
                </a:highlight>
                <a:latin typeface="Yu Gothic" panose="020B0400000000000000" pitchFamily="34" charset="-128"/>
              </a:rPr>
              <a:t>년 후</a:t>
            </a:r>
            <a:r>
              <a:rPr lang="en-US" altLang="ko-KR" b="0" i="0" dirty="0">
                <a:solidFill>
                  <a:srgbClr val="000000"/>
                </a:solidFill>
                <a:effectLst/>
                <a:highlight>
                  <a:srgbClr val="FDFDFD"/>
                </a:highlight>
                <a:latin typeface="Yu Gothic" panose="020B0400000000000000" pitchFamily="34" charset="-128"/>
              </a:rPr>
              <a:t>, 2016</a:t>
            </a:r>
            <a:r>
              <a:rPr lang="ko-KR" altLang="en-US" b="0" i="0" dirty="0">
                <a:solidFill>
                  <a:srgbClr val="000000"/>
                </a:solidFill>
                <a:effectLst/>
                <a:highlight>
                  <a:srgbClr val="FDFDFD"/>
                </a:highlight>
                <a:latin typeface="Yu Gothic" panose="020B0400000000000000" pitchFamily="34" charset="-128"/>
              </a:rPr>
              <a:t>년 </a:t>
            </a:r>
            <a:r>
              <a:rPr lang="en-US" altLang="ko-KR" b="0" i="0" dirty="0">
                <a:solidFill>
                  <a:srgbClr val="000000"/>
                </a:solidFill>
                <a:effectLst/>
                <a:highlight>
                  <a:srgbClr val="FDFDFD"/>
                </a:highlight>
                <a:latin typeface="Yu Gothic" panose="020B0400000000000000" pitchFamily="34" charset="-128"/>
              </a:rPr>
              <a:t>8</a:t>
            </a:r>
            <a:r>
              <a:rPr lang="ko-KR" altLang="en-US" b="0" i="0" dirty="0">
                <a:solidFill>
                  <a:srgbClr val="000000"/>
                </a:solidFill>
                <a:effectLst/>
                <a:highlight>
                  <a:srgbClr val="FDFDFD"/>
                </a:highlight>
                <a:latin typeface="Yu Gothic" panose="020B0400000000000000" pitchFamily="34" charset="-128"/>
              </a:rPr>
              <a:t>월에 연락 사무소를 법인으로 해</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키츠 코리아</a:t>
            </a:r>
            <a:r>
              <a:rPr lang="en-US" altLang="ko-KR" b="0" i="0" dirty="0">
                <a:solidFill>
                  <a:srgbClr val="000000"/>
                </a:solidFill>
                <a:effectLst/>
                <a:highlight>
                  <a:srgbClr val="FDFDFD"/>
                </a:highlight>
                <a:latin typeface="Yu Gothic" panose="020B0400000000000000" pitchFamily="34" charset="-128"/>
              </a:rPr>
              <a:t>(KITZ Corporation of KOREA)</a:t>
            </a:r>
            <a:r>
              <a:rPr lang="ko-KR" altLang="en-US" b="0" i="0" dirty="0">
                <a:solidFill>
                  <a:srgbClr val="000000"/>
                </a:solidFill>
                <a:effectLst/>
                <a:highlight>
                  <a:srgbClr val="FDFDFD"/>
                </a:highlight>
                <a:latin typeface="Yu Gothic" panose="020B0400000000000000" pitchFamily="34" charset="-128"/>
              </a:rPr>
              <a:t>를 설립했습니다</a:t>
            </a:r>
            <a:r>
              <a:rPr lang="en-US" altLang="ko-KR" b="0" i="0" dirty="0">
                <a:solidFill>
                  <a:srgbClr val="000000"/>
                </a:solidFill>
                <a:effectLst/>
                <a:highlight>
                  <a:srgbClr val="FDFDFD"/>
                </a:highlight>
                <a:latin typeface="Yu Gothic" panose="020B0400000000000000" pitchFamily="34" charset="-128"/>
              </a:rPr>
              <a:t>.</a:t>
            </a:r>
            <a:br>
              <a:rPr lang="ko-KR" altLang="en-US" dirty="0"/>
            </a:br>
            <a:br>
              <a:rPr lang="ko-KR" altLang="en-US" dirty="0"/>
            </a:br>
            <a:r>
              <a:rPr lang="ko-KR" altLang="en-US" b="0" i="0" dirty="0">
                <a:solidFill>
                  <a:srgbClr val="000000"/>
                </a:solidFill>
                <a:effectLst/>
                <a:highlight>
                  <a:srgbClr val="FDFDFD"/>
                </a:highlight>
                <a:latin typeface="Yu Gothic" panose="020B0400000000000000" pitchFamily="34" charset="-128"/>
              </a:rPr>
              <a:t>한편</a:t>
            </a:r>
            <a:r>
              <a:rPr lang="en-US" altLang="ko-KR" b="0" i="0" dirty="0">
                <a:solidFill>
                  <a:srgbClr val="000000"/>
                </a:solidFill>
                <a:effectLst/>
                <a:highlight>
                  <a:srgbClr val="FDFDFD"/>
                </a:highlight>
                <a:latin typeface="Yu Gothic" panose="020B0400000000000000" pitchFamily="34" charset="-128"/>
              </a:rPr>
              <a:t>, 2018</a:t>
            </a:r>
            <a:r>
              <a:rPr lang="ko-KR" altLang="en-US" b="0" i="0" dirty="0">
                <a:solidFill>
                  <a:srgbClr val="000000"/>
                </a:solidFill>
                <a:effectLst/>
                <a:highlight>
                  <a:srgbClr val="FDFDFD"/>
                </a:highlight>
                <a:latin typeface="Yu Gothic" panose="020B0400000000000000" pitchFamily="34" charset="-128"/>
              </a:rPr>
              <a:t>년 </a:t>
            </a:r>
            <a:r>
              <a:rPr lang="en-US" altLang="ko-KR" b="0" i="0" dirty="0">
                <a:solidFill>
                  <a:srgbClr val="000000"/>
                </a:solidFill>
                <a:effectLst/>
                <a:highlight>
                  <a:srgbClr val="FDFDFD"/>
                </a:highlight>
                <a:latin typeface="Yu Gothic" panose="020B0400000000000000" pitchFamily="34" charset="-128"/>
              </a:rPr>
              <a:t>4</a:t>
            </a:r>
            <a:r>
              <a:rPr lang="ko-KR" altLang="en-US" b="0" i="0" dirty="0">
                <a:solidFill>
                  <a:srgbClr val="000000"/>
                </a:solidFill>
                <a:effectLst/>
                <a:highlight>
                  <a:srgbClr val="FDFDFD"/>
                </a:highlight>
                <a:latin typeface="Yu Gothic" panose="020B0400000000000000" pitchFamily="34" charset="-128"/>
              </a:rPr>
              <a:t>월에 한국의 버터플라이 밸브 제조업체</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시퍼스파이프라인의 주식을 </a:t>
            </a:r>
            <a:r>
              <a:rPr lang="en-US" altLang="ko-KR" b="0" i="0" dirty="0">
                <a:solidFill>
                  <a:srgbClr val="000000"/>
                </a:solidFill>
                <a:effectLst/>
                <a:highlight>
                  <a:srgbClr val="FDFDFD"/>
                </a:highlight>
                <a:latin typeface="Yu Gothic" panose="020B0400000000000000" pitchFamily="34" charset="-128"/>
              </a:rPr>
              <a:t>100% </a:t>
            </a:r>
            <a:r>
              <a:rPr lang="ko-KR" altLang="en-US" b="0" i="0" dirty="0">
                <a:solidFill>
                  <a:srgbClr val="000000"/>
                </a:solidFill>
                <a:effectLst/>
                <a:highlight>
                  <a:srgbClr val="FDFDFD"/>
                </a:highlight>
                <a:latin typeface="Yu Gothic" panose="020B0400000000000000" pitchFamily="34" charset="-128"/>
              </a:rPr>
              <a:t>취득해 키츠그룹 산하의 </a:t>
            </a:r>
            <a:r>
              <a:rPr lang="en-US" altLang="ko-KR" b="0" i="0" dirty="0">
                <a:solidFill>
                  <a:srgbClr val="000000"/>
                </a:solidFill>
                <a:effectLst/>
                <a:highlight>
                  <a:srgbClr val="FDFDFD"/>
                </a:highlight>
                <a:latin typeface="Yu Gothic" panose="020B0400000000000000" pitchFamily="34" charset="-128"/>
              </a:rPr>
              <a:t>1</a:t>
            </a:r>
            <a:r>
              <a:rPr lang="ko-KR" altLang="en-US" b="0" i="0" dirty="0">
                <a:solidFill>
                  <a:srgbClr val="000000"/>
                </a:solidFill>
                <a:effectLst/>
                <a:highlight>
                  <a:srgbClr val="FDFDFD"/>
                </a:highlight>
                <a:latin typeface="Yu Gothic" panose="020B0400000000000000" pitchFamily="34" charset="-128"/>
              </a:rPr>
              <a:t>개 기업이 되었습니다</a:t>
            </a:r>
            <a:r>
              <a:rPr lang="en-US" altLang="ko-KR" b="0" i="0" dirty="0">
                <a:solidFill>
                  <a:srgbClr val="000000"/>
                </a:solidFill>
                <a:effectLst/>
                <a:highlight>
                  <a:srgbClr val="FDFDFD"/>
                </a:highlight>
                <a:latin typeface="Yu Gothic" panose="020B0400000000000000" pitchFamily="34" charset="-128"/>
              </a:rPr>
              <a:t>.</a:t>
            </a:r>
            <a:br>
              <a:rPr lang="ko-KR" altLang="en-US" dirty="0"/>
            </a:br>
            <a:r>
              <a:rPr lang="ko-KR" altLang="en-US" b="0" i="0" dirty="0">
                <a:solidFill>
                  <a:srgbClr val="000000"/>
                </a:solidFill>
                <a:effectLst/>
                <a:highlight>
                  <a:srgbClr val="FDFDFD"/>
                </a:highlight>
                <a:latin typeface="Yu Gothic" panose="020B0400000000000000" pitchFamily="34" charset="-128"/>
              </a:rPr>
              <a:t>당시 그룹 산하로 한 목적은 대구경까지 생산 가능한 버터플라이 밸브 전업 메이커로 석유화학 분야를 비롯해</a:t>
            </a:r>
            <a:r>
              <a:rPr lang="en-US" altLang="ko-KR" b="0" i="0" dirty="0">
                <a:solidFill>
                  <a:srgbClr val="000000"/>
                </a:solidFill>
                <a:effectLst/>
                <a:highlight>
                  <a:srgbClr val="FDFDFD"/>
                </a:highlight>
                <a:latin typeface="Yu Gothic" panose="020B0400000000000000" pitchFamily="34" charset="-128"/>
              </a:rPr>
              <a:t>,</a:t>
            </a:r>
            <a:br>
              <a:rPr lang="ko-KR" altLang="en-US" dirty="0"/>
            </a:br>
            <a:r>
              <a:rPr lang="ko-KR" altLang="en-US" b="0" i="0" dirty="0">
                <a:solidFill>
                  <a:srgbClr val="000000"/>
                </a:solidFill>
                <a:effectLst/>
                <a:highlight>
                  <a:srgbClr val="FDFDFD"/>
                </a:highlight>
                <a:latin typeface="Yu Gothic" panose="020B0400000000000000" pitchFamily="34" charset="-128"/>
              </a:rPr>
              <a:t>발전소</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석유 정제</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해담</a:t>
            </a:r>
            <a:r>
              <a:rPr lang="en-US" altLang="ko-KR" b="0" i="0" dirty="0">
                <a:solidFill>
                  <a:srgbClr val="000000"/>
                </a:solidFill>
                <a:effectLst/>
                <a:highlight>
                  <a:srgbClr val="FDFDFD"/>
                </a:highlight>
                <a:latin typeface="Yu Gothic" panose="020B0400000000000000" pitchFamily="34" charset="-128"/>
              </a:rPr>
              <a:t>·</a:t>
            </a:r>
            <a:r>
              <a:rPr lang="ko-KR" altLang="en-US" b="0" i="0" dirty="0">
                <a:solidFill>
                  <a:srgbClr val="000000"/>
                </a:solidFill>
                <a:effectLst/>
                <a:highlight>
                  <a:srgbClr val="FDFDFD"/>
                </a:highlight>
                <a:latin typeface="Yu Gothic" panose="020B0400000000000000" pitchFamily="34" charset="-128"/>
              </a:rPr>
              <a:t>수처리 설비</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선박이므로 강점을 가지고 있었고</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키츠의 글로벌 네트워크를 통해</a:t>
            </a:r>
            <a:r>
              <a:rPr lang="en-US" altLang="ko-KR" b="0" i="0" dirty="0">
                <a:solidFill>
                  <a:srgbClr val="000000"/>
                </a:solidFill>
                <a:effectLst/>
                <a:highlight>
                  <a:srgbClr val="FDFDFD"/>
                </a:highlight>
                <a:latin typeface="Yu Gothic" panose="020B0400000000000000" pitchFamily="34" charset="-128"/>
              </a:rPr>
              <a:t>,</a:t>
            </a:r>
            <a:br>
              <a:rPr lang="ko-KR" altLang="en-US" dirty="0"/>
            </a:br>
            <a:r>
              <a:rPr lang="ko-KR" altLang="en-US" b="0" i="0" dirty="0">
                <a:solidFill>
                  <a:srgbClr val="000000"/>
                </a:solidFill>
                <a:effectLst/>
                <a:highlight>
                  <a:srgbClr val="FDFDFD"/>
                </a:highlight>
                <a:latin typeface="Yu Gothic" panose="020B0400000000000000" pitchFamily="34" charset="-128"/>
              </a:rPr>
              <a:t>버터 플라이 밸브의 매출 확대를 도모하기 위해서 인수 합병을 진행 하였습니다</a:t>
            </a:r>
            <a:r>
              <a:rPr lang="en-US" altLang="ko-KR" b="0" i="0" dirty="0">
                <a:solidFill>
                  <a:srgbClr val="000000"/>
                </a:solidFill>
                <a:effectLst/>
                <a:highlight>
                  <a:srgbClr val="FDFDFD"/>
                </a:highlight>
                <a:latin typeface="Yu Gothic" panose="020B0400000000000000" pitchFamily="34" charset="-128"/>
              </a:rPr>
              <a:t>.</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br>
              <a:rPr lang="ko-KR" altLang="en-US" dirty="0"/>
            </a:br>
            <a:r>
              <a:rPr lang="ko-KR" altLang="en-US" b="0" i="0" dirty="0">
                <a:solidFill>
                  <a:srgbClr val="000000"/>
                </a:solidFill>
                <a:effectLst/>
                <a:highlight>
                  <a:srgbClr val="FDFDFD"/>
                </a:highlight>
                <a:latin typeface="Yu Gothic" panose="020B0400000000000000" pitchFamily="34" charset="-128"/>
              </a:rPr>
              <a:t>그리고 </a:t>
            </a:r>
            <a:r>
              <a:rPr lang="en-US" altLang="ko-KR" b="0" i="0" dirty="0">
                <a:solidFill>
                  <a:srgbClr val="000000"/>
                </a:solidFill>
                <a:effectLst/>
                <a:highlight>
                  <a:srgbClr val="FDFDFD"/>
                </a:highlight>
                <a:latin typeface="Yu Gothic" panose="020B0400000000000000" pitchFamily="34" charset="-128"/>
              </a:rPr>
              <a:t>5</a:t>
            </a:r>
            <a:r>
              <a:rPr lang="ko-KR" altLang="en-US" b="0" i="0" dirty="0">
                <a:solidFill>
                  <a:srgbClr val="000000"/>
                </a:solidFill>
                <a:effectLst/>
                <a:highlight>
                  <a:srgbClr val="FDFDFD"/>
                </a:highlight>
                <a:latin typeface="Yu Gothic" panose="020B0400000000000000" pitchFamily="34" charset="-128"/>
              </a:rPr>
              <a:t>년 후인 </a:t>
            </a:r>
            <a:r>
              <a:rPr lang="en-US" altLang="ko-KR" b="0" i="0" dirty="0">
                <a:solidFill>
                  <a:srgbClr val="000000"/>
                </a:solidFill>
                <a:effectLst/>
                <a:highlight>
                  <a:srgbClr val="FDFDFD"/>
                </a:highlight>
                <a:latin typeface="Yu Gothic" panose="020B0400000000000000" pitchFamily="34" charset="-128"/>
              </a:rPr>
              <a:t>2023</a:t>
            </a:r>
            <a:r>
              <a:rPr lang="ko-KR" altLang="en-US" b="0" i="0" dirty="0">
                <a:solidFill>
                  <a:srgbClr val="000000"/>
                </a:solidFill>
                <a:effectLst/>
                <a:highlight>
                  <a:srgbClr val="FDFDFD"/>
                </a:highlight>
                <a:latin typeface="Yu Gothic" panose="020B0400000000000000" pitchFamily="34" charset="-128"/>
              </a:rPr>
              <a:t>년 </a:t>
            </a:r>
            <a:r>
              <a:rPr lang="en-US" altLang="ko-KR" b="0" i="0" dirty="0">
                <a:solidFill>
                  <a:srgbClr val="000000"/>
                </a:solidFill>
                <a:effectLst/>
                <a:highlight>
                  <a:srgbClr val="FDFDFD"/>
                </a:highlight>
                <a:latin typeface="Yu Gothic" panose="020B0400000000000000" pitchFamily="34" charset="-128"/>
              </a:rPr>
              <a:t>9</a:t>
            </a:r>
            <a:r>
              <a:rPr lang="ko-KR" altLang="en-US" b="0" i="0" dirty="0">
                <a:solidFill>
                  <a:srgbClr val="000000"/>
                </a:solidFill>
                <a:effectLst/>
                <a:highlight>
                  <a:srgbClr val="FDFDFD"/>
                </a:highlight>
                <a:latin typeface="Yu Gothic" panose="020B0400000000000000" pitchFamily="34" charset="-128"/>
              </a:rPr>
              <a:t>월</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국내 키츠 밸브 사업의 생산</a:t>
            </a:r>
            <a:r>
              <a:rPr lang="en-US" altLang="ko-KR" b="0" i="0" dirty="0">
                <a:solidFill>
                  <a:srgbClr val="000000"/>
                </a:solidFill>
                <a:effectLst/>
                <a:highlight>
                  <a:srgbClr val="FDFDFD"/>
                </a:highlight>
                <a:latin typeface="Yu Gothic" panose="020B0400000000000000" pitchFamily="34" charset="-128"/>
              </a:rPr>
              <a:t>·</a:t>
            </a:r>
            <a:r>
              <a:rPr lang="ko-KR" altLang="en-US" b="0" i="0" dirty="0">
                <a:solidFill>
                  <a:srgbClr val="000000"/>
                </a:solidFill>
                <a:effectLst/>
                <a:highlight>
                  <a:srgbClr val="FDFDFD"/>
                </a:highlight>
                <a:latin typeface="Yu Gothic" panose="020B0400000000000000" pitchFamily="34" charset="-128"/>
              </a:rPr>
              <a:t>판매 거점 정리 통합을 통해 판매력을 높이고 일부 킷츠 제품의 한국으로의 생산 이관에 의해</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글로벌 제품의 안정 공급 체제의 강화를 도모하기 위해</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다시 태어났습니다</a:t>
            </a:r>
            <a:r>
              <a:rPr lang="en-US" altLang="ko-KR" b="0" i="0" dirty="0">
                <a:solidFill>
                  <a:srgbClr val="000000"/>
                </a:solidFill>
                <a:effectLst/>
                <a:highlight>
                  <a:srgbClr val="FDFDFD"/>
                </a:highlight>
                <a:latin typeface="Yu Gothic" panose="020B0400000000000000" pitchFamily="34" charset="-128"/>
              </a:rPr>
              <a:t>.</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2018. 8</a:t>
            </a:r>
            <a:r>
              <a:rPr lang="ko-KR" altLang="en-US" b="0" i="0" dirty="0">
                <a:solidFill>
                  <a:srgbClr val="000000"/>
                </a:solidFill>
                <a:effectLst/>
                <a:highlight>
                  <a:srgbClr val="FDFDFD"/>
                </a:highlight>
                <a:latin typeface="Yu Gothic" panose="020B0400000000000000" pitchFamily="34" charset="-128"/>
              </a:rPr>
              <a:t>월 설립한 키츠코리아를 시퍼스파이프라인을 일단 흡수합병하고 이후 사명을 </a:t>
            </a:r>
            <a:r>
              <a:rPr lang="en-US" altLang="ko-KR" b="0" i="0" dirty="0">
                <a:solidFill>
                  <a:srgbClr val="000000"/>
                </a:solidFill>
                <a:effectLst/>
                <a:highlight>
                  <a:srgbClr val="FDFDFD"/>
                </a:highlight>
                <a:latin typeface="Yu Gothic" panose="020B0400000000000000" pitchFamily="34" charset="-128"/>
              </a:rPr>
              <a:t>＇</a:t>
            </a:r>
            <a:r>
              <a:rPr lang="ko-KR" altLang="en-US" b="0" i="0" dirty="0">
                <a:solidFill>
                  <a:srgbClr val="000000"/>
                </a:solidFill>
                <a:effectLst/>
                <a:highlight>
                  <a:srgbClr val="FDFDFD"/>
                </a:highlight>
                <a:latin typeface="Yu Gothic" panose="020B0400000000000000" pitchFamily="34" charset="-128"/>
              </a:rPr>
              <a:t>키츠코리아</a:t>
            </a:r>
            <a:r>
              <a:rPr lang="en-US" altLang="ko-KR" b="0" i="0" dirty="0">
                <a:solidFill>
                  <a:srgbClr val="000000"/>
                </a:solidFill>
                <a:effectLst/>
                <a:highlight>
                  <a:srgbClr val="FDFDFD"/>
                </a:highlight>
                <a:latin typeface="Yu Gothic" panose="020B0400000000000000" pitchFamily="34" charset="-128"/>
              </a:rPr>
              <a:t>＇</a:t>
            </a:r>
            <a:r>
              <a:rPr lang="ko-KR" altLang="en-US" b="0" i="0" dirty="0">
                <a:solidFill>
                  <a:srgbClr val="000000"/>
                </a:solidFill>
                <a:effectLst/>
                <a:highlight>
                  <a:srgbClr val="FDFDFD"/>
                </a:highlight>
                <a:latin typeface="Yu Gothic" panose="020B0400000000000000" pitchFamily="34" charset="-128"/>
              </a:rPr>
              <a:t>로 변경하였습니다</a:t>
            </a:r>
            <a:r>
              <a:rPr lang="en-US" altLang="ko-KR" b="0" i="0" dirty="0">
                <a:solidFill>
                  <a:srgbClr val="000000"/>
                </a:solidFill>
                <a:effectLst/>
                <a:highlight>
                  <a:srgbClr val="FDFDFD"/>
                </a:highlight>
                <a:latin typeface="Yu Gothic" panose="020B0400000000000000" pitchFamily="34" charset="-128"/>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solidFill>
                  <a:srgbClr val="000000"/>
                </a:solidFill>
                <a:effectLst/>
                <a:highlight>
                  <a:srgbClr val="FDFDFD"/>
                </a:highlight>
                <a:latin typeface="Yu Gothic" panose="020B0400000000000000" pitchFamily="34" charset="-128"/>
              </a:rPr>
              <a:t>원래 있던 </a:t>
            </a:r>
            <a:r>
              <a:rPr lang="en-US" altLang="ko-KR" b="0" i="0" dirty="0">
                <a:solidFill>
                  <a:srgbClr val="000000"/>
                </a:solidFill>
                <a:effectLst/>
                <a:highlight>
                  <a:srgbClr val="FDFDFD"/>
                </a:highlight>
                <a:latin typeface="Yu Gothic" panose="020B0400000000000000" pitchFamily="34" charset="-128"/>
              </a:rPr>
              <a:t>Cephas</a:t>
            </a:r>
            <a:r>
              <a:rPr lang="ko-KR" altLang="en-US" b="0" i="0" dirty="0">
                <a:solidFill>
                  <a:srgbClr val="000000"/>
                </a:solidFill>
                <a:effectLst/>
                <a:highlight>
                  <a:srgbClr val="FDFDFD"/>
                </a:highlight>
                <a:latin typeface="Yu Gothic" panose="020B0400000000000000" pitchFamily="34" charset="-128"/>
              </a:rPr>
              <a:t>브랜드는</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이 신회사로 회사명은 바뀌었지만</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계속해서 제조 판매하고 있습니다</a:t>
            </a:r>
            <a:r>
              <a:rPr lang="en-US" altLang="ko-KR" b="0" i="0" dirty="0">
                <a:solidFill>
                  <a:srgbClr val="000000"/>
                </a:solidFill>
                <a:effectLst/>
                <a:highlight>
                  <a:srgbClr val="FDFDFD"/>
                </a:highlight>
                <a:latin typeface="Yu Gothic" panose="020B0400000000000000" pitchFamily="34" charset="-128"/>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000000"/>
              </a:solidFill>
              <a:effectLst/>
              <a:highlight>
                <a:srgbClr val="FDFDFD"/>
              </a:highlight>
              <a:latin typeface="Yu Gothic" panose="020B0400000000000000" pitchFamily="34" charset="-128"/>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KITZ opened a Branch office in Seoul, Korea in September 2013. Three years later, In August 2016, the branch was incorporated as a corporation and the corporation was named KITZ Corporation of KOREA.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000000"/>
              </a:solidFill>
              <a:effectLst/>
              <a:highlight>
                <a:srgbClr val="FDFDFD"/>
              </a:highlight>
              <a:latin typeface="Yu Gothic" panose="020B0400000000000000" pitchFamily="34" charset="-128"/>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Meanwhile, in April 2018, it acquired 100% of the shares of Cephas Pipeline Corp, a Korean butterfly valve manufacturer, and became a company under the KITZ Group.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At the time, the purpose of being under the group was to be a full-time butterfly valve manufacturer capable of producing large diameters. It had strengths in the petrochemical field as well as power plants, oil refining, Seawater desalination &amp; water treatment facilities, and ship Building. It </a:t>
            </a:r>
            <a:r>
              <a:rPr lang="en-US" altLang="ko-KR" b="0" i="0" dirty="0">
                <a:solidFill>
                  <a:srgbClr val="C0BAB2"/>
                </a:solidFill>
                <a:effectLst/>
                <a:highlight>
                  <a:srgbClr val="1E2021"/>
                </a:highlight>
                <a:latin typeface="Roboto" panose="02000000000000000000" pitchFamily="2" charset="0"/>
              </a:rPr>
              <a:t>conducted a merger and acquisition to increase sales of butterfly valves using KITZ's global network.</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C0BAB2"/>
              </a:solidFill>
              <a:effectLst/>
              <a:highlight>
                <a:srgbClr val="1E2021"/>
              </a:highlight>
              <a:latin typeface="Roboto" panose="02000000000000000000"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And five years later, in September 2023,will increase sales power by consolidating the production and sales bases of the domestic KITZ valve business, stabilize the supply of global products by transferring production of some KITZ products to Korea, and strengthen the system. For this purpose, KITZ Korea, established in August 2018, was merged with Cephas and the name was changed to ‘KITZ corporation of </a:t>
            </a:r>
            <a:r>
              <a:rPr lang="en-US" altLang="ko-KR" b="0" i="0" dirty="0" err="1">
                <a:solidFill>
                  <a:srgbClr val="000000"/>
                </a:solidFill>
                <a:effectLst/>
                <a:highlight>
                  <a:srgbClr val="FDFDFD"/>
                </a:highlight>
                <a:latin typeface="Yu Gothic" panose="020B0400000000000000" pitchFamily="34" charset="-128"/>
              </a:rPr>
              <a:t>korea</a:t>
            </a:r>
            <a:r>
              <a:rPr lang="en-US" altLang="ko-KR" b="0" i="0" dirty="0">
                <a:solidFill>
                  <a:srgbClr val="000000"/>
                </a:solidFill>
                <a:effectLst/>
                <a:highlight>
                  <a:srgbClr val="FDFDFD"/>
                </a:highlight>
                <a:latin typeface="Yu Gothic" panose="020B0400000000000000" pitchFamily="34" charset="-128"/>
              </a:rPr>
              <a:t>’. The original Cephas brand has changed its name to this new company, but continues to manufacture and sales it.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KITZ</a:t>
            </a:r>
            <a:r>
              <a:rPr lang="ja-JP" altLang="en-US" dirty="0"/>
              <a:t>は、</a:t>
            </a:r>
            <a:r>
              <a:rPr lang="en-US" altLang="ja-JP" dirty="0"/>
              <a:t>2013</a:t>
            </a:r>
            <a:r>
              <a:rPr lang="ja-JP" altLang="en-US" dirty="0"/>
              <a:t>年</a:t>
            </a:r>
            <a:r>
              <a:rPr lang="en-US" altLang="ja-JP" dirty="0"/>
              <a:t>9</a:t>
            </a:r>
            <a:r>
              <a:rPr lang="ja-JP" altLang="en-US" dirty="0"/>
              <a:t>月に韓国のソウルへ連絡事務所を開設しました。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その</a:t>
            </a:r>
            <a:r>
              <a:rPr lang="en-US" altLang="ja-JP" dirty="0"/>
              <a:t>3</a:t>
            </a:r>
            <a:r>
              <a:rPr lang="ja-JP" altLang="en-US" dirty="0"/>
              <a:t>年後、</a:t>
            </a:r>
            <a:r>
              <a:rPr lang="en-US" altLang="ja-JP" dirty="0"/>
              <a:t>2016</a:t>
            </a:r>
            <a:r>
              <a:rPr lang="ja-JP" altLang="en-US" dirty="0"/>
              <a:t>年</a:t>
            </a:r>
            <a:r>
              <a:rPr lang="en-US" altLang="ja-JP" dirty="0"/>
              <a:t>8</a:t>
            </a:r>
            <a:r>
              <a:rPr lang="ja-JP" altLang="en-US" dirty="0"/>
              <a:t>月に連絡事務所を法人会社にして、キッツコリア（</a:t>
            </a:r>
            <a:r>
              <a:rPr lang="en-US" altLang="ja-JP" dirty="0"/>
              <a:t>KITZ Corporation of KOREA</a:t>
            </a:r>
            <a:r>
              <a:rPr lang="ja-JP" altLang="en-US" dirty="0"/>
              <a:t>）を設立いたしました。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一方、</a:t>
            </a:r>
            <a:r>
              <a:rPr lang="en-US" altLang="ja-JP" dirty="0"/>
              <a:t>2018</a:t>
            </a:r>
            <a:r>
              <a:rPr lang="ja-JP" altLang="en-US" dirty="0"/>
              <a:t>年</a:t>
            </a:r>
            <a:r>
              <a:rPr lang="en-US" altLang="ja-JP" dirty="0"/>
              <a:t>4</a:t>
            </a:r>
            <a:r>
              <a:rPr lang="ja-JP" altLang="en-US" dirty="0"/>
              <a:t>月に、韓国のバタフライバルブメーカー：セファスパイプラインの株式を</a:t>
            </a:r>
            <a:r>
              <a:rPr lang="en-US" altLang="ja-JP" dirty="0"/>
              <a:t>100%</a:t>
            </a:r>
            <a:r>
              <a:rPr lang="ja-JP" altLang="en-US" dirty="0"/>
              <a:t>取得し、キッツグループ傘下の</a:t>
            </a:r>
            <a:r>
              <a:rPr lang="en-US" altLang="ja-JP" dirty="0"/>
              <a:t>1</a:t>
            </a:r>
            <a:r>
              <a:rPr lang="ja-JP" altLang="en-US" dirty="0"/>
              <a:t>つの企業となりました。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当時グループ傘下にした目的は、大口径まで生産可能なバタフライ弁の専業メーカーで、石油化学分野をはじめ、</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発電所、石油精製、海淡・水処理設備、船舶なので強みを有しており、キッツのグローバルネットワークにより、</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バタ</a:t>
            </a:r>
            <a:r>
              <a:rPr lang="en-US" altLang="ja-JP" dirty="0"/>
              <a:t>d</a:t>
            </a:r>
            <a:r>
              <a:rPr lang="ja-JP" altLang="en-US" dirty="0"/>
              <a:t>フライバルブの売上拡大を図るためでした。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そして、</a:t>
            </a:r>
            <a:r>
              <a:rPr lang="en-US" altLang="ja-JP" dirty="0"/>
              <a:t>5</a:t>
            </a:r>
            <a:r>
              <a:rPr lang="ja-JP" altLang="en-US" dirty="0"/>
              <a:t>年後の</a:t>
            </a:r>
            <a:r>
              <a:rPr lang="en-US" altLang="ja-JP" dirty="0"/>
              <a:t>2023</a:t>
            </a:r>
            <a:r>
              <a:rPr lang="ja-JP" altLang="en-US" dirty="0"/>
              <a:t>年</a:t>
            </a:r>
            <a:r>
              <a:rPr lang="en-US" altLang="ja-JP" dirty="0"/>
              <a:t>9</a:t>
            </a:r>
            <a:r>
              <a:rPr lang="ja-JP" altLang="en-US" dirty="0"/>
              <a:t>月、韓国におけるキッツのバルブ事業における生産・販売拠点の整理統合により、販売力を高めるとともに</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一部のキッツ製品の韓国への生産移管により、グローバル製品の安定供給体制の強化を図るために、生まれ変わりました。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2018.8</a:t>
            </a:r>
            <a:r>
              <a:rPr lang="ja-JP" altLang="en-US" dirty="0"/>
              <a:t>月に設立したキッツコリアをセファスパイプラインが一旦吸収合併し、その後社名を「キッツコリア」と変更し</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生まれ変わりました。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もともとあった「セファス（</a:t>
            </a:r>
            <a:r>
              <a:rPr lang="en-US" altLang="ja-JP" dirty="0"/>
              <a:t>Cephas</a:t>
            </a:r>
            <a:r>
              <a:rPr lang="ja-JP" altLang="en-US" dirty="0"/>
              <a:t>）」ブランドは、この新会社に社名は変わりましたが、継続して製造販売しています。</a:t>
            </a:r>
            <a:endParaRPr lang="en-US" altLang="ja-JP" dirty="0"/>
          </a:p>
          <a:p>
            <a:pPr defTabSz="946495" eaLnBrk="1" fontAlgn="auto" latinLnBrk="1" hangingPunct="1">
              <a:spcBef>
                <a:spcPts val="0"/>
              </a:spcBef>
              <a:spcAft>
                <a:spcPts val="0"/>
              </a:spcAft>
              <a:defRPr/>
            </a:pP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a:t>
            </a:fld>
            <a:endParaRPr lang="ko-KR" altLang="en-US"/>
          </a:p>
        </p:txBody>
      </p:sp>
    </p:spTree>
    <p:extLst>
      <p:ext uri="{BB962C8B-B14F-4D97-AF65-F5344CB8AC3E}">
        <p14:creationId xmlns:p14="http://schemas.microsoft.com/office/powerpoint/2010/main" val="263053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이 밸브는 </a:t>
            </a:r>
            <a:r>
              <a:rPr lang="en-US" altLang="ko-KR" dirty="0"/>
              <a:t>Local</a:t>
            </a:r>
            <a:r>
              <a:rPr lang="ko-KR" altLang="en-US" dirty="0"/>
              <a:t> </a:t>
            </a:r>
            <a:r>
              <a:rPr lang="en-US" altLang="ko-KR" dirty="0"/>
              <a:t>Control</a:t>
            </a:r>
            <a:r>
              <a:rPr lang="ko-KR" altLang="en-US" dirty="0"/>
              <a:t> </a:t>
            </a:r>
            <a:r>
              <a:rPr lang="en-US" altLang="ko-KR" dirty="0"/>
              <a:t>Panel</a:t>
            </a:r>
            <a:r>
              <a:rPr lang="ko-KR" altLang="en-US" dirty="0"/>
              <a:t>로 밸브를 작동하며</a:t>
            </a:r>
            <a:r>
              <a:rPr lang="en-US" altLang="ko-KR" dirty="0"/>
              <a:t>, Count Weight, Cylinder </a:t>
            </a:r>
            <a:r>
              <a:rPr lang="ko-KR" altLang="en-US" dirty="0"/>
              <a:t>그리고</a:t>
            </a:r>
            <a:r>
              <a:rPr lang="en-US" altLang="ko-KR" dirty="0"/>
              <a:t>. Hydraulic Pack (</a:t>
            </a:r>
            <a:r>
              <a:rPr lang="ko-KR" altLang="en-US" dirty="0"/>
              <a:t>일명 </a:t>
            </a:r>
            <a:r>
              <a:rPr lang="en-US" altLang="ko-KR" dirty="0"/>
              <a:t>HPU) </a:t>
            </a:r>
            <a:r>
              <a:rPr lang="ko-KR" altLang="en-US" dirty="0"/>
              <a:t>이 구동기로 구성되어 있습니다</a:t>
            </a:r>
            <a:r>
              <a:rPr lang="en-US" altLang="ko-KR" dirty="0"/>
              <a:t>. </a:t>
            </a:r>
            <a:endParaRPr lang="ko-KR" altLang="en-US" dirty="0"/>
          </a:p>
          <a:p>
            <a:pPr marL="228600" indent="-228600">
              <a:buAutoNum type="arabicParenR"/>
            </a:pPr>
            <a:endParaRPr lang="en-US" altLang="ko-KR" dirty="0"/>
          </a:p>
          <a:p>
            <a:r>
              <a:rPr lang="en-US" altLang="ko-KR" dirty="0"/>
              <a:t>This valve operates using the Local Control Panel, and the operating system consists of Count Weight, Cylinder, and Hydraulic Pack (aka HPU).</a:t>
            </a:r>
          </a:p>
          <a:p>
            <a:endParaRPr lang="en-US" altLang="ko-KR" dirty="0"/>
          </a:p>
          <a:p>
            <a:r>
              <a:rPr lang="ja-JP" altLang="en-US" dirty="0"/>
              <a:t>このバルブは</a:t>
            </a:r>
            <a:r>
              <a:rPr lang="en-US" altLang="ja-JP" dirty="0"/>
              <a:t>Local Control Panel</a:t>
            </a:r>
            <a:r>
              <a:rPr lang="ja-JP" altLang="en-US" dirty="0"/>
              <a:t>でバルブを作動させ、</a:t>
            </a:r>
            <a:r>
              <a:rPr lang="en-US" altLang="ja-JP" dirty="0"/>
              <a:t>Count Weight</a:t>
            </a:r>
            <a:r>
              <a:rPr lang="ja-JP" altLang="en-US" dirty="0"/>
              <a:t>、</a:t>
            </a:r>
            <a:r>
              <a:rPr lang="en-US" altLang="ja-JP" dirty="0"/>
              <a:t>Cylinder</a:t>
            </a:r>
            <a:r>
              <a:rPr lang="ja-JP" altLang="en-US" dirty="0"/>
              <a:t>、そしてです。 </a:t>
            </a:r>
            <a:r>
              <a:rPr lang="en-US" altLang="ja-JP" dirty="0"/>
              <a:t>Hydraulic Pack</a:t>
            </a:r>
            <a:r>
              <a:rPr lang="ja-JP" altLang="en-US" dirty="0"/>
              <a:t>（別名</a:t>
            </a:r>
            <a:r>
              <a:rPr lang="en-US" altLang="ja-JP" dirty="0"/>
              <a:t>HPU</a:t>
            </a:r>
            <a:r>
              <a:rPr lang="ja-JP" altLang="en-US" dirty="0"/>
              <a:t>）が駆動機で構成されています。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40</a:t>
            </a:fld>
            <a:endParaRPr lang="ko-KR" altLang="en-US"/>
          </a:p>
        </p:txBody>
      </p:sp>
    </p:spTree>
    <p:extLst>
      <p:ext uri="{BB962C8B-B14F-4D97-AF65-F5344CB8AC3E}">
        <p14:creationId xmlns:p14="http://schemas.microsoft.com/office/powerpoint/2010/main" val="3105435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제품 사진입니다</a:t>
            </a:r>
            <a:r>
              <a:rPr lang="en-US" altLang="ko-KR" dirty="0"/>
              <a:t>. </a:t>
            </a:r>
            <a:r>
              <a:rPr lang="ko-KR" altLang="en-US" dirty="0"/>
              <a:t>대형 </a:t>
            </a:r>
            <a:r>
              <a:rPr lang="en-US" altLang="ko-KR" dirty="0"/>
              <a:t>Valve</a:t>
            </a:r>
            <a:r>
              <a:rPr lang="ko-KR" altLang="en-US" dirty="0"/>
              <a:t>가 주를 이루고 있고 </a:t>
            </a:r>
            <a:r>
              <a:rPr lang="en-US" altLang="ko-KR" dirty="0"/>
              <a:t>Power Plant </a:t>
            </a:r>
            <a:r>
              <a:rPr lang="ko-KR" altLang="en-US" dirty="0"/>
              <a:t>의 </a:t>
            </a:r>
            <a:r>
              <a:rPr lang="en-US" altLang="ko-KR" dirty="0"/>
              <a:t>Pump Section</a:t>
            </a:r>
            <a:r>
              <a:rPr lang="ko-KR" altLang="en-US" dirty="0"/>
              <a:t>에 설치되어 있으니 영업활동에 참고 하시기 바랍니다</a:t>
            </a:r>
            <a:r>
              <a:rPr lang="en-US" altLang="ko-KR" dirty="0"/>
              <a:t>. </a:t>
            </a:r>
          </a:p>
          <a:p>
            <a:endParaRPr lang="en-US" altLang="ko-KR" dirty="0"/>
          </a:p>
          <a:p>
            <a:r>
              <a:rPr lang="en-US" altLang="ko-KR" dirty="0"/>
              <a:t>This is a photo of the product. It mainly consists of large valves and is installed in the Pump Section of the Power Plant, so please refer to it for sales activities.</a:t>
            </a:r>
          </a:p>
          <a:p>
            <a:endParaRPr lang="en-US" altLang="ko-KR" dirty="0"/>
          </a:p>
          <a:p>
            <a:r>
              <a:rPr lang="ja-JP" altLang="en-US" dirty="0"/>
              <a:t>製品の写真です。 大型</a:t>
            </a:r>
            <a:r>
              <a:rPr lang="en-US" altLang="ja-JP" dirty="0"/>
              <a:t>Valve</a:t>
            </a:r>
            <a:r>
              <a:rPr lang="ja-JP" altLang="en-US" dirty="0"/>
              <a:t>が主で、</a:t>
            </a:r>
            <a:r>
              <a:rPr lang="en-US" altLang="ja-JP" dirty="0"/>
              <a:t>Power Plant</a:t>
            </a:r>
            <a:r>
              <a:rPr lang="ja-JP" altLang="en-US" dirty="0"/>
              <a:t>の</a:t>
            </a:r>
            <a:r>
              <a:rPr lang="en-US" altLang="ja-JP" dirty="0"/>
              <a:t>Pump Section</a:t>
            </a:r>
            <a:r>
              <a:rPr lang="ja-JP" altLang="en-US" dirty="0"/>
              <a:t>に設置されていますので、営業活動の参考にしていただけますか。</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41</a:t>
            </a:fld>
            <a:endParaRPr lang="ko-KR" altLang="en-US"/>
          </a:p>
        </p:txBody>
      </p:sp>
    </p:spTree>
    <p:extLst>
      <p:ext uri="{BB962C8B-B14F-4D97-AF65-F5344CB8AC3E}">
        <p14:creationId xmlns:p14="http://schemas.microsoft.com/office/powerpoint/2010/main" val="810298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a:t>
            </a:r>
            <a:r>
              <a:rPr lang="en-US" altLang="ko-KR" dirty="0"/>
              <a:t>Cargo Butterfly Valve</a:t>
            </a:r>
            <a:r>
              <a:rPr lang="ko-KR" altLang="en-US" dirty="0"/>
              <a:t>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 밸브는 주로 조선소의 고압</a:t>
            </a:r>
            <a:r>
              <a:rPr lang="en-US" altLang="ko-KR" dirty="0"/>
              <a:t>Line (Cargo Oil Taker</a:t>
            </a:r>
            <a:r>
              <a:rPr lang="ko-KR" altLang="en-US" dirty="0"/>
              <a:t>등</a:t>
            </a:r>
            <a:r>
              <a:rPr lang="en-US" altLang="ko-KR" dirty="0"/>
              <a:t>) </a:t>
            </a:r>
            <a:r>
              <a:rPr lang="ko-KR" altLang="en-US" dirty="0"/>
              <a:t>에 많이 납품되고 있습니다</a:t>
            </a:r>
            <a:r>
              <a:rPr lang="en-US" altLang="ko-KR" dirty="0"/>
              <a:t>. </a:t>
            </a:r>
          </a:p>
          <a:p>
            <a:pPr marL="0" indent="0">
              <a:buNone/>
            </a:pPr>
            <a:endParaRPr lang="en-US" altLang="ko-KR" dirty="0"/>
          </a:p>
          <a:p>
            <a:pPr marL="0" indent="0">
              <a:buNone/>
            </a:pPr>
            <a:r>
              <a:rPr lang="en-US" altLang="ko-KR" dirty="0"/>
              <a:t>Next is the Cargo Butterfly Valve.</a:t>
            </a:r>
          </a:p>
          <a:p>
            <a:pPr marL="0" indent="0">
              <a:buNone/>
            </a:pPr>
            <a:r>
              <a:rPr lang="en-US" altLang="ko-KR" dirty="0"/>
              <a:t>This valve is mainly supplied to high pressure lines (Cargo Oil Taker, etc.) in shipyards.</a:t>
            </a:r>
          </a:p>
          <a:p>
            <a:pPr marL="0" indent="0">
              <a:buNone/>
            </a:pPr>
            <a:endParaRPr lang="en-US" altLang="ko-KR" dirty="0"/>
          </a:p>
          <a:p>
            <a:pPr marL="0" indent="0">
              <a:buNone/>
            </a:pPr>
            <a:r>
              <a:rPr lang="ja-JP" altLang="en-US" dirty="0"/>
              <a:t>次は</a:t>
            </a:r>
            <a:r>
              <a:rPr lang="en-US" altLang="ja-JP" dirty="0"/>
              <a:t>Cargo Butterfly Valve</a:t>
            </a:r>
            <a:r>
              <a:rPr lang="ja-JP" altLang="en-US" dirty="0"/>
              <a:t>です。 </a:t>
            </a:r>
          </a:p>
          <a:p>
            <a:pPr marL="0" indent="0">
              <a:buNone/>
            </a:pPr>
            <a:r>
              <a:rPr lang="ja-JP" altLang="en-US" dirty="0"/>
              <a:t>このバルブは主に造船所の高圧</a:t>
            </a:r>
            <a:r>
              <a:rPr lang="en-US" altLang="ja-JP" dirty="0"/>
              <a:t>Line(Cargo Oil Taker</a:t>
            </a:r>
            <a:r>
              <a:rPr lang="ja-JP" altLang="en-US" dirty="0"/>
              <a:t>など</a:t>
            </a:r>
            <a:r>
              <a:rPr lang="en-US" altLang="ja-JP" dirty="0"/>
              <a:t>)</a:t>
            </a:r>
            <a:r>
              <a:rPr lang="ja-JP" altLang="en-US" dirty="0"/>
              <a:t>に多く納品されています。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42</a:t>
            </a:fld>
            <a:endParaRPr lang="ko-KR" altLang="en-US"/>
          </a:p>
        </p:txBody>
      </p:sp>
    </p:spTree>
    <p:extLst>
      <p:ext uri="{BB962C8B-B14F-4D97-AF65-F5344CB8AC3E}">
        <p14:creationId xmlns:p14="http://schemas.microsoft.com/office/powerpoint/2010/main" val="1015428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디자인 특징으로는 </a:t>
            </a:r>
            <a:r>
              <a:rPr lang="en-US" altLang="ko-KR" dirty="0"/>
              <a:t>Retainer Ring (Metal) </a:t>
            </a:r>
            <a:r>
              <a:rPr lang="ko-KR" altLang="en-US" dirty="0"/>
              <a:t>에 고무 </a:t>
            </a:r>
            <a:r>
              <a:rPr lang="en-US" altLang="ko-KR" dirty="0"/>
              <a:t>Seat</a:t>
            </a:r>
            <a:r>
              <a:rPr lang="ko-KR" altLang="en-US" dirty="0"/>
              <a:t>가</a:t>
            </a:r>
            <a:r>
              <a:rPr lang="en-US" altLang="ko-KR" dirty="0"/>
              <a:t> Bonding</a:t>
            </a:r>
            <a:r>
              <a:rPr lang="ko-KR" altLang="en-US" dirty="0"/>
              <a:t>이 되어 있어 고압에도 </a:t>
            </a:r>
            <a:r>
              <a:rPr lang="en-US" altLang="ko-KR" dirty="0"/>
              <a:t>Rubber </a:t>
            </a:r>
            <a:r>
              <a:rPr lang="ko-KR" altLang="en-US" dirty="0"/>
              <a:t>가 </a:t>
            </a:r>
            <a:r>
              <a:rPr lang="en-US" altLang="ko-KR" dirty="0"/>
              <a:t>Sealing</a:t>
            </a:r>
            <a:r>
              <a:rPr lang="ko-KR" altLang="en-US" dirty="0"/>
              <a:t>을 유지할 수 있습니다</a:t>
            </a:r>
            <a:r>
              <a:rPr lang="en-US" altLang="ko-KR" dirty="0"/>
              <a:t>. </a:t>
            </a:r>
          </a:p>
          <a:p>
            <a:pPr marL="228600" indent="-228600">
              <a:buAutoNum type="arabicParenR"/>
            </a:pPr>
            <a:r>
              <a:rPr lang="ko-KR" altLang="en-US" dirty="0"/>
              <a:t>적용 </a:t>
            </a:r>
            <a:r>
              <a:rPr lang="en-US" altLang="ko-KR" dirty="0"/>
              <a:t>Size </a:t>
            </a:r>
            <a:r>
              <a:rPr lang="ko-KR" altLang="en-US" dirty="0"/>
              <a:t>는 </a:t>
            </a:r>
            <a:r>
              <a:rPr lang="en-US" altLang="ko-KR" dirty="0"/>
              <a:t>DN50~DN600</a:t>
            </a:r>
            <a:r>
              <a:rPr lang="ko-KR" altLang="en-US" dirty="0"/>
              <a:t>까지 이며</a:t>
            </a:r>
            <a:r>
              <a:rPr lang="en-US" altLang="ko-KR" dirty="0"/>
              <a:t>, Design Pressure</a:t>
            </a:r>
            <a:r>
              <a:rPr lang="ko-KR" altLang="en-US" dirty="0"/>
              <a:t>는 </a:t>
            </a:r>
            <a:r>
              <a:rPr lang="en-US" altLang="ko-KR" dirty="0"/>
              <a:t>30Bar</a:t>
            </a:r>
            <a:r>
              <a:rPr lang="ko-KR" altLang="en-US" dirty="0"/>
              <a:t>입니다</a:t>
            </a:r>
            <a:r>
              <a:rPr lang="en-US" altLang="ko-KR" dirty="0"/>
              <a:t>.</a:t>
            </a:r>
          </a:p>
          <a:p>
            <a:pPr marL="228600" indent="-228600">
              <a:buAutoNum type="arabicParenR"/>
            </a:pPr>
            <a:endParaRPr lang="en-US" altLang="ko-KR" dirty="0"/>
          </a:p>
          <a:p>
            <a:pPr marL="0" indent="0">
              <a:buNone/>
            </a:pPr>
            <a:endParaRPr lang="en-US" altLang="ko-KR" dirty="0"/>
          </a:p>
          <a:p>
            <a:pPr marL="0" indent="0">
              <a:buNone/>
            </a:pPr>
            <a:r>
              <a:rPr lang="en-US" altLang="ko-KR" dirty="0"/>
              <a:t>A design feature is that the rubber seat is bonded to the retainer ring (metal), so the rubber can maintain sealing even under high pressure.</a:t>
            </a:r>
          </a:p>
          <a:p>
            <a:pPr marL="0" indent="0">
              <a:buNone/>
            </a:pPr>
            <a:r>
              <a:rPr lang="en-US" altLang="ko-KR" dirty="0"/>
              <a:t>Applicable sizes range from DN50 to DN600, and design pressure is 30 Bar.</a:t>
            </a:r>
          </a:p>
          <a:p>
            <a:pPr marL="0" indent="0">
              <a:buNone/>
            </a:pPr>
            <a:endParaRPr lang="en-US" altLang="ko-KR" dirty="0"/>
          </a:p>
          <a:p>
            <a:pPr marL="0" indent="0">
              <a:buNone/>
            </a:pPr>
            <a:r>
              <a:rPr lang="ja-JP" altLang="en-US" dirty="0"/>
              <a:t>デザインの特徴としては、</a:t>
            </a:r>
            <a:r>
              <a:rPr lang="en-US" altLang="ja-JP" dirty="0"/>
              <a:t>Retainer Ring(Metal)</a:t>
            </a:r>
            <a:r>
              <a:rPr lang="ja-JP" altLang="en-US" dirty="0"/>
              <a:t>にゴムシートがボンディングされており、高圧でもラバーがシールを維持することができます。 </a:t>
            </a:r>
          </a:p>
          <a:p>
            <a:pPr marL="0" indent="0">
              <a:buNone/>
            </a:pPr>
            <a:r>
              <a:rPr lang="ja-JP" altLang="en-US" dirty="0"/>
              <a:t>適用サイズは</a:t>
            </a:r>
            <a:r>
              <a:rPr lang="en-US" altLang="ja-JP" dirty="0"/>
              <a:t>DN50~DN600</a:t>
            </a:r>
            <a:r>
              <a:rPr lang="ja-JP" altLang="en-US" dirty="0"/>
              <a:t>までで、</a:t>
            </a:r>
            <a:r>
              <a:rPr lang="en-US" altLang="ja-JP" dirty="0"/>
              <a:t>Design Pressure</a:t>
            </a:r>
            <a:r>
              <a:rPr lang="ja-JP" altLang="en-US" dirty="0"/>
              <a:t>は</a:t>
            </a:r>
            <a:r>
              <a:rPr lang="en-US" altLang="ja-JP" dirty="0"/>
              <a:t>30Bar</a:t>
            </a:r>
            <a:r>
              <a:rPr lang="ja-JP" altLang="en-US" dirty="0"/>
              <a:t>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43</a:t>
            </a:fld>
            <a:endParaRPr lang="ko-KR" altLang="en-US"/>
          </a:p>
        </p:txBody>
      </p:sp>
    </p:spTree>
    <p:extLst>
      <p:ext uri="{BB962C8B-B14F-4D97-AF65-F5344CB8AC3E}">
        <p14:creationId xmlns:p14="http://schemas.microsoft.com/office/powerpoint/2010/main" val="2457989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 소개해 드릴 제품은 </a:t>
            </a:r>
            <a:r>
              <a:rPr lang="en-US" altLang="ko-KR" dirty="0"/>
              <a:t>Triple Offset BFV</a:t>
            </a:r>
            <a:r>
              <a:rPr lang="ko-KR" altLang="en-US" dirty="0"/>
              <a:t>입니다</a:t>
            </a:r>
            <a:r>
              <a:rPr lang="en-US" altLang="ko-KR" dirty="0"/>
              <a:t>. Double Offset</a:t>
            </a:r>
            <a:r>
              <a:rPr lang="ko-KR" altLang="en-US" dirty="0"/>
              <a:t>의 상위 버전으로 고압</a:t>
            </a:r>
            <a:r>
              <a:rPr lang="en-US" altLang="ko-KR" dirty="0"/>
              <a:t>, </a:t>
            </a:r>
            <a:r>
              <a:rPr lang="ko-KR" altLang="en-US" dirty="0"/>
              <a:t>고온</a:t>
            </a:r>
            <a:r>
              <a:rPr lang="en-US" altLang="ko-KR" dirty="0"/>
              <a:t>, </a:t>
            </a:r>
            <a:r>
              <a:rPr lang="ko-KR" altLang="en-US" dirty="0"/>
              <a:t>저온 등에 더욱 안정적으로 사용가능한 밸브 입니다</a:t>
            </a:r>
            <a:r>
              <a:rPr lang="en-US" altLang="ko-KR" dirty="0"/>
              <a:t>.</a:t>
            </a:r>
          </a:p>
          <a:p>
            <a:pPr marL="0" indent="0">
              <a:buNone/>
            </a:pPr>
            <a:endParaRPr lang="en-US" altLang="ko-KR" dirty="0"/>
          </a:p>
          <a:p>
            <a:pPr marL="0" indent="0">
              <a:buNone/>
            </a:pPr>
            <a:r>
              <a:rPr lang="en-US" altLang="ko-KR" dirty="0"/>
              <a:t>The next product we will introduce is Triple Offset BFV. This is a higher version of the Double Offset and can be used more stably at high pressure, high temperature, and low temperature.</a:t>
            </a:r>
          </a:p>
          <a:p>
            <a:pPr marL="0" indent="0">
              <a:buNone/>
            </a:pPr>
            <a:endParaRPr lang="en-US" altLang="ko-KR" dirty="0"/>
          </a:p>
          <a:p>
            <a:pPr marL="0" indent="0">
              <a:buNone/>
            </a:pPr>
            <a:r>
              <a:rPr lang="ja-JP" altLang="en-US" dirty="0"/>
              <a:t>次にご紹介する製品は</a:t>
            </a:r>
            <a:r>
              <a:rPr lang="en-US" altLang="ja-JP" dirty="0"/>
              <a:t>Triple Offset BFV</a:t>
            </a:r>
            <a:r>
              <a:rPr lang="ja-JP" altLang="en-US" dirty="0"/>
              <a:t>です。 </a:t>
            </a:r>
            <a:r>
              <a:rPr lang="en-US" altLang="ja-JP" dirty="0"/>
              <a:t>Double Offset</a:t>
            </a:r>
            <a:r>
              <a:rPr lang="ja-JP" altLang="en-US" dirty="0"/>
              <a:t>の上位バージョンで高圧、高温、低温などにより安定的に使用できるバルブです。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44</a:t>
            </a:fld>
            <a:endParaRPr lang="ko-KR" altLang="en-US"/>
          </a:p>
        </p:txBody>
      </p:sp>
    </p:spTree>
    <p:extLst>
      <p:ext uri="{BB962C8B-B14F-4D97-AF65-F5344CB8AC3E}">
        <p14:creationId xmlns:p14="http://schemas.microsoft.com/office/powerpoint/2010/main" val="2476859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en-US" altLang="ko-KR" dirty="0"/>
              <a:t>Triple Offset</a:t>
            </a:r>
            <a:r>
              <a:rPr lang="ko-KR" altLang="en-US" dirty="0"/>
              <a:t>밸브는 </a:t>
            </a:r>
            <a:r>
              <a:rPr lang="en-US" altLang="ko-KR" dirty="0"/>
              <a:t>3</a:t>
            </a:r>
            <a:r>
              <a:rPr lang="ko-KR" altLang="en-US" dirty="0"/>
              <a:t>중 편심 구조로 앞서 설명 드린 </a:t>
            </a:r>
            <a:r>
              <a:rPr lang="en-US" altLang="ko-KR" dirty="0"/>
              <a:t>Double Offset</a:t>
            </a:r>
            <a:r>
              <a:rPr lang="ko-KR" altLang="en-US" dirty="0"/>
              <a:t>구조에서 </a:t>
            </a:r>
            <a:r>
              <a:rPr lang="en-US" altLang="ko-KR" dirty="0"/>
              <a:t>Seat</a:t>
            </a:r>
            <a:r>
              <a:rPr lang="ko-KR" altLang="en-US" dirty="0"/>
              <a:t>에 편심이 추가되어 밸브 </a:t>
            </a:r>
            <a:r>
              <a:rPr lang="en-US" altLang="ko-KR" dirty="0"/>
              <a:t>Open/ Close</a:t>
            </a:r>
            <a:r>
              <a:rPr lang="ko-KR" altLang="en-US" dirty="0"/>
              <a:t>시 토크를 최소화 하였습니다</a:t>
            </a:r>
            <a:r>
              <a:rPr lang="en-US" altLang="ko-KR" dirty="0"/>
              <a:t>. </a:t>
            </a:r>
          </a:p>
          <a:p>
            <a:pPr marL="228600" indent="-228600">
              <a:buAutoNum type="arabicParenR"/>
            </a:pPr>
            <a:r>
              <a:rPr lang="en-US" altLang="ko-KR" b="0" i="0" dirty="0">
                <a:solidFill>
                  <a:srgbClr val="000000"/>
                </a:solidFill>
                <a:effectLst/>
                <a:highlight>
                  <a:srgbClr val="FDFDFD"/>
                </a:highlight>
                <a:latin typeface="Yu Gothic" panose="020B0400000000000000" pitchFamily="34" charset="-128"/>
              </a:rPr>
              <a:t>Triple Offset </a:t>
            </a:r>
            <a:r>
              <a:rPr lang="ko-KR" altLang="en-US" b="0" i="0" dirty="0">
                <a:solidFill>
                  <a:srgbClr val="000000"/>
                </a:solidFill>
                <a:effectLst/>
                <a:highlight>
                  <a:srgbClr val="FDFDFD"/>
                </a:highlight>
                <a:latin typeface="Yu Gothic" panose="020B0400000000000000" pitchFamily="34" charset="-128"/>
              </a:rPr>
              <a:t>밸브는 </a:t>
            </a:r>
            <a:r>
              <a:rPr lang="en-US" altLang="ko-KR" b="0" i="0" dirty="0">
                <a:solidFill>
                  <a:srgbClr val="000000"/>
                </a:solidFill>
                <a:effectLst/>
                <a:highlight>
                  <a:srgbClr val="FDFDFD"/>
                </a:highlight>
                <a:latin typeface="Yu Gothic" panose="020B0400000000000000" pitchFamily="34" charset="-128"/>
              </a:rPr>
              <a:t>On/Off</a:t>
            </a:r>
            <a:r>
              <a:rPr lang="ko-KR" altLang="en-US" b="0" i="0" dirty="0">
                <a:solidFill>
                  <a:srgbClr val="000000"/>
                </a:solidFill>
                <a:effectLst/>
                <a:highlight>
                  <a:srgbClr val="FDFDFD"/>
                </a:highlight>
                <a:latin typeface="Yu Gothic" panose="020B0400000000000000" pitchFamily="34" charset="-128"/>
              </a:rPr>
              <a:t>뿐만 아니라 흐름 조절도 가능하여 기존 게이트</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글로브</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볼 밸브를 대체하고 있습니다</a:t>
            </a:r>
            <a:r>
              <a:rPr lang="en-US" altLang="ko-KR" b="0" i="0" dirty="0">
                <a:solidFill>
                  <a:srgbClr val="000000"/>
                </a:solidFill>
                <a:effectLst/>
                <a:highlight>
                  <a:srgbClr val="FDFDFD"/>
                </a:highlight>
                <a:latin typeface="Yu Gothic" panose="020B0400000000000000" pitchFamily="34" charset="-128"/>
              </a:rPr>
              <a:t>. </a:t>
            </a:r>
          </a:p>
          <a:p>
            <a:pPr marL="0" indent="0">
              <a:buNone/>
            </a:pPr>
            <a:endParaRPr lang="en-US" altLang="ko-KR" dirty="0"/>
          </a:p>
          <a:p>
            <a:pPr marL="0" indent="0">
              <a:buNone/>
            </a:pPr>
            <a:r>
              <a:rPr lang="en-US" altLang="ko-KR" dirty="0"/>
              <a:t>The triple offset valve has a triple eccentric structure. In the double offset structure explained earlier, eccentricity for the seat has been added to minimize torque when opening/closing the valve.</a:t>
            </a:r>
          </a:p>
          <a:p>
            <a:pPr marL="0" indent="0">
              <a:buNone/>
            </a:pPr>
            <a:r>
              <a:rPr lang="en-US" altLang="ko-KR" dirty="0"/>
              <a:t>The triple offset valve is capable of not only on/off but also flow control, replacing existing gate, globe, and ball valves.</a:t>
            </a:r>
          </a:p>
          <a:p>
            <a:pPr marL="0" indent="0">
              <a:buNone/>
            </a:pPr>
            <a:endParaRPr lang="en-US" altLang="ko-KR" dirty="0"/>
          </a:p>
          <a:p>
            <a:pPr marL="0" indent="0">
              <a:buNone/>
            </a:pPr>
            <a:r>
              <a:rPr lang="en-US" altLang="ja-JP" dirty="0"/>
              <a:t>Triple Offset</a:t>
            </a:r>
            <a:r>
              <a:rPr lang="ja-JP" altLang="en-US" dirty="0"/>
              <a:t>バルブは</a:t>
            </a:r>
            <a:r>
              <a:rPr lang="en-US" altLang="ja-JP" dirty="0"/>
              <a:t>3</a:t>
            </a:r>
            <a:r>
              <a:rPr lang="ja-JP" altLang="en-US" dirty="0"/>
              <a:t>重偏心構造で、先に説明した</a:t>
            </a:r>
            <a:r>
              <a:rPr lang="en-US" altLang="ja-JP" dirty="0"/>
              <a:t>Double Offset</a:t>
            </a:r>
            <a:r>
              <a:rPr lang="ja-JP" altLang="en-US" dirty="0"/>
              <a:t>構造で</a:t>
            </a:r>
            <a:r>
              <a:rPr lang="en-US" altLang="ja-JP" dirty="0"/>
              <a:t>Seat</a:t>
            </a:r>
            <a:r>
              <a:rPr lang="ja-JP" altLang="en-US" dirty="0"/>
              <a:t>に偏心が追加され、バルブ</a:t>
            </a:r>
            <a:r>
              <a:rPr lang="en-US" altLang="ja-JP" dirty="0"/>
              <a:t>Open/Close</a:t>
            </a:r>
            <a:r>
              <a:rPr lang="ja-JP" altLang="en-US" dirty="0"/>
              <a:t>時のトルクを最小化しました。 </a:t>
            </a:r>
          </a:p>
          <a:p>
            <a:pPr marL="0" indent="0">
              <a:buNone/>
            </a:pPr>
            <a:r>
              <a:rPr lang="en-US" altLang="ja-JP" dirty="0"/>
              <a:t>Triple Offset</a:t>
            </a:r>
            <a:r>
              <a:rPr lang="ja-JP" altLang="en-US" dirty="0"/>
              <a:t>バルブは</a:t>
            </a:r>
            <a:r>
              <a:rPr lang="en-US" altLang="ja-JP" dirty="0"/>
              <a:t>On/Off</a:t>
            </a:r>
            <a:r>
              <a:rPr lang="ja-JP" altLang="en-US" dirty="0"/>
              <a:t>だけでなく流れの調節も可能で、既存のゲート、グローブ、ボールバルブを代替しています。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45</a:t>
            </a:fld>
            <a:endParaRPr lang="ko-KR" altLang="en-US"/>
          </a:p>
        </p:txBody>
      </p:sp>
    </p:spTree>
    <p:extLst>
      <p:ext uri="{BB962C8B-B14F-4D97-AF65-F5344CB8AC3E}">
        <p14:creationId xmlns:p14="http://schemas.microsoft.com/office/powerpoint/2010/main" val="27225178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Seat</a:t>
            </a:r>
            <a:r>
              <a:rPr lang="ko-KR" altLang="en-US" dirty="0"/>
              <a:t>는 </a:t>
            </a:r>
            <a:r>
              <a:rPr lang="en-US" altLang="ko-KR" dirty="0"/>
              <a:t>Laminate</a:t>
            </a:r>
            <a:r>
              <a:rPr lang="ko-KR" altLang="en-US" dirty="0"/>
              <a:t>인</a:t>
            </a:r>
            <a:r>
              <a:rPr lang="en-US" altLang="ko-KR" dirty="0"/>
              <a:t> ‘Metal</a:t>
            </a:r>
            <a:r>
              <a:rPr lang="ko-KR" altLang="en-US" dirty="0"/>
              <a:t> </a:t>
            </a:r>
            <a:r>
              <a:rPr lang="en-US" altLang="ko-KR" dirty="0"/>
              <a:t>+</a:t>
            </a:r>
            <a:r>
              <a:rPr lang="ko-KR" altLang="en-US" dirty="0"/>
              <a:t> </a:t>
            </a:r>
            <a:r>
              <a:rPr lang="en-US" altLang="ko-KR" dirty="0"/>
              <a:t>Graphite’,</a:t>
            </a:r>
            <a:r>
              <a:rPr lang="ko-KR" altLang="en-US" dirty="0"/>
              <a:t> </a:t>
            </a:r>
            <a:r>
              <a:rPr lang="en-US" altLang="ko-KR" dirty="0"/>
              <a:t>‘Metal’,</a:t>
            </a:r>
            <a:r>
              <a:rPr lang="ko-KR" altLang="en-US" dirty="0"/>
              <a:t> 그리고 </a:t>
            </a:r>
            <a:r>
              <a:rPr lang="en-US" altLang="ko-KR" dirty="0"/>
              <a:t>‘Metal + Teflon’</a:t>
            </a:r>
            <a:r>
              <a:rPr lang="ko-KR" altLang="en-US" dirty="0"/>
              <a:t>조합이 있습니다</a:t>
            </a:r>
            <a:r>
              <a:rPr lang="en-US" altLang="ko-KR" dirty="0"/>
              <a:t>. </a:t>
            </a:r>
          </a:p>
          <a:p>
            <a:r>
              <a:rPr lang="ko-KR" altLang="en-US" dirty="0"/>
              <a:t>여러 </a:t>
            </a:r>
            <a:r>
              <a:rPr lang="en-US" altLang="ko-KR" dirty="0"/>
              <a:t>Line</a:t>
            </a:r>
            <a:r>
              <a:rPr lang="ko-KR" altLang="en-US" dirty="0"/>
              <a:t>조건에 따라 적절한 </a:t>
            </a:r>
            <a:r>
              <a:rPr lang="en-US" altLang="ko-KR" dirty="0"/>
              <a:t>Seat </a:t>
            </a:r>
            <a:r>
              <a:rPr lang="ko-KR" altLang="en-US" dirty="0"/>
              <a:t>선정을 하고 있습니다</a:t>
            </a:r>
            <a:r>
              <a:rPr lang="en-US" altLang="ko-KR" dirty="0"/>
              <a:t>. </a:t>
            </a:r>
          </a:p>
          <a:p>
            <a:endParaRPr lang="en-US" altLang="ko-KR" dirty="0"/>
          </a:p>
          <a:p>
            <a:r>
              <a:rPr lang="en-US" altLang="ko-KR" dirty="0"/>
              <a:t>Seat types include ‘Metal + Graphite’, ‘Metal’, and ‘Metal + Teflon’ which are laminate seals.</a:t>
            </a:r>
          </a:p>
          <a:p>
            <a:r>
              <a:rPr lang="en-US" altLang="ko-KR" dirty="0"/>
              <a:t>Customers can select appropriate seats according to their various line conditions.</a:t>
            </a:r>
          </a:p>
          <a:p>
            <a:endParaRPr lang="en-US" altLang="ko-KR" dirty="0"/>
          </a:p>
          <a:p>
            <a:r>
              <a:rPr lang="en-US" altLang="ja-JP" dirty="0"/>
              <a:t>Seat</a:t>
            </a:r>
            <a:r>
              <a:rPr lang="ja-JP" altLang="en-US" dirty="0"/>
              <a:t>は</a:t>
            </a:r>
            <a:r>
              <a:rPr lang="en-US" altLang="ja-JP" dirty="0"/>
              <a:t>Laminate</a:t>
            </a:r>
            <a:r>
              <a:rPr lang="ja-JP" altLang="en-US" dirty="0"/>
              <a:t>の「</a:t>
            </a:r>
            <a:r>
              <a:rPr lang="en-US" altLang="ja-JP" dirty="0" err="1"/>
              <a:t>Metal+Graphite</a:t>
            </a:r>
            <a:r>
              <a:rPr lang="ja-JP" altLang="en-US" dirty="0"/>
              <a:t>」、「</a:t>
            </a:r>
            <a:r>
              <a:rPr lang="en-US" altLang="ja-JP" dirty="0"/>
              <a:t>Metal</a:t>
            </a:r>
            <a:r>
              <a:rPr lang="ja-JP" altLang="en-US" dirty="0"/>
              <a:t>」、そして「</a:t>
            </a:r>
            <a:r>
              <a:rPr lang="en-US" altLang="ja-JP" dirty="0" err="1"/>
              <a:t>Metal+Teflon</a:t>
            </a:r>
            <a:r>
              <a:rPr lang="ja-JP" altLang="en-US" dirty="0"/>
              <a:t>」の組み合わせがあります。 </a:t>
            </a:r>
          </a:p>
          <a:p>
            <a:r>
              <a:rPr lang="ja-JP" altLang="en-US" dirty="0"/>
              <a:t>様々なライン条件に従って適切なシート選定をしています。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46</a:t>
            </a:fld>
            <a:endParaRPr lang="ko-KR" altLang="en-US"/>
          </a:p>
        </p:txBody>
      </p:sp>
    </p:spTree>
    <p:extLst>
      <p:ext uri="{BB962C8B-B14F-4D97-AF65-F5344CB8AC3E}">
        <p14:creationId xmlns:p14="http://schemas.microsoft.com/office/powerpoint/2010/main" val="3643047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지금 보시는 비교자료를 볼 때 </a:t>
            </a:r>
            <a:r>
              <a:rPr lang="en-US" altLang="ko-KR" dirty="0"/>
              <a:t>BFV</a:t>
            </a:r>
            <a:r>
              <a:rPr lang="ko-KR" altLang="en-US" dirty="0"/>
              <a:t>는 일반 </a:t>
            </a:r>
            <a:r>
              <a:rPr lang="en-US" altLang="ko-KR" dirty="0"/>
              <a:t>GGC Valve</a:t>
            </a:r>
            <a:r>
              <a:rPr lang="ko-KR" altLang="en-US" dirty="0"/>
              <a:t>에 비해 성능은 다소 떨어지지만 가격 경쟁력이 있어 일반적인 </a:t>
            </a:r>
            <a:r>
              <a:rPr lang="en-US" altLang="ko-KR" dirty="0"/>
              <a:t>Line</a:t>
            </a:r>
            <a:r>
              <a:rPr lang="ko-KR" altLang="en-US" dirty="0"/>
              <a:t>에서는 더욱 효율적으로 사용하고 있습니다</a:t>
            </a:r>
            <a:r>
              <a:rPr lang="en-US" altLang="ko-KR" dirty="0"/>
              <a:t>. </a:t>
            </a:r>
          </a:p>
          <a:p>
            <a:pPr marL="0" indent="0">
              <a:buNone/>
            </a:pPr>
            <a:r>
              <a:rPr lang="en-US" altLang="ko-KR" dirty="0"/>
              <a:t>Triple Offset</a:t>
            </a:r>
            <a:r>
              <a:rPr lang="ko-KR" altLang="en-US" dirty="0"/>
              <a:t>의 경우</a:t>
            </a:r>
            <a:r>
              <a:rPr lang="en-US" altLang="ko-KR" dirty="0"/>
              <a:t>, GGC Valve</a:t>
            </a:r>
            <a:r>
              <a:rPr lang="ko-KR" altLang="en-US" dirty="0"/>
              <a:t>를 대체하여 많이 사용하고 있습니다</a:t>
            </a:r>
            <a:r>
              <a:rPr lang="en-US" altLang="ko-KR" dirty="0"/>
              <a:t>. </a:t>
            </a:r>
          </a:p>
          <a:p>
            <a:pPr marL="0" indent="0">
              <a:buNone/>
            </a:pPr>
            <a:endParaRPr lang="en-US" altLang="ko-KR" dirty="0"/>
          </a:p>
          <a:p>
            <a:pPr marL="0" indent="0">
              <a:buNone/>
            </a:pPr>
            <a:r>
              <a:rPr lang="en-US" altLang="ko-KR" dirty="0"/>
              <a:t>Looking at the comparison data you see now, BFV's performance is slightly lower than that of the regular GGC Valve, but its price is competitive, so it can be used more efficiently in general lines.</a:t>
            </a:r>
          </a:p>
          <a:p>
            <a:pPr marL="0" indent="0">
              <a:buNone/>
            </a:pPr>
            <a:endParaRPr lang="en-US" altLang="ko-KR" dirty="0"/>
          </a:p>
          <a:p>
            <a:pPr marL="0" indent="0">
              <a:buNone/>
            </a:pPr>
            <a:r>
              <a:rPr lang="en-US" altLang="ko-KR" dirty="0"/>
              <a:t>In the case of Triple Offset, it is widely used as a replacement for GGC Valve.</a:t>
            </a:r>
          </a:p>
          <a:p>
            <a:pPr marL="228600" indent="-228600">
              <a:buAutoNum type="arabicParenR"/>
            </a:pPr>
            <a:endParaRPr lang="en-US" altLang="ko-KR" dirty="0"/>
          </a:p>
          <a:p>
            <a:pPr marL="0" indent="0">
              <a:buNone/>
            </a:pPr>
            <a:r>
              <a:rPr lang="ja-JP" altLang="en-US" dirty="0"/>
              <a:t>ご覧の比較資料を見ると、</a:t>
            </a:r>
            <a:r>
              <a:rPr lang="en-US" altLang="ja-JP" dirty="0"/>
              <a:t>BFV</a:t>
            </a:r>
            <a:r>
              <a:rPr lang="ja-JP" altLang="en-US" dirty="0"/>
              <a:t>は一般の</a:t>
            </a:r>
            <a:r>
              <a:rPr lang="en-US" altLang="ja-JP" dirty="0"/>
              <a:t>GGC Valve</a:t>
            </a:r>
            <a:r>
              <a:rPr lang="ja-JP" altLang="en-US" dirty="0"/>
              <a:t>に比べて性能は多少劣りますが、価格競争力があり、一般的な</a:t>
            </a:r>
            <a:r>
              <a:rPr lang="en-US" altLang="ja-JP" dirty="0"/>
              <a:t>Line</a:t>
            </a:r>
            <a:r>
              <a:rPr lang="ja-JP" altLang="en-US" dirty="0"/>
              <a:t>ではより効率的に使用しています。 </a:t>
            </a:r>
          </a:p>
          <a:p>
            <a:pPr marL="0" indent="0">
              <a:buNone/>
            </a:pPr>
            <a:r>
              <a:rPr lang="en-US" altLang="ja-JP" dirty="0"/>
              <a:t>Triple Offset</a:t>
            </a:r>
            <a:r>
              <a:rPr lang="ja-JP" altLang="en-US" dirty="0"/>
              <a:t>の場合、</a:t>
            </a:r>
            <a:r>
              <a:rPr lang="en-US" altLang="ja-JP" dirty="0"/>
              <a:t>GGC Valve</a:t>
            </a:r>
            <a:r>
              <a:rPr lang="ja-JP" altLang="en-US" dirty="0"/>
              <a:t>の代わりに多く使用しています。</a:t>
            </a:r>
            <a:endParaRPr lang="en-US" altLang="ko-KR" dirty="0"/>
          </a:p>
          <a:p>
            <a:pPr marL="228600" indent="-228600">
              <a:buAutoNum type="arabicParen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47</a:t>
            </a:fld>
            <a:endParaRPr lang="ko-KR" altLang="en-US"/>
          </a:p>
        </p:txBody>
      </p:sp>
    </p:spTree>
    <p:extLst>
      <p:ext uri="{BB962C8B-B14F-4D97-AF65-F5344CB8AC3E}">
        <p14:creationId xmlns:p14="http://schemas.microsoft.com/office/powerpoint/2010/main" val="3887285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지금까지 설명 드린 </a:t>
            </a:r>
            <a:r>
              <a:rPr lang="en-US" altLang="ko-KR" dirty="0"/>
              <a:t>Butterfly Valve</a:t>
            </a:r>
            <a:r>
              <a:rPr lang="ko-KR" altLang="en-US" dirty="0"/>
              <a:t>의 적용가능한 </a:t>
            </a:r>
            <a:r>
              <a:rPr lang="en-US" altLang="ko-KR" dirty="0"/>
              <a:t>Standard &amp; Code</a:t>
            </a:r>
            <a:r>
              <a:rPr lang="ko-KR" altLang="en-US" dirty="0"/>
              <a:t>를 정리하였습니다</a:t>
            </a:r>
            <a:r>
              <a:rPr lang="en-US" altLang="ko-KR" dirty="0"/>
              <a:t>. </a:t>
            </a:r>
            <a:r>
              <a:rPr lang="ko-KR" altLang="en-US" dirty="0"/>
              <a:t>업무에 참고 하시기 바랍니다</a:t>
            </a:r>
            <a:r>
              <a:rPr lang="en-US" altLang="ko-KR" dirty="0"/>
              <a:t>. </a:t>
            </a:r>
            <a:r>
              <a:rPr lang="ko-KR" altLang="en-US" dirty="0"/>
              <a:t>여기까지 질문 있으십니까</a:t>
            </a:r>
            <a:r>
              <a:rPr lang="en-US" altLang="ko-KR" dirty="0"/>
              <a:t>? </a:t>
            </a:r>
          </a:p>
          <a:p>
            <a:endParaRPr lang="en-US" altLang="ko-KR" dirty="0"/>
          </a:p>
          <a:p>
            <a:r>
              <a:rPr lang="en-US" altLang="ko-KR" dirty="0"/>
              <a:t>This slide is summarized the Standards &amp; Codes applicable to the Butterfly Valve explained so far. Please refer to it in your work. </a:t>
            </a:r>
          </a:p>
          <a:p>
            <a:endParaRPr lang="en-US" altLang="ko-KR" dirty="0"/>
          </a:p>
          <a:p>
            <a:r>
              <a:rPr lang="ja-JP" altLang="en-US" dirty="0"/>
              <a:t>今まで説明した</a:t>
            </a:r>
            <a:r>
              <a:rPr lang="en-US" altLang="ja-JP" dirty="0"/>
              <a:t>Butterfly Valve</a:t>
            </a:r>
            <a:r>
              <a:rPr lang="ja-JP" altLang="en-US" dirty="0"/>
              <a:t>の適用可能な</a:t>
            </a:r>
            <a:r>
              <a:rPr lang="en-US" altLang="ja-JP" dirty="0"/>
              <a:t>Standard &amp; Code</a:t>
            </a:r>
            <a:r>
              <a:rPr lang="ja-JP" altLang="en-US" dirty="0"/>
              <a:t>をまとめました。 </a:t>
            </a:r>
            <a:endParaRPr lang="en-US" altLang="ja-JP" dirty="0"/>
          </a:p>
          <a:p>
            <a:r>
              <a:rPr lang="ja-JP" altLang="en-US" dirty="0"/>
              <a:t>業務にご参考ください</a:t>
            </a:r>
            <a:r>
              <a:rPr lang="en-US" altLang="ja-JP" dirty="0"/>
              <a:t>. </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48</a:t>
            </a:fld>
            <a:endParaRPr lang="ko-KR" altLang="en-US"/>
          </a:p>
        </p:txBody>
      </p:sp>
    </p:spTree>
    <p:extLst>
      <p:ext uri="{BB962C8B-B14F-4D97-AF65-F5344CB8AC3E}">
        <p14:creationId xmlns:p14="http://schemas.microsoft.com/office/powerpoint/2010/main" val="2446953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49</a:t>
            </a:fld>
            <a:endParaRPr lang="ko-KR" altLang="en-US"/>
          </a:p>
        </p:txBody>
      </p:sp>
    </p:spTree>
    <p:extLst>
      <p:ext uri="{BB962C8B-B14F-4D97-AF65-F5344CB8AC3E}">
        <p14:creationId xmlns:p14="http://schemas.microsoft.com/office/powerpoint/2010/main" val="1676352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 </a:t>
            </a:r>
            <a:r>
              <a:rPr lang="ko-KR" altLang="en-US" dirty="0"/>
              <a:t>저희 회사는 </a:t>
            </a:r>
            <a:r>
              <a:rPr lang="en-US" altLang="ko-KR" dirty="0"/>
              <a:t>1990</a:t>
            </a:r>
            <a:r>
              <a:rPr lang="ko-KR" altLang="en-US" dirty="0"/>
              <a:t>년 </a:t>
            </a:r>
            <a:r>
              <a:rPr lang="en-US" altLang="ko-KR" dirty="0"/>
              <a:t>‘Cephas’ </a:t>
            </a:r>
            <a:r>
              <a:rPr lang="ko-KR" altLang="en-US" dirty="0"/>
              <a:t>란</a:t>
            </a:r>
            <a:r>
              <a:rPr lang="en-US" altLang="ko-KR" dirty="0"/>
              <a:t> </a:t>
            </a:r>
            <a:r>
              <a:rPr lang="ko-KR" altLang="en-US" dirty="0"/>
              <a:t>이름으로 설립되었으며 현재 </a:t>
            </a:r>
            <a:r>
              <a:rPr lang="en-US" altLang="ko-KR" dirty="0"/>
              <a:t>34</a:t>
            </a:r>
            <a:r>
              <a:rPr lang="ko-KR" altLang="en-US" dirty="0"/>
              <a:t>년 차 밸브 제조사 입니다</a:t>
            </a:r>
            <a:r>
              <a:rPr lang="en-US" altLang="ko-KR" dirty="0"/>
              <a:t>. </a:t>
            </a:r>
          </a:p>
          <a:p>
            <a:r>
              <a:rPr lang="en-US" altLang="ko-KR" dirty="0"/>
              <a:t>2) </a:t>
            </a:r>
            <a:r>
              <a:rPr lang="ko-KR" altLang="en-US" dirty="0"/>
              <a:t>주 생산 품목은 산업용 </a:t>
            </a:r>
            <a:r>
              <a:rPr lang="en-US" altLang="ko-KR" dirty="0"/>
              <a:t>Butterfly Valve</a:t>
            </a:r>
            <a:r>
              <a:rPr lang="ko-KR" altLang="en-US" dirty="0"/>
              <a:t>이며</a:t>
            </a:r>
            <a:r>
              <a:rPr lang="en-US" altLang="ko-KR" dirty="0"/>
              <a:t>, </a:t>
            </a:r>
            <a:r>
              <a:rPr lang="ko-KR" altLang="en-US" dirty="0"/>
              <a:t>부산에 사무실</a:t>
            </a:r>
            <a:r>
              <a:rPr lang="en-US" altLang="ko-KR" dirty="0"/>
              <a:t>, </a:t>
            </a:r>
            <a:r>
              <a:rPr lang="ko-KR" altLang="en-US" dirty="0"/>
              <a:t>공장을 본사로 하고 있으며 서울 영업소를 운영하고 있습니다</a:t>
            </a:r>
            <a:r>
              <a:rPr lang="en-US" altLang="ko-KR" dirty="0"/>
              <a:t>. </a:t>
            </a:r>
          </a:p>
          <a:p>
            <a:endParaRPr lang="en-US" altLang="ko-KR" dirty="0"/>
          </a:p>
          <a:p>
            <a:r>
              <a:rPr lang="en-US" altLang="ko-KR" dirty="0"/>
              <a:t>*</a:t>
            </a:r>
            <a:r>
              <a:rPr lang="ko-KR" altLang="en-US" dirty="0"/>
              <a:t>통역 </a:t>
            </a:r>
            <a:r>
              <a:rPr lang="en-US" altLang="ko-KR" dirty="0"/>
              <a:t>2</a:t>
            </a:r>
            <a:r>
              <a:rPr lang="ko-KR" altLang="en-US" dirty="0"/>
              <a:t>회</a:t>
            </a:r>
            <a:endParaRPr lang="en-US" altLang="ko-KR" dirty="0"/>
          </a:p>
          <a:p>
            <a:endParaRPr lang="en-US" altLang="ko-KR" dirty="0"/>
          </a:p>
          <a:p>
            <a:r>
              <a:rPr lang="en-US" altLang="ko-KR" dirty="0"/>
              <a:t>1) Our company was founded in 1990 under the name ‘Cephas’ and is currently in its 34th year as a valve manufacturer. (1st interpretation)</a:t>
            </a:r>
          </a:p>
          <a:p>
            <a:r>
              <a:rPr lang="en-US" altLang="ko-KR" dirty="0"/>
              <a:t>2) Our main product is industrial butterfly valves, and we have an office and factory in Busan as our headquarters and a sales office in Seoul. (translate)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一般情報です。</a:t>
            </a:r>
            <a:endParaRPr lang="en-US" altLang="ja-JP" dirty="0"/>
          </a:p>
          <a:p>
            <a:r>
              <a:rPr lang="en-US" altLang="ja-JP" dirty="0"/>
              <a:t>1) </a:t>
            </a:r>
            <a:r>
              <a:rPr lang="ja-JP" altLang="en-US" dirty="0"/>
              <a:t>弊社は</a:t>
            </a:r>
            <a:r>
              <a:rPr lang="en-US" altLang="ja-JP" dirty="0"/>
              <a:t>1990</a:t>
            </a:r>
            <a:r>
              <a:rPr lang="ja-JP" altLang="en-US" dirty="0"/>
              <a:t>年「</a:t>
            </a:r>
            <a:r>
              <a:rPr lang="en-US" altLang="ja-JP" dirty="0"/>
              <a:t>Cephas</a:t>
            </a:r>
            <a:r>
              <a:rPr lang="ja-JP" altLang="en-US" dirty="0"/>
              <a:t>」という名前で設立され、現在</a:t>
            </a:r>
            <a:r>
              <a:rPr lang="en-US" altLang="ja-JP" dirty="0"/>
              <a:t>34</a:t>
            </a:r>
            <a:r>
              <a:rPr lang="ja-JP" altLang="en-US" dirty="0"/>
              <a:t>年目のバルブメーカーです。 （一次通訳）</a:t>
            </a:r>
          </a:p>
          <a:p>
            <a:r>
              <a:rPr lang="en-US" altLang="ja-JP" dirty="0"/>
              <a:t>2) </a:t>
            </a:r>
            <a:r>
              <a:rPr lang="ja-JP" altLang="en-US" dirty="0"/>
              <a:t>主な生産品目は産業用</a:t>
            </a:r>
            <a:r>
              <a:rPr lang="en-US" altLang="ja-JP" dirty="0"/>
              <a:t>Butterfly Valve</a:t>
            </a:r>
            <a:r>
              <a:rPr lang="ja-JP" altLang="en-US" dirty="0"/>
              <a:t>で、釜山にオフィス、工場を本社としており、ソウル営業所を運営しています。 （通訳）</a:t>
            </a:r>
            <a:endParaRPr lang="en-US" altLang="ko-KR" dirty="0"/>
          </a:p>
          <a:p>
            <a:endParaRPr lang="en-US" altLang="ko-KR" dirty="0"/>
          </a:p>
          <a:p>
            <a:endParaRPr lang="en-US" altLang="ko-KR" dirty="0"/>
          </a:p>
          <a:p>
            <a:r>
              <a:rPr lang="en-US" altLang="ja-JP" dirty="0"/>
              <a:t>KITZ Korea</a:t>
            </a:r>
            <a:r>
              <a:rPr lang="ko-KR" altLang="en-US" dirty="0"/>
              <a:t>상호 변경 먼저 설명 </a:t>
            </a:r>
            <a:r>
              <a:rPr lang="ko-KR" altLang="en-US" dirty="0" err="1"/>
              <a:t>하는게</a:t>
            </a:r>
            <a:r>
              <a:rPr lang="ko-KR" altLang="en-US" dirty="0"/>
              <a:t> 좋음</a:t>
            </a:r>
            <a:r>
              <a:rPr lang="en-US" altLang="ko-KR" dirty="0"/>
              <a:t>-&gt; </a:t>
            </a:r>
            <a:r>
              <a:rPr lang="ko-KR" altLang="en-US" dirty="0" err="1"/>
              <a:t>그다음</a:t>
            </a:r>
            <a:r>
              <a:rPr lang="ko-KR" altLang="en-US" dirty="0"/>
              <a:t> </a:t>
            </a:r>
            <a:r>
              <a:rPr lang="en-US" altLang="ko-KR" dirty="0"/>
              <a:t>CPL</a:t>
            </a:r>
            <a:r>
              <a:rPr lang="ko-KR" altLang="en-US" dirty="0"/>
              <a:t>연혁 설명</a:t>
            </a:r>
            <a:endParaRPr lang="en-US" altLang="ja-JP"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a:t>
            </a:fld>
            <a:endParaRPr lang="ko-KR" altLang="en-US"/>
          </a:p>
        </p:txBody>
      </p:sp>
    </p:spTree>
    <p:extLst>
      <p:ext uri="{BB962C8B-B14F-4D97-AF65-F5344CB8AC3E}">
        <p14:creationId xmlns:p14="http://schemas.microsoft.com/office/powerpoint/2010/main" val="977795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다음은 </a:t>
            </a:r>
            <a:r>
              <a:rPr lang="en-US" altLang="ko-KR" dirty="0"/>
              <a:t>Trouble Shooting </a:t>
            </a:r>
            <a:r>
              <a:rPr lang="ko-KR" altLang="en-US" dirty="0"/>
              <a:t>에 대해 설명 드리겠습니다</a:t>
            </a:r>
            <a:r>
              <a:rPr lang="en-US" altLang="ko-KR" dirty="0"/>
              <a:t>. </a:t>
            </a:r>
            <a:endParaRPr lang="ko-KR" altLang="en-US" dirty="0"/>
          </a:p>
          <a:p>
            <a:endParaRPr lang="en-US" altLang="ko-KR" dirty="0"/>
          </a:p>
          <a:p>
            <a:r>
              <a:rPr lang="en-US" altLang="ko-KR" dirty="0"/>
              <a:t>Next part is T</a:t>
            </a:r>
            <a:r>
              <a:rPr lang="en-US" altLang="ko-KR" b="0" i="0" dirty="0">
                <a:solidFill>
                  <a:srgbClr val="C0BAB2"/>
                </a:solidFill>
                <a:effectLst/>
                <a:highlight>
                  <a:srgbClr val="1E2021"/>
                </a:highlight>
                <a:latin typeface="Roboto" panose="02000000000000000000" pitchFamily="2" charset="0"/>
              </a:rPr>
              <a:t>ROUBLE SHOOTING.</a:t>
            </a:r>
          </a:p>
          <a:p>
            <a:endParaRPr lang="en-US" altLang="ko-KR" b="0" i="0" dirty="0">
              <a:solidFill>
                <a:srgbClr val="C0BAB2"/>
              </a:solidFill>
              <a:effectLst/>
              <a:highlight>
                <a:srgbClr val="1E2021"/>
              </a:highlight>
              <a:latin typeface="Roboto" panose="02000000000000000000" pitchFamily="2" charset="0"/>
            </a:endParaRPr>
          </a:p>
          <a:p>
            <a:r>
              <a:rPr lang="ko-KR" altLang="en-US" dirty="0"/>
              <a:t>次</a:t>
            </a:r>
            <a:r>
              <a:rPr lang="ja-JP" altLang="en-US" dirty="0"/>
              <a:t>は</a:t>
            </a:r>
            <a:r>
              <a:rPr lang="en-US" altLang="ko-KR" dirty="0"/>
              <a:t>Trouble Shooting</a:t>
            </a:r>
            <a:r>
              <a:rPr lang="ja-JP" altLang="en-US" dirty="0"/>
              <a:t>について</a:t>
            </a:r>
            <a:r>
              <a:rPr lang="ko-KR" altLang="en-US" dirty="0"/>
              <a:t>説明</a:t>
            </a:r>
            <a:r>
              <a:rPr lang="ja-JP" altLang="en-US" dirty="0"/>
              <a:t>します。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50</a:t>
            </a:fld>
            <a:endParaRPr lang="ko-KR" altLang="en-US"/>
          </a:p>
        </p:txBody>
      </p:sp>
    </p:spTree>
    <p:extLst>
      <p:ext uri="{BB962C8B-B14F-4D97-AF65-F5344CB8AC3E}">
        <p14:creationId xmlns:p14="http://schemas.microsoft.com/office/powerpoint/2010/main" val="2631557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en-US" altLang="ko-KR" dirty="0"/>
              <a:t>Site</a:t>
            </a:r>
            <a:r>
              <a:rPr lang="ko-KR" altLang="en-US" dirty="0"/>
              <a:t>로 부터 </a:t>
            </a:r>
            <a:r>
              <a:rPr lang="en-US" altLang="ko-KR" dirty="0"/>
              <a:t>Claim</a:t>
            </a:r>
            <a:r>
              <a:rPr lang="ko-KR" altLang="en-US" dirty="0"/>
              <a:t>을 많이 접수하는데요</a:t>
            </a:r>
            <a:r>
              <a:rPr lang="en-US" altLang="ko-KR" dirty="0"/>
              <a:t>, </a:t>
            </a:r>
            <a:r>
              <a:rPr lang="ko-KR" altLang="en-US" dirty="0"/>
              <a:t>절반이상이 </a:t>
            </a:r>
            <a:r>
              <a:rPr lang="en-US" altLang="ko-KR" dirty="0"/>
              <a:t>Site</a:t>
            </a:r>
            <a:r>
              <a:rPr lang="ko-KR" altLang="en-US" dirty="0"/>
              <a:t>부주의로 인한 상황이 많습니다</a:t>
            </a:r>
            <a:r>
              <a:rPr lang="en-US" altLang="ko-KR" dirty="0"/>
              <a:t>. </a:t>
            </a:r>
          </a:p>
          <a:p>
            <a:pPr marL="228600" indent="-228600">
              <a:buAutoNum type="arabicParenR"/>
            </a:pPr>
            <a:r>
              <a:rPr lang="ko-KR" altLang="en-US" dirty="0"/>
              <a:t>먼저</a:t>
            </a:r>
            <a:r>
              <a:rPr lang="en-US" altLang="ko-KR" dirty="0"/>
              <a:t>, </a:t>
            </a:r>
            <a:r>
              <a:rPr lang="ko-KR" altLang="en-US" dirty="0"/>
              <a:t>배관 </a:t>
            </a:r>
            <a:r>
              <a:rPr lang="en-US" altLang="ko-KR" dirty="0"/>
              <a:t>bolt</a:t>
            </a:r>
            <a:r>
              <a:rPr lang="ko-KR" altLang="en-US" dirty="0"/>
              <a:t>가 느슨하게 체결되어 </a:t>
            </a:r>
            <a:r>
              <a:rPr lang="en-US" altLang="ko-KR" dirty="0"/>
              <a:t>Flange</a:t>
            </a:r>
            <a:r>
              <a:rPr lang="ko-KR" altLang="en-US" dirty="0"/>
              <a:t>사이로 누수가 발생하는 상황입니다</a:t>
            </a:r>
            <a:r>
              <a:rPr lang="en-US" altLang="ko-KR" dirty="0"/>
              <a:t>. </a:t>
            </a:r>
            <a:r>
              <a:rPr lang="ko-KR" altLang="en-US" dirty="0"/>
              <a:t>이 경우 </a:t>
            </a:r>
            <a:r>
              <a:rPr lang="en-US" altLang="ko-KR" dirty="0"/>
              <a:t>Bolt</a:t>
            </a:r>
            <a:r>
              <a:rPr lang="ko-KR" altLang="en-US" dirty="0"/>
              <a:t>가 제대로 조여 있는지 확인이 필요합니다</a:t>
            </a:r>
            <a:r>
              <a:rPr lang="en-US" altLang="ko-KR" dirty="0"/>
              <a:t>.</a:t>
            </a:r>
          </a:p>
          <a:p>
            <a:pPr marL="228600" indent="-228600">
              <a:buAutoNum type="arabicParenR"/>
            </a:pPr>
            <a:r>
              <a:rPr lang="ko-KR" altLang="en-US" dirty="0"/>
              <a:t>그리고</a:t>
            </a:r>
            <a:r>
              <a:rPr lang="en-US" altLang="ko-KR" dirty="0"/>
              <a:t>, Concentric Valve</a:t>
            </a:r>
            <a:r>
              <a:rPr lang="ko-KR" altLang="en-US" dirty="0"/>
              <a:t>는 </a:t>
            </a:r>
            <a:r>
              <a:rPr lang="en-US" altLang="ko-KR" dirty="0"/>
              <a:t>Body Seat</a:t>
            </a:r>
            <a:r>
              <a:rPr lang="ko-KR" altLang="en-US" dirty="0"/>
              <a:t>가 배관 </a:t>
            </a:r>
            <a:r>
              <a:rPr lang="ko-KR" altLang="en-US" dirty="0" err="1"/>
              <a:t>가스켓</a:t>
            </a:r>
            <a:r>
              <a:rPr lang="ko-KR" altLang="en-US" dirty="0"/>
              <a:t> 역할을 하기때문에 배관 </a:t>
            </a:r>
            <a:r>
              <a:rPr lang="ko-KR" altLang="en-US" dirty="0" err="1"/>
              <a:t>가스켓이</a:t>
            </a:r>
            <a:r>
              <a:rPr lang="ko-KR" altLang="en-US" dirty="0"/>
              <a:t> 필요가 없습니다</a:t>
            </a:r>
            <a:r>
              <a:rPr lang="en-US" altLang="ko-KR" dirty="0"/>
              <a:t>. Seat Damage</a:t>
            </a:r>
            <a:r>
              <a:rPr lang="ko-KR" altLang="en-US" dirty="0"/>
              <a:t>시 확인할 부분입니다</a:t>
            </a:r>
            <a:r>
              <a:rPr lang="en-US" altLang="ko-KR" dirty="0"/>
              <a:t>.</a:t>
            </a:r>
          </a:p>
          <a:p>
            <a:pPr marL="228600" indent="-228600">
              <a:buAutoNum type="arabicParenR"/>
            </a:pPr>
            <a:r>
              <a:rPr lang="ko-KR" altLang="en-US" dirty="0"/>
              <a:t>배관에 이물질이 많은지도 확인해야 합니다</a:t>
            </a:r>
            <a:r>
              <a:rPr lang="en-US" altLang="ko-KR" dirty="0"/>
              <a:t>. Site</a:t>
            </a:r>
            <a:r>
              <a:rPr lang="ko-KR" altLang="en-US" dirty="0"/>
              <a:t>에 가보시면 용접봉</a:t>
            </a:r>
            <a:r>
              <a:rPr lang="en-US" altLang="ko-KR" dirty="0"/>
              <a:t>, </a:t>
            </a:r>
            <a:r>
              <a:rPr lang="ko-KR" altLang="en-US" dirty="0"/>
              <a:t>흙</a:t>
            </a:r>
            <a:r>
              <a:rPr lang="en-US" altLang="ko-KR" dirty="0"/>
              <a:t>, </a:t>
            </a:r>
            <a:r>
              <a:rPr lang="ko-KR" altLang="en-US" dirty="0"/>
              <a:t>돌들 많은 이물질이 있습니다</a:t>
            </a:r>
            <a:r>
              <a:rPr lang="en-US" altLang="ko-KR" dirty="0"/>
              <a:t>. </a:t>
            </a:r>
            <a:r>
              <a:rPr lang="ko-KR" altLang="en-US" dirty="0"/>
              <a:t>이 역시 </a:t>
            </a:r>
            <a:r>
              <a:rPr lang="en-US" altLang="ko-KR" dirty="0"/>
              <a:t>Seat Damage</a:t>
            </a:r>
            <a:r>
              <a:rPr lang="ko-KR" altLang="en-US" dirty="0"/>
              <a:t>를 발생시킵니다</a:t>
            </a:r>
            <a:r>
              <a:rPr lang="en-US" altLang="ko-KR" dirty="0"/>
              <a:t>.</a:t>
            </a:r>
          </a:p>
          <a:p>
            <a:pPr marL="228600" indent="-228600">
              <a:buAutoNum type="arabicParenR"/>
            </a:pPr>
            <a:r>
              <a:rPr lang="ko-KR" altLang="en-US" dirty="0"/>
              <a:t>배관에 밸브 설치 시 고무시트가 밀리지 않게 주의를 해야 합니다</a:t>
            </a:r>
            <a:r>
              <a:rPr lang="en-US" altLang="ko-KR" dirty="0"/>
              <a:t>. </a:t>
            </a:r>
            <a:r>
              <a:rPr lang="ko-KR" altLang="en-US" dirty="0"/>
              <a:t> </a:t>
            </a:r>
            <a:endParaRPr lang="en-US" altLang="ko-KR" dirty="0"/>
          </a:p>
          <a:p>
            <a:pPr marL="228600" indent="-228600">
              <a:buAutoNum type="arabicParenR"/>
            </a:pPr>
            <a:endParaRPr lang="en-US" altLang="ko-KR" dirty="0"/>
          </a:p>
          <a:p>
            <a:pPr marL="228600" indent="-228600">
              <a:buAutoNum type="arabicParenR"/>
            </a:pPr>
            <a:endParaRPr lang="en-US" altLang="ko-KR" dirty="0"/>
          </a:p>
          <a:p>
            <a:pPr marL="0" indent="0">
              <a:buNone/>
            </a:pPr>
            <a:r>
              <a:rPr lang="en-US" altLang="ko-KR" dirty="0"/>
              <a:t>We receive many claims from sites, and more than half of them are due to site negligence.</a:t>
            </a:r>
          </a:p>
          <a:p>
            <a:pPr marL="0" indent="0">
              <a:buNone/>
            </a:pPr>
            <a:endParaRPr lang="en-US" altLang="ko-KR" dirty="0"/>
          </a:p>
          <a:p>
            <a:pPr marL="228600" indent="-228600">
              <a:buFont typeface="+mj-lt"/>
              <a:buAutoNum type="arabicPeriod"/>
            </a:pPr>
            <a:r>
              <a:rPr lang="en-US" altLang="ko-KR" dirty="0"/>
              <a:t>First, the pipe bolt is loosely fastened, causing water leakage between flanges. In this case, you need to check whether the bolt is properly tightened.</a:t>
            </a:r>
          </a:p>
          <a:p>
            <a:pPr marL="228600" indent="-228600">
              <a:buFont typeface="+mj-lt"/>
              <a:buAutoNum type="arabicPeriod"/>
            </a:pPr>
            <a:r>
              <a:rPr lang="en-US" altLang="ko-KR" dirty="0"/>
              <a:t>Also, the Concentric Valve does not require a piping gasket because the body seat acts as a piping gasket. This is the part to check when seat damage.</a:t>
            </a:r>
          </a:p>
          <a:p>
            <a:pPr marL="228600" indent="-228600">
              <a:buFont typeface="+mj-lt"/>
              <a:buAutoNum type="arabicPeriod"/>
            </a:pPr>
            <a:r>
              <a:rPr lang="en-US" altLang="ko-KR" dirty="0"/>
              <a:t>You should also check if there are any foreign substances in the pipes. If you visit the site, you will find many foreign substances such as welding rods, dirt, and stones. This also causes Seat Damage.</a:t>
            </a:r>
          </a:p>
          <a:p>
            <a:pPr marL="228600" indent="-228600">
              <a:buFont typeface="+mj-lt"/>
              <a:buAutoNum type="arabicPeriod"/>
            </a:pPr>
            <a:r>
              <a:rPr lang="en-US" altLang="ko-KR" dirty="0"/>
              <a:t>Also, when installing a valve in a pipe, care must be taken to ensure that the rubber seat does not fall out of place.</a:t>
            </a:r>
          </a:p>
          <a:p>
            <a:pPr marL="228600" indent="-228600">
              <a:buFont typeface="+mj-lt"/>
              <a:buAutoNum type="arabicPeriod"/>
            </a:pPr>
            <a:endParaRPr lang="en-US" altLang="ko-KR" dirty="0"/>
          </a:p>
          <a:p>
            <a:pPr marL="0" indent="0">
              <a:buFont typeface="+mj-lt"/>
              <a:buNone/>
            </a:pPr>
            <a:r>
              <a:rPr lang="en-US" altLang="ja-JP" dirty="0"/>
              <a:t>Site</a:t>
            </a:r>
            <a:r>
              <a:rPr lang="ja-JP" altLang="en-US" dirty="0"/>
              <a:t>からクレームを多く受け付けますが、半分以上が</a:t>
            </a:r>
            <a:r>
              <a:rPr lang="en-US" altLang="ja-JP" dirty="0"/>
              <a:t>Site</a:t>
            </a:r>
            <a:r>
              <a:rPr lang="ja-JP" altLang="en-US" dirty="0"/>
              <a:t>不注意による状況が多いです。 </a:t>
            </a:r>
          </a:p>
          <a:p>
            <a:pPr marL="228600" indent="-228600">
              <a:buFont typeface="+mj-lt"/>
              <a:buAutoNum type="arabicPeriod"/>
            </a:pPr>
            <a:r>
              <a:rPr lang="ja-JP" altLang="en-US" dirty="0"/>
              <a:t>まず、配管のボルトが緩く締結され、</a:t>
            </a:r>
            <a:r>
              <a:rPr lang="en-US" altLang="ja-JP" dirty="0"/>
              <a:t>Flange</a:t>
            </a:r>
            <a:r>
              <a:rPr lang="ja-JP" altLang="en-US" dirty="0"/>
              <a:t>の間に漏水が発生する状況です。 この場合、</a:t>
            </a:r>
            <a:r>
              <a:rPr lang="en-US" altLang="ja-JP" dirty="0"/>
              <a:t>Bolt</a:t>
            </a:r>
            <a:r>
              <a:rPr lang="ja-JP" altLang="en-US" dirty="0"/>
              <a:t>がきちんと締め付けられているか確認が必要です。</a:t>
            </a:r>
          </a:p>
          <a:p>
            <a:pPr marL="228600" indent="-228600">
              <a:buFont typeface="+mj-lt"/>
              <a:buAutoNum type="arabicPeriod"/>
            </a:pPr>
            <a:r>
              <a:rPr lang="ja-JP" altLang="en-US" dirty="0"/>
              <a:t>そして、</a:t>
            </a:r>
            <a:r>
              <a:rPr lang="en-US" altLang="ja-JP" dirty="0"/>
              <a:t>Concentric Valve</a:t>
            </a:r>
            <a:r>
              <a:rPr lang="ja-JP" altLang="en-US" dirty="0"/>
              <a:t>は</a:t>
            </a:r>
            <a:r>
              <a:rPr lang="en-US" altLang="ja-JP" dirty="0"/>
              <a:t>Body Seat</a:t>
            </a:r>
            <a:r>
              <a:rPr lang="ja-JP" altLang="en-US" dirty="0"/>
              <a:t>が配管ガスケットの役割をするので、配管ガスケットが必要ありません。 </a:t>
            </a:r>
            <a:r>
              <a:rPr lang="en-US" altLang="ja-JP" dirty="0"/>
              <a:t>Seat Damage</a:t>
            </a:r>
            <a:r>
              <a:rPr lang="ja-JP" altLang="en-US" dirty="0"/>
              <a:t>時に確認する部分です。</a:t>
            </a:r>
          </a:p>
          <a:p>
            <a:pPr marL="228600" indent="-228600">
              <a:buFont typeface="+mj-lt"/>
              <a:buAutoNum type="arabicPeriod"/>
            </a:pPr>
            <a:r>
              <a:rPr lang="ja-JP" altLang="en-US" dirty="0"/>
              <a:t>配管に異物が多いことも確認する必要があります。 </a:t>
            </a:r>
            <a:r>
              <a:rPr lang="en-US" altLang="ja-JP" dirty="0"/>
              <a:t>Site</a:t>
            </a:r>
            <a:r>
              <a:rPr lang="ja-JP" altLang="en-US" dirty="0"/>
              <a:t>に行くと溶接棒、土、石などがたくさんあります。 これも</a:t>
            </a:r>
            <a:r>
              <a:rPr lang="en-US" altLang="ja-JP" dirty="0"/>
              <a:t>Seat Damage</a:t>
            </a:r>
            <a:r>
              <a:rPr lang="ja-JP" altLang="en-US" dirty="0"/>
              <a:t>を発生させます。</a:t>
            </a:r>
          </a:p>
          <a:p>
            <a:pPr marL="228600" indent="-228600">
              <a:buFont typeface="+mj-lt"/>
              <a:buAutoNum type="arabicPeriod"/>
            </a:pPr>
            <a:r>
              <a:rPr lang="ja-JP" altLang="en-US" dirty="0"/>
              <a:t>配管にバルブを設置する際、ゴムシートが押されないように注意しなければなりません。</a:t>
            </a:r>
            <a:endParaRPr lang="en-US" altLang="ko-KR" dirty="0"/>
          </a:p>
          <a:p>
            <a:pPr marL="228600" indent="-228600">
              <a:buAutoNum type="arabicParenR"/>
            </a:pP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51</a:t>
            </a:fld>
            <a:endParaRPr lang="ko-KR" altLang="en-US"/>
          </a:p>
        </p:txBody>
      </p:sp>
    </p:spTree>
    <p:extLst>
      <p:ext uri="{BB962C8B-B14F-4D97-AF65-F5344CB8AC3E}">
        <p14:creationId xmlns:p14="http://schemas.microsoft.com/office/powerpoint/2010/main" val="34481746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이사진은 배관 설치시 </a:t>
            </a:r>
            <a:r>
              <a:rPr lang="en-US" altLang="ko-KR" dirty="0"/>
              <a:t>Site</a:t>
            </a:r>
            <a:r>
              <a:rPr lang="ko-KR" altLang="en-US" dirty="0"/>
              <a:t>부주위로 인한 </a:t>
            </a:r>
            <a:r>
              <a:rPr lang="en-US" altLang="ko-KR" dirty="0"/>
              <a:t>Seat </a:t>
            </a:r>
            <a:r>
              <a:rPr lang="ko-KR" altLang="en-US" dirty="0"/>
              <a:t>변형 그리고 </a:t>
            </a:r>
            <a:r>
              <a:rPr lang="en-US" altLang="ko-KR" dirty="0"/>
              <a:t>Damage</a:t>
            </a:r>
            <a:r>
              <a:rPr lang="ko-KR" altLang="en-US" dirty="0"/>
              <a:t>로 이어진 상황입니다</a:t>
            </a:r>
            <a:r>
              <a:rPr lang="en-US" altLang="ko-KR" dirty="0"/>
              <a:t>. </a:t>
            </a:r>
          </a:p>
          <a:p>
            <a:r>
              <a:rPr lang="en-US" altLang="ko-KR" dirty="0"/>
              <a:t>Claim</a:t>
            </a:r>
            <a:r>
              <a:rPr lang="ko-KR" altLang="en-US" dirty="0"/>
              <a:t>접수 시 당황하지 마시고 이런 부분들 부터 체크해 나가시기를 조언 드립니다</a:t>
            </a:r>
            <a:r>
              <a:rPr lang="en-US" altLang="ko-KR" dirty="0"/>
              <a:t>. </a:t>
            </a:r>
          </a:p>
          <a:p>
            <a:endParaRPr lang="en-US" altLang="ko-KR" dirty="0"/>
          </a:p>
          <a:p>
            <a:r>
              <a:rPr lang="en-US" altLang="ko-KR" dirty="0"/>
              <a:t>This photo shows a situation where the seat was deformed and damaged due to the worker's carelessness during pipe installation.</a:t>
            </a:r>
          </a:p>
          <a:p>
            <a:endParaRPr lang="en-US" altLang="ko-KR" dirty="0"/>
          </a:p>
          <a:p>
            <a:r>
              <a:rPr lang="ja-JP" altLang="en-US" dirty="0"/>
              <a:t>この写真は配管設置時、</a:t>
            </a:r>
            <a:r>
              <a:rPr lang="en-US" altLang="ja-JP" dirty="0"/>
              <a:t>Site</a:t>
            </a:r>
            <a:r>
              <a:rPr lang="ja-JP" altLang="en-US" dirty="0"/>
              <a:t>の周囲による</a:t>
            </a:r>
            <a:r>
              <a:rPr lang="en-US" altLang="ja-JP" dirty="0"/>
              <a:t>Seat</a:t>
            </a:r>
            <a:r>
              <a:rPr lang="ja-JP" altLang="en-US" dirty="0"/>
              <a:t>変形、そして</a:t>
            </a:r>
            <a:r>
              <a:rPr lang="en-US" altLang="ja-JP" dirty="0"/>
              <a:t>Damage</a:t>
            </a:r>
            <a:r>
              <a:rPr lang="ja-JP" altLang="en-US" dirty="0"/>
              <a:t>につながった状況です。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52</a:t>
            </a:fld>
            <a:endParaRPr lang="ko-KR" altLang="en-US"/>
          </a:p>
        </p:txBody>
      </p:sp>
    </p:spTree>
    <p:extLst>
      <p:ext uri="{BB962C8B-B14F-4D97-AF65-F5344CB8AC3E}">
        <p14:creationId xmlns:p14="http://schemas.microsoft.com/office/powerpoint/2010/main" val="4284039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en-US" altLang="ko-KR" dirty="0"/>
              <a:t>Eccentric</a:t>
            </a:r>
            <a:r>
              <a:rPr lang="ko-KR" altLang="en-US" dirty="0"/>
              <a:t> </a:t>
            </a:r>
            <a:r>
              <a:rPr lang="en-US" altLang="ko-KR" dirty="0"/>
              <a:t>Valve</a:t>
            </a:r>
            <a:r>
              <a:rPr lang="ko-KR" altLang="en-US" dirty="0"/>
              <a:t>는 </a:t>
            </a:r>
            <a:r>
              <a:rPr lang="en-US" altLang="ko-KR" dirty="0"/>
              <a:t>Packing</a:t>
            </a:r>
            <a:r>
              <a:rPr lang="ko-KR" altLang="en-US" dirty="0"/>
              <a:t>부 누수가 발생 시 </a:t>
            </a:r>
            <a:r>
              <a:rPr lang="en-US" altLang="ko-KR" dirty="0"/>
              <a:t>Gland Bolt</a:t>
            </a:r>
            <a:r>
              <a:rPr lang="ko-KR" altLang="en-US" dirty="0"/>
              <a:t>가 제대로 조여졌는지 확인이 필요합니다</a:t>
            </a:r>
            <a:r>
              <a:rPr lang="en-US" altLang="ko-KR" dirty="0"/>
              <a:t>. </a:t>
            </a:r>
            <a:r>
              <a:rPr lang="ko-KR" altLang="en-US" dirty="0"/>
              <a:t>느슨하게 체결되었다면 </a:t>
            </a:r>
            <a:r>
              <a:rPr lang="en-US" altLang="ko-KR" dirty="0"/>
              <a:t>Tight</a:t>
            </a:r>
            <a:r>
              <a:rPr lang="ko-KR" altLang="en-US" dirty="0"/>
              <a:t>하게 다시 조여야 합니다</a:t>
            </a:r>
            <a:r>
              <a:rPr lang="en-US" altLang="ko-KR" dirty="0"/>
              <a:t>. </a:t>
            </a:r>
          </a:p>
          <a:p>
            <a:pPr marL="228600" indent="-228600">
              <a:buAutoNum type="arabicParenR"/>
            </a:pPr>
            <a:r>
              <a:rPr lang="en-US" altLang="ko-KR" dirty="0"/>
              <a:t>Metal</a:t>
            </a:r>
            <a:r>
              <a:rPr lang="ko-KR" altLang="en-US" dirty="0"/>
              <a:t> </a:t>
            </a:r>
            <a:r>
              <a:rPr lang="en-US" altLang="ko-KR" dirty="0"/>
              <a:t>Seat</a:t>
            </a:r>
            <a:r>
              <a:rPr lang="ko-KR" altLang="en-US" dirty="0"/>
              <a:t>의</a:t>
            </a:r>
            <a:r>
              <a:rPr lang="en-US" altLang="ko-KR" dirty="0"/>
              <a:t> Seat Leakage</a:t>
            </a:r>
            <a:r>
              <a:rPr lang="ko-KR" altLang="en-US" dirty="0"/>
              <a:t>는 이물질에 의한 </a:t>
            </a:r>
            <a:r>
              <a:rPr lang="ko-KR" altLang="en-US" dirty="0" err="1"/>
              <a:t>스크레치로</a:t>
            </a:r>
            <a:r>
              <a:rPr lang="ko-KR" altLang="en-US" dirty="0"/>
              <a:t> 누수가 발생 하는 경우가 많습니다</a:t>
            </a:r>
            <a:r>
              <a:rPr lang="en-US" altLang="ko-KR" dirty="0"/>
              <a:t>. </a:t>
            </a:r>
            <a:r>
              <a:rPr lang="ko-KR" altLang="en-US" dirty="0"/>
              <a:t>이때는 </a:t>
            </a:r>
            <a:r>
              <a:rPr lang="en-US" altLang="ko-KR" dirty="0"/>
              <a:t>Sealing</a:t>
            </a:r>
            <a:r>
              <a:rPr lang="ko-KR" altLang="en-US" dirty="0"/>
              <a:t>부를 </a:t>
            </a:r>
            <a:r>
              <a:rPr lang="en-US" altLang="ko-KR" dirty="0"/>
              <a:t>Sand Paper</a:t>
            </a:r>
            <a:r>
              <a:rPr lang="ko-KR" altLang="en-US" dirty="0"/>
              <a:t>로 문질러서 표면을 다시 깨끗하게 만들 수도 있고 상태가 심각하면 </a:t>
            </a:r>
            <a:r>
              <a:rPr lang="en-US" altLang="ko-KR" dirty="0"/>
              <a:t>Seat</a:t>
            </a:r>
            <a:r>
              <a:rPr lang="ko-KR" altLang="en-US" dirty="0"/>
              <a:t>를 교체해야 합니다</a:t>
            </a:r>
            <a:r>
              <a:rPr lang="en-US" altLang="ko-KR" dirty="0"/>
              <a:t>. </a:t>
            </a:r>
          </a:p>
          <a:p>
            <a:pPr marL="228600" indent="-228600">
              <a:buAutoNum type="arabicParenR"/>
            </a:pPr>
            <a:r>
              <a:rPr lang="ko-KR" altLang="en-US" dirty="0"/>
              <a:t>앞서 설명 드린 바와 같이 </a:t>
            </a:r>
            <a:r>
              <a:rPr lang="en-US" altLang="ko-KR" dirty="0"/>
              <a:t>Site</a:t>
            </a:r>
            <a:r>
              <a:rPr lang="ko-KR" altLang="en-US" dirty="0"/>
              <a:t>에서는 우리가 모르는 이물질이 많이 있습니다</a:t>
            </a:r>
            <a:r>
              <a:rPr lang="en-US" altLang="ko-KR" dirty="0"/>
              <a:t>. </a:t>
            </a:r>
            <a:r>
              <a:rPr lang="ko-KR" altLang="en-US" dirty="0"/>
              <a:t>이부분은 철저히 조사하시길 바랍니다</a:t>
            </a:r>
            <a:r>
              <a:rPr lang="en-US" altLang="ko-KR" dirty="0"/>
              <a:t>. </a:t>
            </a:r>
          </a:p>
          <a:p>
            <a:pPr marL="228600" indent="-228600">
              <a:buAutoNum type="arabicParenR"/>
            </a:pPr>
            <a:endParaRPr lang="en-US" altLang="ko-KR" dirty="0"/>
          </a:p>
          <a:p>
            <a:pPr marL="228600" indent="-228600">
              <a:buAutoNum type="arabicParenR"/>
            </a:pPr>
            <a:endParaRPr lang="en-US" altLang="ko-KR" dirty="0"/>
          </a:p>
          <a:p>
            <a:pPr marL="228600" indent="-228600">
              <a:buFont typeface="+mj-lt"/>
              <a:buAutoNum type="arabicPeriod"/>
            </a:pPr>
            <a:r>
              <a:rPr lang="en-US" altLang="ko-KR" dirty="0"/>
              <a:t>When leakage occurs in the packing part of the Eccentric Valve, it is necessary to check whether the grand bolt is properly tightened. If it is loosely fastened, it must be tightened again.</a:t>
            </a:r>
          </a:p>
          <a:p>
            <a:pPr marL="228600" indent="-228600">
              <a:buFont typeface="+mj-lt"/>
              <a:buAutoNum type="arabicPeriod"/>
            </a:pPr>
            <a:r>
              <a:rPr lang="en-US" altLang="ko-KR" dirty="0"/>
              <a:t>Seat Leakage of metal seats often occurs due to damage by foreign substances. At this time, you can rub the sealing with sand paper to make the surface clean again. If the condition is serious, the seat must be replaced.</a:t>
            </a:r>
          </a:p>
          <a:p>
            <a:pPr marL="228600" indent="-228600">
              <a:buFont typeface="+mj-lt"/>
              <a:buAutoNum type="arabicPeriod"/>
            </a:pPr>
            <a:r>
              <a:rPr lang="en-US" altLang="ko-KR" dirty="0"/>
              <a:t>As explained earlier, there are many foreign substances on the Site that we are not aware of. When analyzing the cause, this part must be thoroughly checked.</a:t>
            </a:r>
          </a:p>
          <a:p>
            <a:pPr marL="0" indent="0">
              <a:buFont typeface="+mj-lt"/>
              <a:buNone/>
            </a:pPr>
            <a:endParaRPr lang="en-US" altLang="ko-KR" dirty="0"/>
          </a:p>
          <a:p>
            <a:pPr marL="0" indent="0">
              <a:buFont typeface="+mj-lt"/>
              <a:buNone/>
            </a:pPr>
            <a:endParaRPr lang="en-US" altLang="ko-KR" dirty="0"/>
          </a:p>
          <a:p>
            <a:pPr marL="228600" indent="-228600">
              <a:buFont typeface="+mj-lt"/>
              <a:buAutoNum type="arabicPeriod"/>
            </a:pPr>
            <a:r>
              <a:rPr lang="en-US" altLang="ja-JP" dirty="0"/>
              <a:t>Eccentric Valve</a:t>
            </a:r>
            <a:r>
              <a:rPr lang="ja-JP" altLang="en-US" dirty="0"/>
              <a:t>は、</a:t>
            </a:r>
            <a:r>
              <a:rPr lang="en-US" altLang="ja-JP" dirty="0"/>
              <a:t>Packing</a:t>
            </a:r>
            <a:r>
              <a:rPr lang="ja-JP" altLang="en-US" dirty="0"/>
              <a:t>部の漏水が発生した際、</a:t>
            </a:r>
            <a:r>
              <a:rPr lang="en-US" altLang="ja-JP" dirty="0"/>
              <a:t>Gland Bolt</a:t>
            </a:r>
            <a:r>
              <a:rPr lang="ja-JP" altLang="en-US" dirty="0"/>
              <a:t>がきちんと締め付けられているか確認する必要があります。 緩く締結されたら、</a:t>
            </a:r>
            <a:r>
              <a:rPr lang="en-US" altLang="ja-JP" dirty="0"/>
              <a:t>Tight</a:t>
            </a:r>
            <a:r>
              <a:rPr lang="ja-JP" altLang="en-US" dirty="0"/>
              <a:t>に締め直さなければなりません。 </a:t>
            </a:r>
          </a:p>
          <a:p>
            <a:pPr marL="228600" indent="-228600">
              <a:buFont typeface="+mj-lt"/>
              <a:buAutoNum type="arabicPeriod"/>
            </a:pPr>
            <a:r>
              <a:rPr lang="en-US" altLang="ja-JP" dirty="0"/>
              <a:t>Metal Seat</a:t>
            </a:r>
            <a:r>
              <a:rPr lang="ja-JP" altLang="en-US" dirty="0"/>
              <a:t>の</a:t>
            </a:r>
            <a:r>
              <a:rPr lang="en-US" altLang="ja-JP" dirty="0"/>
              <a:t>Seat Leakage</a:t>
            </a:r>
            <a:r>
              <a:rPr lang="ja-JP" altLang="en-US" dirty="0"/>
              <a:t>は異物によるスクラッチで漏水が発生する場合が多いです。 この時は、</a:t>
            </a:r>
            <a:r>
              <a:rPr lang="en-US" altLang="ja-JP" dirty="0"/>
              <a:t>Sealing</a:t>
            </a:r>
            <a:r>
              <a:rPr lang="ja-JP" altLang="en-US" dirty="0"/>
              <a:t>部を</a:t>
            </a:r>
            <a:r>
              <a:rPr lang="en-US" altLang="ja-JP" dirty="0"/>
              <a:t>Sand Paper</a:t>
            </a:r>
            <a:r>
              <a:rPr lang="ja-JP" altLang="en-US" dirty="0"/>
              <a:t>でこすって表面を再びきれいにすることもでき、状態が深刻なら</a:t>
            </a:r>
            <a:r>
              <a:rPr lang="en-US" altLang="ja-JP" dirty="0"/>
              <a:t>Seat</a:t>
            </a:r>
            <a:r>
              <a:rPr lang="ja-JP" altLang="en-US" dirty="0"/>
              <a:t>を交換しなければなりません。 </a:t>
            </a:r>
          </a:p>
          <a:p>
            <a:pPr marL="228600" indent="-228600">
              <a:buFont typeface="+mj-lt"/>
              <a:buAutoNum type="arabicPeriod"/>
            </a:pPr>
            <a:r>
              <a:rPr lang="ja-JP" altLang="en-US" dirty="0"/>
              <a:t>前述したように、</a:t>
            </a:r>
            <a:r>
              <a:rPr lang="en-US" altLang="ja-JP" dirty="0"/>
              <a:t>Site</a:t>
            </a:r>
            <a:r>
              <a:rPr lang="ja-JP" altLang="en-US" dirty="0"/>
              <a:t>には私たちが知らない異物がたくさんあります。 この部分は徹底的に調査をお願いします。</a:t>
            </a:r>
            <a:endParaRPr lang="en-US" altLang="ko-KR" dirty="0"/>
          </a:p>
          <a:p>
            <a:pPr marL="0" indent="0">
              <a:buNone/>
            </a:pP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53</a:t>
            </a:fld>
            <a:endParaRPr lang="ko-KR" altLang="en-US"/>
          </a:p>
        </p:txBody>
      </p:sp>
    </p:spTree>
    <p:extLst>
      <p:ext uri="{BB962C8B-B14F-4D97-AF65-F5344CB8AC3E}">
        <p14:creationId xmlns:p14="http://schemas.microsoft.com/office/powerpoint/2010/main" val="4124419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 보시는 사진은 </a:t>
            </a:r>
            <a:r>
              <a:rPr lang="en-US" altLang="ko-KR" dirty="0"/>
              <a:t>UAE DCP</a:t>
            </a:r>
            <a:r>
              <a:rPr lang="ko-KR" altLang="en-US" dirty="0"/>
              <a:t> </a:t>
            </a:r>
            <a:r>
              <a:rPr lang="en-US" altLang="ko-KR" dirty="0"/>
              <a:t>Line</a:t>
            </a:r>
            <a:r>
              <a:rPr lang="ko-KR" altLang="en-US" dirty="0"/>
              <a:t>에 납품되었던 밸브입니다</a:t>
            </a:r>
            <a:r>
              <a:rPr lang="en-US" altLang="ko-KR" dirty="0"/>
              <a:t>. </a:t>
            </a:r>
          </a:p>
          <a:p>
            <a:r>
              <a:rPr lang="ko-KR" altLang="en-US" dirty="0"/>
              <a:t>당시에 배관안에 용접봉</a:t>
            </a:r>
            <a:r>
              <a:rPr lang="en-US" altLang="ko-KR" dirty="0"/>
              <a:t>, </a:t>
            </a:r>
            <a:r>
              <a:rPr lang="ko-KR" altLang="en-US" dirty="0"/>
              <a:t>못</a:t>
            </a:r>
            <a:r>
              <a:rPr lang="en-US" altLang="ko-KR" dirty="0"/>
              <a:t>, </a:t>
            </a:r>
            <a:r>
              <a:rPr lang="ko-KR" altLang="en-US" dirty="0"/>
              <a:t>돌 등 많은 이물질로 인하여 밸브작동 시 과도한 </a:t>
            </a:r>
            <a:r>
              <a:rPr lang="en-US" altLang="ko-KR" dirty="0"/>
              <a:t>Torque</a:t>
            </a:r>
            <a:r>
              <a:rPr lang="ko-KR" altLang="en-US" dirty="0"/>
              <a:t>가 발생하였습니다</a:t>
            </a:r>
            <a:r>
              <a:rPr lang="en-US" altLang="ko-KR" dirty="0"/>
              <a:t>. </a:t>
            </a:r>
          </a:p>
          <a:p>
            <a:r>
              <a:rPr lang="ko-KR" altLang="en-US" dirty="0"/>
              <a:t>이때 </a:t>
            </a:r>
            <a:r>
              <a:rPr lang="en-US" altLang="ko-KR" dirty="0"/>
              <a:t>Seat</a:t>
            </a:r>
            <a:r>
              <a:rPr lang="ko-KR" altLang="en-US" dirty="0"/>
              <a:t>가 빠져 나오게 되었고</a:t>
            </a:r>
            <a:r>
              <a:rPr lang="en-US" altLang="ko-KR" dirty="0"/>
              <a:t>, </a:t>
            </a:r>
            <a:r>
              <a:rPr lang="ko-KR" altLang="en-US" dirty="0"/>
              <a:t>계속된 작동으로 </a:t>
            </a:r>
            <a:r>
              <a:rPr lang="en-US" altLang="ko-KR" dirty="0"/>
              <a:t>Seat Damage</a:t>
            </a:r>
            <a:r>
              <a:rPr lang="ko-KR" altLang="en-US" dirty="0"/>
              <a:t>가 발생한 일이었습니다</a:t>
            </a:r>
            <a:r>
              <a:rPr lang="en-US" altLang="ko-KR" dirty="0"/>
              <a:t>. </a:t>
            </a:r>
          </a:p>
          <a:p>
            <a:r>
              <a:rPr lang="ko-KR" altLang="en-US" dirty="0"/>
              <a:t>당시 제가 직접 </a:t>
            </a:r>
            <a:r>
              <a:rPr lang="en-US" altLang="ko-KR" dirty="0"/>
              <a:t>SV</a:t>
            </a:r>
            <a:r>
              <a:rPr lang="ko-KR" altLang="en-US" dirty="0"/>
              <a:t>로 파견 되었는데요</a:t>
            </a:r>
            <a:r>
              <a:rPr lang="en-US" altLang="ko-KR" dirty="0"/>
              <a:t>, </a:t>
            </a:r>
            <a:r>
              <a:rPr lang="ko-KR" altLang="en-US" dirty="0"/>
              <a:t>이러한 문제점을 발견해 </a:t>
            </a:r>
            <a:r>
              <a:rPr lang="en-US" altLang="ko-KR" dirty="0"/>
              <a:t>Site</a:t>
            </a:r>
            <a:r>
              <a:rPr lang="ko-KR" altLang="en-US" dirty="0"/>
              <a:t>부주의로 최종 해결되었습니다</a:t>
            </a:r>
            <a:r>
              <a:rPr lang="en-US" altLang="ko-KR" dirty="0"/>
              <a:t>.  </a:t>
            </a:r>
          </a:p>
          <a:p>
            <a:endParaRPr lang="en-US" altLang="ko-KR" dirty="0"/>
          </a:p>
          <a:p>
            <a:r>
              <a:rPr lang="en-US" altLang="ko-KR" dirty="0"/>
              <a:t>The photo you see now is the valve that was delivered to the UAE DCP Line.</a:t>
            </a:r>
          </a:p>
          <a:p>
            <a:r>
              <a:rPr lang="en-US" altLang="ko-KR" dirty="0"/>
              <a:t>At that time, excessive torque was generated during valve operation due to many foreign substances such as welding rods, nails, and stones in the pipes.</a:t>
            </a:r>
          </a:p>
          <a:p>
            <a:r>
              <a:rPr lang="en-US" altLang="ko-KR" dirty="0"/>
              <a:t>At this time, the seat came off, and continued operation caused damage to the seat.</a:t>
            </a:r>
          </a:p>
          <a:p>
            <a:r>
              <a:rPr lang="en-US" altLang="ko-KR" dirty="0"/>
              <a:t>This problem was discovered and ultimately resolved due to site negligence.</a:t>
            </a:r>
          </a:p>
          <a:p>
            <a:endParaRPr lang="en-US" altLang="ko-KR" dirty="0"/>
          </a:p>
          <a:p>
            <a:r>
              <a:rPr lang="ja-JP" altLang="en-US" dirty="0"/>
              <a:t>今ご覧の写真は</a:t>
            </a:r>
            <a:r>
              <a:rPr lang="en-US" altLang="ja-JP" dirty="0"/>
              <a:t>UAE DCP Line</a:t>
            </a:r>
            <a:r>
              <a:rPr lang="ja-JP" altLang="en-US" dirty="0"/>
              <a:t>に納品されていたバルブです。 </a:t>
            </a:r>
          </a:p>
          <a:p>
            <a:r>
              <a:rPr lang="ja-JP" altLang="en-US" dirty="0"/>
              <a:t>当時、配管内に溶接棒、釘、石など多くの異物によりバルブ作動時に過度な</a:t>
            </a:r>
            <a:r>
              <a:rPr lang="en-US" altLang="ja-JP" dirty="0"/>
              <a:t>Torque</a:t>
            </a:r>
            <a:r>
              <a:rPr lang="ja-JP" altLang="en-US" dirty="0"/>
              <a:t>が発生しました。 </a:t>
            </a:r>
          </a:p>
          <a:p>
            <a:r>
              <a:rPr lang="ja-JP" altLang="en-US" dirty="0"/>
              <a:t>この時、シートが抜け出るようになり、継続的な作動でシートイメージが発生したことでした。 </a:t>
            </a:r>
          </a:p>
          <a:p>
            <a:r>
              <a:rPr lang="ja-JP" altLang="en-US" dirty="0"/>
              <a:t>このような問題点を発見し、</a:t>
            </a:r>
            <a:r>
              <a:rPr lang="en-US" altLang="ja-JP" dirty="0"/>
              <a:t>Site</a:t>
            </a:r>
            <a:r>
              <a:rPr lang="ja-JP" altLang="en-US" dirty="0"/>
              <a:t>不注意で最終的に解決されました。</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54</a:t>
            </a:fld>
            <a:endParaRPr lang="ko-KR" altLang="en-US"/>
          </a:p>
        </p:txBody>
      </p:sp>
    </p:spTree>
    <p:extLst>
      <p:ext uri="{BB962C8B-B14F-4D97-AF65-F5344CB8AC3E}">
        <p14:creationId xmlns:p14="http://schemas.microsoft.com/office/powerpoint/2010/main" val="28739330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 </a:t>
            </a:r>
            <a:r>
              <a:rPr lang="en-US" altLang="ko-KR" dirty="0"/>
              <a:t>Chart</a:t>
            </a:r>
            <a:r>
              <a:rPr lang="ko-KR" altLang="en-US" dirty="0"/>
              <a:t>는 </a:t>
            </a:r>
            <a:r>
              <a:rPr lang="en-US" altLang="ko-KR" dirty="0"/>
              <a:t>A/S Flow</a:t>
            </a:r>
            <a:r>
              <a:rPr lang="ko-KR" altLang="en-US" dirty="0"/>
              <a:t>를 나타내고 있습니다</a:t>
            </a:r>
            <a:r>
              <a:rPr lang="en-US" altLang="ko-KR" dirty="0"/>
              <a:t>. </a:t>
            </a:r>
            <a:r>
              <a:rPr lang="ko-KR" altLang="en-US" dirty="0"/>
              <a:t>문제 발생 시 저희 </a:t>
            </a:r>
            <a:r>
              <a:rPr lang="en-US" altLang="ko-KR" dirty="0"/>
              <a:t>KITZ</a:t>
            </a:r>
            <a:r>
              <a:rPr lang="ko-KR" altLang="en-US" dirty="0"/>
              <a:t> </a:t>
            </a:r>
            <a:r>
              <a:rPr lang="en-US" altLang="ko-KR" dirty="0"/>
              <a:t>KOREA</a:t>
            </a:r>
            <a:r>
              <a:rPr lang="ko-KR" altLang="en-US" dirty="0"/>
              <a:t> 영업 담당자에게 연락해 주시면 내부 검토를 통해 적절한 대응을 하고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chart shows the flow of A/S and C/S. If a problem occurs, please contact our KITZ KOREA sales representative and we will respond appropriately through internal review.</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この</a:t>
            </a:r>
            <a:r>
              <a:rPr lang="en-US" altLang="ja-JP" dirty="0"/>
              <a:t>Chart</a:t>
            </a:r>
            <a:r>
              <a:rPr lang="ja-JP" altLang="en-US" dirty="0"/>
              <a:t>は</a:t>
            </a:r>
            <a:r>
              <a:rPr lang="en-US" altLang="ja-JP" dirty="0"/>
              <a:t>A/S Flow</a:t>
            </a:r>
            <a:r>
              <a:rPr lang="ja-JP" altLang="en-US" dirty="0"/>
              <a:t>を表しています。 問題が発生した場合、弊社の</a:t>
            </a:r>
            <a:r>
              <a:rPr lang="en-US" altLang="ja-JP" dirty="0"/>
              <a:t>KITZ KOREA</a:t>
            </a:r>
            <a:r>
              <a:rPr lang="ja-JP" altLang="en-US" dirty="0"/>
              <a:t>営業担当者にご連絡いただければ、内部検討を通じて適切な対応をしております。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55</a:t>
            </a:fld>
            <a:endParaRPr lang="ko-KR" altLang="en-US"/>
          </a:p>
        </p:txBody>
      </p:sp>
    </p:spTree>
    <p:extLst>
      <p:ext uri="{BB962C8B-B14F-4D97-AF65-F5344CB8AC3E}">
        <p14:creationId xmlns:p14="http://schemas.microsoft.com/office/powerpoint/2010/main" val="26287894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영업 활동에 관한 설명 드리겠습니다</a:t>
            </a:r>
            <a:r>
              <a:rPr lang="en-US" altLang="ko-KR" dirty="0"/>
              <a:t>.</a:t>
            </a:r>
          </a:p>
          <a:p>
            <a:r>
              <a:rPr lang="en-US" altLang="ko-KR" dirty="0"/>
              <a:t>Next, we will explain our sales activities.</a:t>
            </a:r>
          </a:p>
          <a:p>
            <a:r>
              <a:rPr lang="ja-JP" altLang="en-US" dirty="0"/>
              <a:t>次は営業活動に関する説明です。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56</a:t>
            </a:fld>
            <a:endParaRPr lang="ko-KR" altLang="en-US"/>
          </a:p>
        </p:txBody>
      </p:sp>
    </p:spTree>
    <p:extLst>
      <p:ext uri="{BB962C8B-B14F-4D97-AF65-F5344CB8AC3E}">
        <p14:creationId xmlns:p14="http://schemas.microsoft.com/office/powerpoint/2010/main" val="1719281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저희는 </a:t>
            </a:r>
            <a:r>
              <a:rPr lang="en-US" altLang="ko-KR" dirty="0"/>
              <a:t>EPC Project </a:t>
            </a:r>
            <a:r>
              <a:rPr lang="ko-KR" altLang="en-US" dirty="0"/>
              <a:t>입찰 참여를 주로 하고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주 마켓은 발전</a:t>
            </a:r>
            <a:r>
              <a:rPr lang="en-US" altLang="ko-KR" dirty="0"/>
              <a:t>, </a:t>
            </a:r>
            <a:r>
              <a:rPr lang="ko-KR" altLang="en-US" dirty="0"/>
              <a:t>담수</a:t>
            </a:r>
            <a:r>
              <a:rPr lang="en-US" altLang="ko-KR" dirty="0"/>
              <a:t>, </a:t>
            </a:r>
            <a:r>
              <a:rPr lang="ko-KR" altLang="en-US" dirty="0"/>
              <a:t>석유 화학</a:t>
            </a:r>
            <a:r>
              <a:rPr lang="en-US" altLang="ko-KR" dirty="0"/>
              <a:t>, </a:t>
            </a:r>
            <a:r>
              <a:rPr lang="ko-KR" altLang="en-US" dirty="0"/>
              <a:t>조선소</a:t>
            </a:r>
            <a:r>
              <a:rPr lang="en-US" altLang="ko-KR" dirty="0"/>
              <a:t> </a:t>
            </a:r>
            <a:r>
              <a:rPr lang="ko-KR" altLang="en-US" dirty="0"/>
              <a:t>그리고</a:t>
            </a:r>
            <a:r>
              <a:rPr lang="en-US" altLang="ko-KR" dirty="0"/>
              <a:t>, </a:t>
            </a:r>
            <a:r>
              <a:rPr lang="ko-KR" altLang="en-US" dirty="0"/>
              <a:t>최근에 </a:t>
            </a:r>
            <a:r>
              <a:rPr lang="en-US" altLang="ko-KR" dirty="0"/>
              <a:t>Data Center</a:t>
            </a:r>
            <a:r>
              <a:rPr lang="ko-KR" altLang="en-US" dirty="0"/>
              <a:t>까지 모든 건설 현장에 납품 되고 있습니다</a:t>
            </a:r>
            <a:r>
              <a:rPr lang="en-US" altLang="ko-KR" dirty="0"/>
              <a:t>. </a:t>
            </a:r>
            <a:r>
              <a:rPr lang="ko-KR" altLang="en-US" dirty="0"/>
              <a:t>우측에 보시는 회사는 저희가 주로 거래했던 업체들입니다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mainly participate in EPC Project bidding.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Our main markets include power generation, desalination, petrochemicals, shipyards, and most recently, data center construction sites. The companies you see on the right are those we mainly dealt with.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私たちは</a:t>
            </a:r>
            <a:r>
              <a:rPr lang="en-US" altLang="ja-JP" dirty="0"/>
              <a:t>EPC Project</a:t>
            </a:r>
            <a:r>
              <a:rPr lang="ja-JP" altLang="en-US" dirty="0"/>
              <a:t>の入札参加を主にしています。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メインマーケットは発電、淡水化施設、石油化学、造船所、そして最近</a:t>
            </a:r>
            <a:r>
              <a:rPr lang="en-US" altLang="ja-JP" dirty="0"/>
              <a:t>Data Center</a:t>
            </a:r>
            <a:r>
              <a:rPr lang="ja-JP" altLang="en-US" dirty="0"/>
              <a:t>まですべての建設現場に納品されています。 </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右側にご覧になる会社は私たちが主に取引した企業です。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57</a:t>
            </a:fld>
            <a:endParaRPr lang="ko-KR" altLang="en-US"/>
          </a:p>
        </p:txBody>
      </p:sp>
    </p:spTree>
    <p:extLst>
      <p:ext uri="{BB962C8B-B14F-4D97-AF65-F5344CB8AC3E}">
        <p14:creationId xmlns:p14="http://schemas.microsoft.com/office/powerpoint/2010/main" val="2036299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그동안 저희와 거래한 해외 </a:t>
            </a:r>
            <a:r>
              <a:rPr lang="en-US" altLang="ko-KR" dirty="0"/>
              <a:t>EPC</a:t>
            </a:r>
            <a:r>
              <a:rPr lang="ko-KR" altLang="en-US" dirty="0"/>
              <a:t>업체의를 지역별로 정리해 보았습니다</a:t>
            </a:r>
            <a:r>
              <a:rPr lang="en-US" altLang="ko-KR" dirty="0"/>
              <a:t>. </a:t>
            </a:r>
          </a:p>
          <a:p>
            <a:r>
              <a:rPr lang="ko-KR" altLang="en-US" dirty="0"/>
              <a:t>국내는 두산</a:t>
            </a:r>
            <a:r>
              <a:rPr lang="en-US" altLang="ko-KR" dirty="0"/>
              <a:t>, </a:t>
            </a:r>
            <a:r>
              <a:rPr lang="ko-KR" altLang="en-US" dirty="0"/>
              <a:t>현대</a:t>
            </a:r>
            <a:r>
              <a:rPr lang="en-US" altLang="ko-KR" dirty="0"/>
              <a:t>, </a:t>
            </a:r>
            <a:r>
              <a:rPr lang="ko-KR" altLang="en-US" dirty="0"/>
              <a:t>삼성</a:t>
            </a:r>
            <a:r>
              <a:rPr lang="en-US" altLang="ko-KR" dirty="0"/>
              <a:t>, GS, SK </a:t>
            </a:r>
            <a:r>
              <a:rPr lang="ko-KR" altLang="en-US" dirty="0"/>
              <a:t>그리고 </a:t>
            </a:r>
            <a:r>
              <a:rPr lang="en-US" altLang="ko-KR" dirty="0"/>
              <a:t>HSME</a:t>
            </a:r>
            <a:r>
              <a:rPr lang="ko-KR" altLang="en-US" dirty="0"/>
              <a:t>등 모든 </a:t>
            </a:r>
            <a:r>
              <a:rPr lang="en-US" altLang="ko-KR" dirty="0"/>
              <a:t>EPC</a:t>
            </a:r>
            <a:r>
              <a:rPr lang="ko-KR" altLang="en-US" dirty="0"/>
              <a:t>사와 거래를 하고 있습니다</a:t>
            </a:r>
            <a:r>
              <a:rPr lang="en-US" altLang="ko-KR" dirty="0"/>
              <a:t>. </a:t>
            </a:r>
          </a:p>
          <a:p>
            <a:r>
              <a:rPr lang="ko-KR" altLang="en-US" dirty="0"/>
              <a:t>가까운 일본이 경우</a:t>
            </a:r>
            <a:r>
              <a:rPr lang="en-US" altLang="ko-KR" dirty="0"/>
              <a:t>MHI, Kawasaki, Toshiba, JGC, Hitachi Zosen, Chiyoda</a:t>
            </a:r>
            <a:r>
              <a:rPr lang="ko-KR" altLang="en-US" dirty="0"/>
              <a:t>등에 납품한 실적이 있습니다</a:t>
            </a:r>
            <a:r>
              <a:rPr lang="en-US" altLang="ko-KR" dirty="0"/>
              <a:t>. </a:t>
            </a:r>
          </a:p>
          <a:p>
            <a:r>
              <a:rPr lang="ko-KR" altLang="en-US" dirty="0"/>
              <a:t>다음은 유럽입니다</a:t>
            </a:r>
            <a:r>
              <a:rPr lang="en-US" altLang="ko-KR" dirty="0"/>
              <a:t>. GE Power, Tecnimont, TR, Technip, </a:t>
            </a:r>
            <a:r>
              <a:rPr lang="en-US" altLang="ko-KR" dirty="0" err="1"/>
              <a:t>Worey</a:t>
            </a:r>
            <a:r>
              <a:rPr lang="en-US" altLang="ko-KR" dirty="0"/>
              <a:t> Parsons</a:t>
            </a:r>
            <a:r>
              <a:rPr lang="ko-KR" altLang="en-US" dirty="0"/>
              <a:t>등과 거래를 하였습니다</a:t>
            </a:r>
            <a:r>
              <a:rPr lang="en-US" altLang="ko-KR" dirty="0"/>
              <a:t>. </a:t>
            </a:r>
          </a:p>
          <a:p>
            <a:r>
              <a:rPr lang="ko-KR" altLang="en-US" dirty="0"/>
              <a:t>마지막으로 저희에게 가장 큰 시장인 중동지역입니다</a:t>
            </a:r>
            <a:r>
              <a:rPr lang="en-US" altLang="ko-KR" dirty="0"/>
              <a:t>. ADNOC, SWCC, SEC, DEWA</a:t>
            </a:r>
            <a:r>
              <a:rPr lang="ko-KR" altLang="en-US" dirty="0"/>
              <a:t>등 </a:t>
            </a:r>
            <a:r>
              <a:rPr lang="en-US" altLang="ko-KR" dirty="0"/>
              <a:t>Major</a:t>
            </a:r>
            <a:r>
              <a:rPr lang="ko-KR" altLang="en-US" dirty="0"/>
              <a:t>업체 납품 실적을 다수 보유하고 있습니다</a:t>
            </a:r>
            <a:r>
              <a:rPr lang="en-US" altLang="ko-KR" dirty="0"/>
              <a:t>. </a:t>
            </a:r>
          </a:p>
          <a:p>
            <a:endParaRPr lang="en-US" altLang="ko-KR" dirty="0"/>
          </a:p>
          <a:p>
            <a:r>
              <a:rPr lang="ko-KR" altLang="en-US" dirty="0"/>
              <a:t>그리고</a:t>
            </a:r>
            <a:r>
              <a:rPr lang="en-US" altLang="ko-KR" dirty="0"/>
              <a:t>, </a:t>
            </a:r>
            <a:r>
              <a:rPr lang="ko-KR" altLang="en-US" dirty="0"/>
              <a:t>최근에서 </a:t>
            </a:r>
            <a:r>
              <a:rPr lang="en-US" altLang="ko-KR" dirty="0"/>
              <a:t>KITZ Group </a:t>
            </a:r>
            <a:r>
              <a:rPr lang="ko-KR" altLang="en-US" dirty="0"/>
              <a:t>을 통한 실적도 많이 쌓이고 있어 향후 다양한 시장으로의 진입이 기대되고 있습니다</a:t>
            </a:r>
            <a:r>
              <a:rPr lang="en-US" altLang="ko-KR" dirty="0"/>
              <a:t>.  </a:t>
            </a:r>
          </a:p>
          <a:p>
            <a:endParaRPr lang="en-US" altLang="ko-KR" dirty="0"/>
          </a:p>
          <a:p>
            <a:r>
              <a:rPr lang="en-US" altLang="ko-KR" dirty="0"/>
              <a:t>Until now, we have categorized the overseas EPC companies that have done business with us by region.</a:t>
            </a:r>
          </a:p>
          <a:p>
            <a:r>
              <a:rPr lang="en-US" altLang="ko-KR" dirty="0"/>
              <a:t>In Korea, we are dealing with all EPC companies including Doosan, Hyundai, Samsung, GS, SK and HSME.</a:t>
            </a:r>
          </a:p>
          <a:p>
            <a:r>
              <a:rPr lang="en-US" altLang="ko-KR" dirty="0"/>
              <a:t>In Japan, which is close to Korea, we have supplied products to MHI, Kawasaki, Toshiba, JGC, Hitachi Zosen, and Chiyoda.</a:t>
            </a:r>
          </a:p>
          <a:p>
            <a:r>
              <a:rPr lang="en-US" altLang="ko-KR" dirty="0"/>
              <a:t>Next is Europe. We have done business with GE Power, Tecnimont, TR, Technip, </a:t>
            </a:r>
            <a:r>
              <a:rPr lang="en-US" altLang="ko-KR" dirty="0" err="1"/>
              <a:t>Worey</a:t>
            </a:r>
            <a:r>
              <a:rPr lang="en-US" altLang="ko-KR" dirty="0"/>
              <a:t> Parsons, etc.</a:t>
            </a:r>
          </a:p>
          <a:p>
            <a:r>
              <a:rPr lang="en-US" altLang="ko-KR" dirty="0"/>
              <a:t>Lastly, the Middle East region is our largest market. We have a long history of supplying products to major companies such as ADNOC, SWCC, SEC, and DEWA.</a:t>
            </a:r>
          </a:p>
          <a:p>
            <a:endParaRPr lang="en-US" altLang="ko-KR" dirty="0"/>
          </a:p>
          <a:p>
            <a:r>
              <a:rPr lang="en-US" altLang="ko-KR" dirty="0"/>
              <a:t>And, as our performance through KITZ Group has been increasing recently, we are looking forward to entering various markets in the future.</a:t>
            </a:r>
          </a:p>
          <a:p>
            <a:endParaRPr lang="en-US" altLang="ko-KR" dirty="0"/>
          </a:p>
          <a:p>
            <a:r>
              <a:rPr lang="ja-JP" altLang="en-US" dirty="0"/>
              <a:t>その間私どもと取引した海外</a:t>
            </a:r>
            <a:r>
              <a:rPr lang="en-US" altLang="ja-JP" dirty="0"/>
              <a:t>EPC</a:t>
            </a:r>
            <a:r>
              <a:rPr lang="ja-JP" altLang="en-US" dirty="0"/>
              <a:t>業者のことを地域別に整理してみました。 </a:t>
            </a:r>
          </a:p>
          <a:p>
            <a:r>
              <a:rPr lang="ja-JP" altLang="en-US" dirty="0"/>
              <a:t>国内は斗山、現代、サムスン、</a:t>
            </a:r>
            <a:r>
              <a:rPr lang="en-US" altLang="ja-JP" dirty="0"/>
              <a:t>GS</a:t>
            </a:r>
            <a:r>
              <a:rPr lang="ja-JP" altLang="en-US" dirty="0"/>
              <a:t>、</a:t>
            </a:r>
            <a:r>
              <a:rPr lang="en-US" altLang="ja-JP" dirty="0"/>
              <a:t>SK</a:t>
            </a:r>
            <a:r>
              <a:rPr lang="ja-JP" altLang="en-US" dirty="0"/>
              <a:t>そして</a:t>
            </a:r>
            <a:r>
              <a:rPr lang="en-US" altLang="ja-JP" dirty="0"/>
              <a:t>HSME</a:t>
            </a:r>
            <a:r>
              <a:rPr lang="ja-JP" altLang="en-US" dirty="0"/>
              <a:t>などすべての</a:t>
            </a:r>
            <a:r>
              <a:rPr lang="en-US" altLang="ja-JP" dirty="0"/>
              <a:t>EPC</a:t>
            </a:r>
            <a:r>
              <a:rPr lang="ja-JP" altLang="en-US" dirty="0"/>
              <a:t>社と取引をしています。 </a:t>
            </a:r>
          </a:p>
          <a:p>
            <a:r>
              <a:rPr lang="ja-JP" altLang="en-US" dirty="0"/>
              <a:t>近い日本では、</a:t>
            </a:r>
            <a:r>
              <a:rPr lang="en-US" altLang="ja-JP" dirty="0"/>
              <a:t>MHI</a:t>
            </a:r>
            <a:r>
              <a:rPr lang="ja-JP" altLang="en-US" dirty="0"/>
              <a:t>、</a:t>
            </a:r>
            <a:r>
              <a:rPr lang="en-US" altLang="ja-JP" dirty="0"/>
              <a:t>Kawasaki</a:t>
            </a:r>
            <a:r>
              <a:rPr lang="ja-JP" altLang="en-US" dirty="0"/>
              <a:t>、</a:t>
            </a:r>
            <a:r>
              <a:rPr lang="en-US" altLang="ja-JP" dirty="0"/>
              <a:t>Toshiba</a:t>
            </a:r>
            <a:r>
              <a:rPr lang="ja-JP" altLang="en-US" dirty="0"/>
              <a:t>、</a:t>
            </a:r>
            <a:r>
              <a:rPr lang="en-US" altLang="ja-JP" dirty="0"/>
              <a:t>JGC</a:t>
            </a:r>
            <a:r>
              <a:rPr lang="ja-JP" altLang="en-US" dirty="0"/>
              <a:t>、</a:t>
            </a:r>
            <a:r>
              <a:rPr lang="en-US" altLang="ja-JP" dirty="0"/>
              <a:t>Hitachi Zosen</a:t>
            </a:r>
            <a:r>
              <a:rPr lang="ja-JP" altLang="en-US" dirty="0"/>
              <a:t>、</a:t>
            </a:r>
            <a:r>
              <a:rPr lang="en-US" altLang="ja-JP" dirty="0"/>
              <a:t>Chiyoda</a:t>
            </a:r>
            <a:r>
              <a:rPr lang="ja-JP" altLang="en-US" dirty="0"/>
              <a:t>等に納品した実績があります。 </a:t>
            </a:r>
          </a:p>
          <a:p>
            <a:r>
              <a:rPr lang="ja-JP" altLang="en-US" dirty="0"/>
              <a:t>次はヨーロッパです。 </a:t>
            </a:r>
            <a:r>
              <a:rPr lang="en-US" altLang="ja-JP" dirty="0"/>
              <a:t>GE Power</a:t>
            </a:r>
            <a:r>
              <a:rPr lang="ja-JP" altLang="en-US" dirty="0"/>
              <a:t>、</a:t>
            </a:r>
            <a:r>
              <a:rPr lang="en-US" altLang="ja-JP" dirty="0"/>
              <a:t>Tecnimont</a:t>
            </a:r>
            <a:r>
              <a:rPr lang="ja-JP" altLang="en-US" dirty="0"/>
              <a:t>、</a:t>
            </a:r>
            <a:r>
              <a:rPr lang="en-US" altLang="ja-JP" dirty="0"/>
              <a:t>TR</a:t>
            </a:r>
            <a:r>
              <a:rPr lang="ja-JP" altLang="en-US" dirty="0"/>
              <a:t>、</a:t>
            </a:r>
            <a:r>
              <a:rPr lang="en-US" altLang="ja-JP" dirty="0"/>
              <a:t>Technip</a:t>
            </a:r>
            <a:r>
              <a:rPr lang="ja-JP" altLang="en-US" dirty="0"/>
              <a:t>、</a:t>
            </a:r>
            <a:r>
              <a:rPr lang="en-US" altLang="ja-JP" dirty="0" err="1"/>
              <a:t>Worey</a:t>
            </a:r>
            <a:r>
              <a:rPr lang="en-US" altLang="ja-JP" dirty="0"/>
              <a:t> Parsons</a:t>
            </a:r>
            <a:r>
              <a:rPr lang="ja-JP" altLang="en-US" dirty="0"/>
              <a:t>などと取引をしました。 </a:t>
            </a:r>
          </a:p>
          <a:p>
            <a:r>
              <a:rPr lang="ja-JP" altLang="en-US" dirty="0"/>
              <a:t>最後に、私たちにとって最大の市場である中東地域です。 </a:t>
            </a:r>
            <a:r>
              <a:rPr lang="en-US" altLang="ja-JP" dirty="0"/>
              <a:t>ADNOC</a:t>
            </a:r>
            <a:r>
              <a:rPr lang="ja-JP" altLang="en-US" dirty="0"/>
              <a:t>、</a:t>
            </a:r>
            <a:r>
              <a:rPr lang="en-US" altLang="ja-JP" dirty="0"/>
              <a:t>SWCC</a:t>
            </a:r>
            <a:r>
              <a:rPr lang="ja-JP" altLang="en-US" dirty="0"/>
              <a:t>、</a:t>
            </a:r>
            <a:r>
              <a:rPr lang="en-US" altLang="ja-JP" dirty="0"/>
              <a:t>SEC</a:t>
            </a:r>
            <a:r>
              <a:rPr lang="ja-JP" altLang="en-US" dirty="0"/>
              <a:t>、</a:t>
            </a:r>
            <a:r>
              <a:rPr lang="en-US" altLang="ja-JP" dirty="0"/>
              <a:t>DEWA</a:t>
            </a:r>
            <a:r>
              <a:rPr lang="ja-JP" altLang="en-US" dirty="0"/>
              <a:t>など</a:t>
            </a:r>
            <a:r>
              <a:rPr lang="en-US" altLang="ja-JP" dirty="0"/>
              <a:t>Major</a:t>
            </a:r>
            <a:r>
              <a:rPr lang="ja-JP" altLang="en-US" dirty="0"/>
              <a:t>企業の納品実績を多数保有しています。 </a:t>
            </a:r>
          </a:p>
          <a:p>
            <a:endParaRPr lang="ja-JP" altLang="en-US" dirty="0"/>
          </a:p>
          <a:p>
            <a:r>
              <a:rPr lang="ja-JP" altLang="en-US" dirty="0"/>
              <a:t>そして、最近では</a:t>
            </a:r>
            <a:r>
              <a:rPr lang="en-US" altLang="ja-JP" dirty="0"/>
              <a:t>KITZ Group</a:t>
            </a:r>
            <a:r>
              <a:rPr lang="ja-JP" altLang="en-US" dirty="0"/>
              <a:t>を通じた実績も多く積み上がっており、今後様々な市場への参入が期待されています。</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58</a:t>
            </a:fld>
            <a:endParaRPr lang="ko-KR" altLang="en-US"/>
          </a:p>
        </p:txBody>
      </p:sp>
    </p:spTree>
    <p:extLst>
      <p:ext uri="{BB962C8B-B14F-4D97-AF65-F5344CB8AC3E}">
        <p14:creationId xmlns:p14="http://schemas.microsoft.com/office/powerpoint/2010/main" val="2343901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a:t>KITZ </a:t>
            </a:r>
            <a:r>
              <a:rPr lang="ko-KR" altLang="en-US" b="0" dirty="0"/>
              <a:t>에 납품한 </a:t>
            </a:r>
            <a:r>
              <a:rPr lang="en-US" altLang="ko-KR" b="0" dirty="0"/>
              <a:t>Cephas Brand </a:t>
            </a:r>
            <a:r>
              <a:rPr lang="ko-KR" altLang="en-US" b="0" dirty="0"/>
              <a:t>마켓 현황을 정리해 보았습니다</a:t>
            </a:r>
            <a:r>
              <a:rPr lang="en-US" altLang="ko-KR" b="0"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t>지금</a:t>
            </a:r>
            <a:r>
              <a:rPr lang="en-US" altLang="ko-KR" b="0" dirty="0"/>
              <a:t> </a:t>
            </a:r>
            <a:r>
              <a:rPr lang="ko-KR" altLang="en-US" b="0" dirty="0"/>
              <a:t>보시는 이러한 시장에 저희 밸브 적용이 가능 합니다</a:t>
            </a:r>
            <a:r>
              <a:rPr lang="en-US" altLang="ko-KR" b="0" dirty="0"/>
              <a:t>. </a:t>
            </a:r>
            <a:r>
              <a:rPr lang="ko-KR" altLang="en-US" b="0" dirty="0"/>
              <a:t>실적 확인이 필요하시면 연락 주시기 바랍니다</a:t>
            </a:r>
            <a:r>
              <a:rPr lang="en-US" altLang="ko-KR" b="0" dirty="0"/>
              <a:t>. </a:t>
            </a:r>
            <a:r>
              <a:rPr lang="ko-KR" altLang="en-US" b="0" dirty="0"/>
              <a:t> </a:t>
            </a:r>
            <a:endParaRPr lang="en-US" altLang="ko-KR" b="0" dirty="0"/>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US" altLang="ja-JP" sz="1200" b="0" dirty="0">
              <a:solidFill>
                <a:schemeClr val="bg1"/>
              </a:solidFill>
              <a:latin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bg1"/>
                </a:solidFill>
                <a:latin typeface="+mn-ea"/>
              </a:rPr>
              <a:t>We have summarized the market status of the Cephas Brand supplied to KITZ.</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bg1"/>
                </a:solidFill>
                <a:latin typeface="+mn-ea"/>
              </a:rPr>
              <a:t>Our valves can be applied to these markets you see now. If you need to check performance, please contact us.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US" altLang="ja-JP" sz="1200" b="0" dirty="0">
              <a:solidFill>
                <a:schemeClr val="bg1"/>
              </a:solidFill>
              <a:latin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bg1"/>
                </a:solidFill>
                <a:latin typeface="+mn-ea"/>
              </a:rPr>
              <a:t>KITZ</a:t>
            </a:r>
            <a:r>
              <a:rPr kumimoji="1" lang="ja-JP" altLang="en-US" sz="1200" b="0" dirty="0">
                <a:solidFill>
                  <a:schemeClr val="bg1"/>
                </a:solidFill>
                <a:latin typeface="+mn-ea"/>
              </a:rPr>
              <a:t>に納品した</a:t>
            </a:r>
            <a:r>
              <a:rPr kumimoji="1" lang="en-US" altLang="ja-JP" sz="1200" b="0" dirty="0">
                <a:solidFill>
                  <a:schemeClr val="bg1"/>
                </a:solidFill>
                <a:latin typeface="+mn-ea"/>
              </a:rPr>
              <a:t>Cephas Brand</a:t>
            </a:r>
            <a:r>
              <a:rPr kumimoji="1" lang="ja-JP" altLang="en-US" sz="1200" b="0" dirty="0">
                <a:solidFill>
                  <a:schemeClr val="bg1"/>
                </a:solidFill>
                <a:latin typeface="+mn-ea"/>
              </a:rPr>
              <a:t>マーケットの現状をまとめてみました。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sz="1200" b="0" dirty="0">
                <a:solidFill>
                  <a:schemeClr val="bg1"/>
                </a:solidFill>
                <a:latin typeface="+mn-ea"/>
              </a:rPr>
              <a:t>今ご覧になっているこのような市場に弊社のバルブを適用することができます。 実績の確認が必要でしたらご連絡お願いします。</a:t>
            </a:r>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59</a:t>
            </a:fld>
            <a:endParaRPr lang="ko-KR" altLang="en-US"/>
          </a:p>
        </p:txBody>
      </p:sp>
    </p:spTree>
    <p:extLst>
      <p:ext uri="{BB962C8B-B14F-4D97-AF65-F5344CB8AC3E}">
        <p14:creationId xmlns:p14="http://schemas.microsoft.com/office/powerpoint/2010/main" val="394295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새로운 </a:t>
            </a:r>
            <a:r>
              <a:rPr lang="en-US" altLang="ko-KR" dirty="0"/>
              <a:t>KITZ Korea</a:t>
            </a:r>
            <a:r>
              <a:rPr lang="ko-KR" altLang="en-US" dirty="0"/>
              <a:t>출범과 함께 저희 대표이사님은 이때 새로 취임하셨는데요</a:t>
            </a:r>
            <a:r>
              <a:rPr lang="en-US" altLang="ko-KR" dirty="0"/>
              <a:t>. </a:t>
            </a:r>
            <a:r>
              <a:rPr lang="ko-KR" altLang="en-US" dirty="0"/>
              <a:t>이전에 </a:t>
            </a:r>
            <a:r>
              <a:rPr lang="en-US" altLang="ko-KR" dirty="0"/>
              <a:t>INA</a:t>
            </a:r>
            <a:r>
              <a:rPr lang="ko-KR" altLang="en-US" dirty="0"/>
              <a:t>공장 </a:t>
            </a:r>
            <a:r>
              <a:rPr lang="en-US" altLang="ko-KR" dirty="0"/>
              <a:t>SC </a:t>
            </a:r>
            <a:r>
              <a:rPr lang="ko-KR" altLang="en-US" dirty="0"/>
              <a:t>제조부장을 역임하셨던</a:t>
            </a:r>
            <a:r>
              <a:rPr lang="en-US" altLang="ko-KR" dirty="0"/>
              <a:t> Yuzawa Tsuyoshi</a:t>
            </a:r>
            <a:r>
              <a:rPr lang="ko-KR" altLang="en-US" dirty="0"/>
              <a:t>상 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the launch of the new KITZ Korea, our new CEO took office. This is Yuzawa Tsuyoshi-</a:t>
            </a:r>
            <a:r>
              <a:rPr lang="en-US" altLang="ko-KR" dirty="0" err="1"/>
              <a:t>san</a:t>
            </a:r>
            <a:r>
              <a:rPr lang="en-US" altLang="ko-KR" dirty="0"/>
              <a:t>, who previously served as the head of the SC manufacturing department at the INA plant.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私たちの会社の社長は、湯澤　剛社長です。</a:t>
            </a:r>
            <a:endParaRPr lang="en-US" altLang="ja-JP"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a:t>
            </a:fld>
            <a:endParaRPr lang="ko-KR" altLang="en-US"/>
          </a:p>
        </p:txBody>
      </p:sp>
    </p:spTree>
    <p:extLst>
      <p:ext uri="{BB962C8B-B14F-4D97-AF65-F5344CB8AC3E}">
        <p14:creationId xmlns:p14="http://schemas.microsoft.com/office/powerpoint/2010/main" val="883307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일본</a:t>
            </a:r>
            <a:r>
              <a:rPr lang="en-US" altLang="ko-KR" dirty="0"/>
              <a:t> Domestic </a:t>
            </a:r>
            <a:r>
              <a:rPr lang="ko-KR" altLang="en-US" dirty="0"/>
              <a:t>시장 </a:t>
            </a:r>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60</a:t>
            </a:fld>
            <a:endParaRPr lang="ko-KR" altLang="en-US"/>
          </a:p>
        </p:txBody>
      </p:sp>
    </p:spTree>
    <p:extLst>
      <p:ext uri="{BB962C8B-B14F-4D97-AF65-F5344CB8AC3E}">
        <p14:creationId xmlns:p14="http://schemas.microsoft.com/office/powerpoint/2010/main" val="20228524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감사합니다</a:t>
            </a:r>
            <a:r>
              <a:rPr lang="en-US" altLang="ko-KR" dirty="0"/>
              <a:t>. </a:t>
            </a:r>
            <a:r>
              <a:rPr lang="ko-KR" altLang="en-US" dirty="0"/>
              <a:t>이것으로 오늘의 프레젠테이션을 마치겠습니다</a:t>
            </a:r>
            <a:r>
              <a:rPr lang="en-US" altLang="ko-KR" dirty="0"/>
              <a:t>. </a:t>
            </a:r>
          </a:p>
          <a:p>
            <a:r>
              <a:rPr lang="ko-KR" altLang="en-US" dirty="0"/>
              <a:t>오늘 저희에게 좋은 시간 내주셔서 대단히 감사 드리고 이번 계기를 통하여 </a:t>
            </a:r>
            <a:r>
              <a:rPr lang="en-US" altLang="ko-KR" dirty="0"/>
              <a:t>KITZ Group</a:t>
            </a:r>
            <a:r>
              <a:rPr lang="ko-KR" altLang="en-US" dirty="0"/>
              <a:t>의 발전으로 이어졌으면 좋겠습니다</a:t>
            </a:r>
            <a:r>
              <a:rPr lang="en-US" altLang="ko-KR" dirty="0"/>
              <a:t>.</a:t>
            </a:r>
          </a:p>
          <a:p>
            <a:r>
              <a:rPr lang="ko-KR" altLang="en-US" dirty="0"/>
              <a:t>혹시 질문 사항 있으시면 편하게 말씀해 주십시요</a:t>
            </a:r>
            <a:r>
              <a:rPr lang="en-US" altLang="ko-KR" dirty="0"/>
              <a:t>.</a:t>
            </a:r>
            <a:r>
              <a:rPr lang="ko-KR" altLang="en-US" dirty="0"/>
              <a:t> </a:t>
            </a: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61</a:t>
            </a:fld>
            <a:endParaRPr lang="ko-KR" altLang="en-US"/>
          </a:p>
        </p:txBody>
      </p:sp>
    </p:spTree>
    <p:extLst>
      <p:ext uri="{BB962C8B-B14F-4D97-AF65-F5344CB8AC3E}">
        <p14:creationId xmlns:p14="http://schemas.microsoft.com/office/powerpoint/2010/main" val="16756217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62</a:t>
            </a:fld>
            <a:endParaRPr lang="ko-KR" altLang="en-US"/>
          </a:p>
        </p:txBody>
      </p:sp>
    </p:spTree>
    <p:extLst>
      <p:ext uri="{BB962C8B-B14F-4D97-AF65-F5344CB8AC3E}">
        <p14:creationId xmlns:p14="http://schemas.microsoft.com/office/powerpoint/2010/main" val="686082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저희는 수출을 많이 했습니다</a:t>
            </a:r>
            <a:r>
              <a:rPr lang="en-US" altLang="ko-KR" dirty="0"/>
              <a:t>. 2009</a:t>
            </a:r>
            <a:r>
              <a:rPr lang="ko-KR" altLang="en-US" dirty="0"/>
              <a:t>년에는 </a:t>
            </a:r>
            <a:r>
              <a:rPr lang="en-US" altLang="ko-KR" dirty="0"/>
              <a:t>500</a:t>
            </a:r>
            <a:r>
              <a:rPr lang="ko-KR" altLang="en-US" dirty="0"/>
              <a:t>억원</a:t>
            </a:r>
            <a:r>
              <a:rPr lang="en-US" altLang="ko-KR" dirty="0"/>
              <a:t> </a:t>
            </a:r>
            <a:r>
              <a:rPr lang="ko-KR" altLang="en-US" dirty="0"/>
              <a:t>수출이라는 큰 성과도 있었습니다</a:t>
            </a:r>
            <a:r>
              <a:rPr lang="en-US" altLang="ko-KR" dirty="0"/>
              <a:t>.</a:t>
            </a:r>
          </a:p>
          <a:p>
            <a:pPr marL="0" indent="0">
              <a:buNone/>
            </a:pPr>
            <a:r>
              <a:rPr lang="ko-KR" altLang="en-US" dirty="0"/>
              <a:t>주로 중동지역에 많은 프로젝트가 있었고</a:t>
            </a:r>
            <a:r>
              <a:rPr lang="en-US" altLang="ko-KR" dirty="0"/>
              <a:t>. </a:t>
            </a:r>
            <a:r>
              <a:rPr lang="ko-KR" altLang="en-US" dirty="0"/>
              <a:t>세계 최고의 기업인 </a:t>
            </a:r>
            <a:r>
              <a:rPr lang="en-US" altLang="ko-KR" dirty="0"/>
              <a:t>Aramco</a:t>
            </a:r>
            <a:r>
              <a:rPr lang="ko-KR" altLang="en-US" dirty="0"/>
              <a:t>부터 여러 </a:t>
            </a:r>
            <a:r>
              <a:rPr lang="en-US" altLang="ko-KR" dirty="0"/>
              <a:t>Major</a:t>
            </a:r>
            <a:r>
              <a:rPr lang="ko-KR" altLang="en-US" dirty="0"/>
              <a:t> 원청사에 밸브를 많이 공급 하였습니다</a:t>
            </a:r>
            <a:r>
              <a:rPr lang="en-US" altLang="ko-KR" dirty="0"/>
              <a:t>. </a:t>
            </a:r>
          </a:p>
          <a:p>
            <a:pPr marL="0" indent="0">
              <a:buNone/>
            </a:pPr>
            <a:endParaRPr lang="en-US" altLang="ko-KR" dirty="0"/>
          </a:p>
          <a:p>
            <a:pPr marL="0" indent="0">
              <a:buNone/>
            </a:pPr>
            <a:endParaRPr lang="en-US" altLang="ko-KR" dirty="0"/>
          </a:p>
          <a:p>
            <a:pPr marL="0" indent="0">
              <a:buNone/>
            </a:pPr>
            <a:r>
              <a:rPr lang="en-US" altLang="ko-KR" dirty="0"/>
              <a:t>We are conducting business with a focus on exports. Through this, we achieved great results in 2009, with exports totaling $50 million.</a:t>
            </a:r>
          </a:p>
          <a:p>
            <a:pPr marL="0" indent="0">
              <a:buNone/>
            </a:pPr>
            <a:r>
              <a:rPr lang="en-US" altLang="ko-KR" dirty="0"/>
              <a:t>There were many projects, mainly in the Middle East. We have supplied many valves to various major contractors, including Aramco, the world's best company.</a:t>
            </a:r>
          </a:p>
          <a:p>
            <a:pPr marL="0" indent="0">
              <a:buNone/>
            </a:pPr>
            <a:endParaRPr lang="en-US" altLang="ko-KR" dirty="0"/>
          </a:p>
          <a:p>
            <a:pPr marL="0" indent="0">
              <a:buNone/>
            </a:pPr>
            <a:r>
              <a:rPr lang="ja-JP" altLang="en-US" dirty="0"/>
              <a:t>弊社は輸出をたくさんしました。 </a:t>
            </a:r>
            <a:r>
              <a:rPr lang="en-US" altLang="ja-JP" dirty="0"/>
              <a:t>2009</a:t>
            </a:r>
            <a:r>
              <a:rPr lang="ja-JP" altLang="en-US" dirty="0"/>
              <a:t>年には</a:t>
            </a:r>
            <a:r>
              <a:rPr lang="en-US" altLang="ja-JP" dirty="0"/>
              <a:t>500</a:t>
            </a:r>
            <a:r>
              <a:rPr lang="ja-JP" altLang="en-US" dirty="0"/>
              <a:t>億ウォンの輸出という大きな成果もありました。</a:t>
            </a:r>
          </a:p>
          <a:p>
            <a:pPr marL="0" indent="0">
              <a:buNone/>
            </a:pPr>
            <a:r>
              <a:rPr lang="ja-JP" altLang="en-US" dirty="0"/>
              <a:t>主に中東地域に多くのプロジェクトがありました。 世界最高の企業である</a:t>
            </a:r>
            <a:r>
              <a:rPr lang="en-US" altLang="ja-JP" dirty="0"/>
              <a:t>Aramco</a:t>
            </a:r>
            <a:r>
              <a:rPr lang="ja-JP" altLang="en-US" dirty="0"/>
              <a:t>から様々な</a:t>
            </a:r>
            <a:r>
              <a:rPr lang="en-US" altLang="ja-JP" dirty="0"/>
              <a:t>Major</a:t>
            </a:r>
            <a:r>
              <a:rPr lang="ja-JP" altLang="en-US" dirty="0"/>
              <a:t>元請社にバルブを多く供給しました。</a:t>
            </a:r>
            <a:endParaRPr lang="en-US" altLang="ko-KR" dirty="0"/>
          </a:p>
          <a:p>
            <a:pPr marL="0" indent="0">
              <a:buNone/>
            </a:pPr>
            <a:endParaRPr lang="en-US" altLang="ko-KR" dirty="0"/>
          </a:p>
          <a:p>
            <a:pPr marL="0" indent="0">
              <a:buNone/>
            </a:pP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63</a:t>
            </a:fld>
            <a:endParaRPr lang="ko-KR" altLang="en-US"/>
          </a:p>
        </p:txBody>
      </p:sp>
    </p:spTree>
    <p:extLst>
      <p:ext uri="{BB962C8B-B14F-4D97-AF65-F5344CB8AC3E}">
        <p14:creationId xmlns:p14="http://schemas.microsoft.com/office/powerpoint/2010/main" val="34947516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 </a:t>
            </a:r>
            <a:r>
              <a:rPr lang="ko-KR" altLang="en-US" dirty="0"/>
              <a:t>또한 일본 </a:t>
            </a:r>
            <a:r>
              <a:rPr lang="en-US" altLang="ko-KR" dirty="0"/>
              <a:t>EPC</a:t>
            </a:r>
            <a:r>
              <a:rPr lang="ko-KR" altLang="en-US" dirty="0"/>
              <a:t>사인 </a:t>
            </a:r>
            <a:r>
              <a:rPr lang="en-US" altLang="ko-KR" dirty="0"/>
              <a:t>Toshiba, MH Power, Fuji electric, Hitachi Zosen, JGC,</a:t>
            </a:r>
            <a:r>
              <a:rPr lang="ko-KR" altLang="en-US" dirty="0"/>
              <a:t> </a:t>
            </a:r>
            <a:r>
              <a:rPr lang="en-US" altLang="ko-KR" dirty="0"/>
              <a:t>Chiyoda</a:t>
            </a:r>
            <a:r>
              <a:rPr lang="ko-KR" altLang="en-US" dirty="0"/>
              <a:t>등</a:t>
            </a:r>
            <a:r>
              <a:rPr lang="en-US" altLang="ko-KR" dirty="0"/>
              <a:t> </a:t>
            </a:r>
            <a:r>
              <a:rPr lang="ko-KR" altLang="en-US" dirty="0"/>
              <a:t>과도 많은 거래 실적이 있습니다</a:t>
            </a:r>
            <a:r>
              <a:rPr lang="en-US" altLang="ko-KR" dirty="0"/>
              <a:t>.  </a:t>
            </a:r>
            <a:r>
              <a:rPr lang="en-US" altLang="ko-KR" u="sng" dirty="0">
                <a:solidFill>
                  <a:srgbClr val="FF0000"/>
                </a:solidFill>
              </a:rPr>
              <a:t>*</a:t>
            </a:r>
            <a:r>
              <a:rPr lang="ko-KR" altLang="en-US" u="sng" dirty="0">
                <a:solidFill>
                  <a:srgbClr val="FF0000"/>
                </a:solidFill>
              </a:rPr>
              <a:t>많은 일본내 실적설명은 생략 </a:t>
            </a:r>
            <a:r>
              <a:rPr lang="en-US" altLang="ko-KR" u="sng" dirty="0">
                <a:solidFill>
                  <a:srgbClr val="FF0000"/>
                </a:solidFill>
              </a:rPr>
              <a:t>-&gt; </a:t>
            </a:r>
            <a:r>
              <a:rPr lang="ko-KR" altLang="en-US" u="sng" dirty="0">
                <a:solidFill>
                  <a:srgbClr val="FF0000"/>
                </a:solidFill>
              </a:rPr>
              <a:t>통역 과부하 예상</a:t>
            </a:r>
            <a:endParaRPr lang="en-US" altLang="ko-KR" u="sng" dirty="0">
              <a:solidFill>
                <a:srgbClr val="FF0000"/>
              </a:solidFill>
            </a:endParaRPr>
          </a:p>
          <a:p>
            <a:r>
              <a:rPr lang="en-US" altLang="ko-KR" dirty="0"/>
              <a:t>2) </a:t>
            </a:r>
            <a:r>
              <a:rPr lang="ko-KR" altLang="en-US" dirty="0"/>
              <a:t>현재까지 총 </a:t>
            </a:r>
            <a:r>
              <a:rPr lang="en-US" altLang="ko-KR" dirty="0"/>
              <a:t>400</a:t>
            </a:r>
            <a:r>
              <a:rPr lang="ko-KR" altLang="en-US" dirty="0"/>
              <a:t>건 이상의 프로젝트를 성공적으로 수행 하고 있습니다</a:t>
            </a:r>
            <a:r>
              <a:rPr lang="en-US" altLang="ko-KR" dirty="0"/>
              <a:t>. </a:t>
            </a:r>
          </a:p>
          <a:p>
            <a:endParaRPr lang="en-US" altLang="ko-KR" dirty="0"/>
          </a:p>
          <a:p>
            <a:r>
              <a:rPr lang="en-US" altLang="ko-KR" dirty="0"/>
              <a:t>1) We also have many transactions with Japanese EPC companies such as Toshiba, MH Power, Fuji electric, Hitachi Zosen, JGC, and Chiyoda.</a:t>
            </a:r>
          </a:p>
          <a:p>
            <a:r>
              <a:rPr lang="en-US" altLang="ko-KR" dirty="0"/>
              <a:t>2) To date, a total of more than 400 projects have been successfully implemented.</a:t>
            </a:r>
          </a:p>
          <a:p>
            <a:endParaRPr lang="en-US" altLang="ko-KR" dirty="0"/>
          </a:p>
          <a:p>
            <a:r>
              <a:rPr lang="en-US" altLang="ja-JP" dirty="0"/>
              <a:t>1) </a:t>
            </a:r>
            <a:r>
              <a:rPr lang="ja-JP" altLang="en-US" dirty="0"/>
              <a:t>また日本の</a:t>
            </a:r>
            <a:r>
              <a:rPr lang="en-US" altLang="ja-JP" dirty="0"/>
              <a:t>EPC</a:t>
            </a:r>
            <a:r>
              <a:rPr lang="ja-JP" altLang="en-US" dirty="0"/>
              <a:t>社である</a:t>
            </a:r>
            <a:r>
              <a:rPr lang="en-US" altLang="ja-JP" dirty="0"/>
              <a:t>Toshiba, MH Power, Fuji electric, Hitachi Zosen, JGC, Chiyoda</a:t>
            </a:r>
            <a:r>
              <a:rPr lang="ja-JP" altLang="en-US" dirty="0"/>
              <a:t>などとも多くの取引実績があります。  *多くの日本国内の実績説明は省略</a:t>
            </a:r>
            <a:r>
              <a:rPr lang="en-US" altLang="ja-JP" dirty="0"/>
              <a:t>-&gt;</a:t>
            </a:r>
            <a:r>
              <a:rPr lang="ja-JP" altLang="en-US" dirty="0"/>
              <a:t>通訳過負荷予想</a:t>
            </a:r>
          </a:p>
          <a:p>
            <a:r>
              <a:rPr lang="en-US" altLang="ja-JP" dirty="0"/>
              <a:t>2) </a:t>
            </a:r>
            <a:r>
              <a:rPr lang="ja-JP" altLang="en-US" dirty="0"/>
              <a:t>現在まで計</a:t>
            </a:r>
            <a:r>
              <a:rPr lang="en-US" altLang="ja-JP" dirty="0"/>
              <a:t>400</a:t>
            </a:r>
            <a:r>
              <a:rPr lang="ja-JP" altLang="en-US" dirty="0"/>
              <a:t>件以上のプロジェクトを成功裏に遂行しています。</a:t>
            </a:r>
            <a:endParaRPr lang="en-US" altLang="ko-KR" dirty="0"/>
          </a:p>
          <a:p>
            <a:endParaRPr lang="en-US" altLang="ko-KR" dirty="0"/>
          </a:p>
          <a:p>
            <a:r>
              <a:rPr lang="en-US" altLang="ko-KR" dirty="0"/>
              <a:t>*</a:t>
            </a:r>
            <a:r>
              <a:rPr lang="ko-KR" altLang="en-US" dirty="0"/>
              <a:t>통역 </a:t>
            </a:r>
            <a:r>
              <a:rPr lang="en-US" altLang="ko-KR" dirty="0"/>
              <a:t>2</a:t>
            </a:r>
            <a:r>
              <a:rPr lang="ko-KR" altLang="en-US" dirty="0"/>
              <a:t>회 진행</a:t>
            </a:r>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64</a:t>
            </a:fld>
            <a:endParaRPr lang="ko-KR" altLang="en-US"/>
          </a:p>
        </p:txBody>
      </p:sp>
    </p:spTree>
    <p:extLst>
      <p:ext uri="{BB962C8B-B14F-4D97-AF65-F5344CB8AC3E}">
        <p14:creationId xmlns:p14="http://schemas.microsoft.com/office/powerpoint/2010/main" val="33145893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Oil</a:t>
            </a:r>
            <a:r>
              <a:rPr lang="ko-KR" altLang="en-US" dirty="0"/>
              <a:t> </a:t>
            </a:r>
            <a:r>
              <a:rPr lang="en-US" altLang="ko-KR" dirty="0"/>
              <a:t>&amp;</a:t>
            </a:r>
            <a:r>
              <a:rPr lang="ko-KR" altLang="en-US" dirty="0"/>
              <a:t> </a:t>
            </a:r>
            <a:r>
              <a:rPr lang="en-US" altLang="ko-KR" dirty="0"/>
              <a:t>Gas</a:t>
            </a:r>
            <a:r>
              <a:rPr lang="ko-KR" altLang="en-US" dirty="0"/>
              <a:t> </a:t>
            </a:r>
            <a:r>
              <a:rPr lang="en-US" altLang="ko-KR" dirty="0"/>
              <a:t>PJT</a:t>
            </a:r>
            <a:r>
              <a:rPr lang="ko-KR" altLang="en-US" dirty="0"/>
              <a:t>실적입니다</a:t>
            </a:r>
            <a:r>
              <a:rPr lang="en-US" altLang="ko-KR" dirty="0"/>
              <a:t>. </a:t>
            </a:r>
            <a:r>
              <a:rPr lang="ko-KR" altLang="en-US" dirty="0"/>
              <a:t>최근 진행한 </a:t>
            </a:r>
            <a:r>
              <a:rPr lang="en-US" altLang="ko-KR" dirty="0"/>
              <a:t>Chiyoda PJT </a:t>
            </a:r>
            <a:r>
              <a:rPr lang="ko-KR" altLang="en-US" dirty="0"/>
              <a:t>인 </a:t>
            </a:r>
            <a:r>
              <a:rPr lang="en-US" altLang="ko-KR" dirty="0" err="1"/>
              <a:t>Manyar</a:t>
            </a:r>
            <a:r>
              <a:rPr lang="en-US" altLang="ko-KR" dirty="0"/>
              <a:t> </a:t>
            </a:r>
            <a:r>
              <a:rPr lang="ko-KR" altLang="en-US" dirty="0"/>
              <a:t>에 많은 밸브를 납품 했습니다</a:t>
            </a:r>
            <a:r>
              <a:rPr lang="en-US" altLang="ko-KR" dirty="0"/>
              <a:t>. </a:t>
            </a:r>
            <a:r>
              <a:rPr lang="ko-KR" altLang="en-US" dirty="0"/>
              <a:t>그리고</a:t>
            </a:r>
            <a:r>
              <a:rPr lang="en-US" altLang="ko-KR" dirty="0"/>
              <a:t>, 2017</a:t>
            </a:r>
            <a:r>
              <a:rPr lang="ko-KR" altLang="en-US" dirty="0"/>
              <a:t>년에는 </a:t>
            </a:r>
            <a:r>
              <a:rPr lang="en-US" altLang="ko-KR" dirty="0"/>
              <a:t>Kawasaki </a:t>
            </a:r>
            <a:r>
              <a:rPr lang="ko-KR" altLang="en-US" dirty="0"/>
              <a:t>중공업을 통해 투르크메니스탄 </a:t>
            </a:r>
            <a:r>
              <a:rPr lang="en-US" altLang="ko-KR" dirty="0"/>
              <a:t>G to G Project</a:t>
            </a:r>
            <a:r>
              <a:rPr lang="ko-KR" altLang="en-US" dirty="0"/>
              <a:t>를 성공적으로 수행 하였습니다</a:t>
            </a:r>
            <a:r>
              <a:rPr lang="en-US" altLang="ko-KR" dirty="0"/>
              <a:t>. </a:t>
            </a:r>
          </a:p>
          <a:p>
            <a:r>
              <a:rPr lang="ko-KR" altLang="en-US" dirty="0" err="1"/>
              <a:t>이뿐아니라</a:t>
            </a:r>
            <a:r>
              <a:rPr lang="ko-KR" altLang="en-US" dirty="0"/>
              <a:t> 해외 </a:t>
            </a:r>
            <a:r>
              <a:rPr lang="en-US" altLang="ko-KR" dirty="0"/>
              <a:t>Major </a:t>
            </a:r>
            <a:r>
              <a:rPr lang="ko-KR" altLang="en-US" dirty="0"/>
              <a:t>업체인 </a:t>
            </a:r>
            <a:r>
              <a:rPr lang="en-US" altLang="ko-KR" dirty="0"/>
              <a:t>KOC, KNPC, Petronas, ADNOC PJT</a:t>
            </a:r>
            <a:r>
              <a:rPr lang="ko-KR" altLang="en-US" dirty="0"/>
              <a:t>에도 다수 납품하였으며</a:t>
            </a:r>
            <a:r>
              <a:rPr lang="en-US" altLang="ko-KR" dirty="0"/>
              <a:t>, </a:t>
            </a:r>
            <a:r>
              <a:rPr lang="ko-KR" altLang="en-US" dirty="0"/>
              <a:t>많은 실적을 보유하고 있습니다</a:t>
            </a:r>
            <a:r>
              <a:rPr lang="en-US" altLang="ko-KR" dirty="0"/>
              <a:t>.</a:t>
            </a:r>
          </a:p>
          <a:p>
            <a:endParaRPr lang="en-US" altLang="ko-KR" dirty="0"/>
          </a:p>
          <a:p>
            <a:r>
              <a:rPr lang="en-US" altLang="ko-KR" dirty="0"/>
              <a:t>This is Oil &amp; Gas PJT.</a:t>
            </a:r>
          </a:p>
          <a:p>
            <a:r>
              <a:rPr lang="en-US" altLang="ko-KR" dirty="0"/>
              <a:t>We recently delivered many valves to </a:t>
            </a:r>
            <a:r>
              <a:rPr lang="en-US" altLang="ko-KR" dirty="0" err="1"/>
              <a:t>Manyar</a:t>
            </a:r>
            <a:r>
              <a:rPr lang="en-US" altLang="ko-KR" dirty="0"/>
              <a:t>, a Chiyoda PJT. And in 2017, we successfully carried out the Turkmenistan G to G Project through Kawasaki Heavy Industries.</a:t>
            </a:r>
          </a:p>
          <a:p>
            <a:r>
              <a:rPr lang="en-US" altLang="ko-KR" dirty="0"/>
              <a:t>In addition to this, we have supplied many PJTs to major overseas companies such as KOC, KNPC, Petronas, and ADNOC PJT and have many track records.</a:t>
            </a:r>
          </a:p>
          <a:p>
            <a:endParaRPr lang="en-US" altLang="ko-KR" dirty="0"/>
          </a:p>
          <a:p>
            <a:r>
              <a:rPr lang="en-US" altLang="ja-JP" dirty="0"/>
              <a:t>Oil &amp; Gas PJT</a:t>
            </a:r>
            <a:r>
              <a:rPr lang="ja-JP" altLang="en-US" dirty="0"/>
              <a:t>の実績です。 </a:t>
            </a:r>
          </a:p>
          <a:p>
            <a:r>
              <a:rPr lang="ja-JP" altLang="en-US" dirty="0"/>
              <a:t>最近進行した</a:t>
            </a:r>
            <a:r>
              <a:rPr lang="en-US" altLang="ja-JP" dirty="0"/>
              <a:t>Chiyoda PJT</a:t>
            </a:r>
            <a:r>
              <a:rPr lang="ja-JP" altLang="en-US" dirty="0"/>
              <a:t>である</a:t>
            </a:r>
            <a:r>
              <a:rPr lang="en-US" altLang="ja-JP" dirty="0" err="1"/>
              <a:t>Manyar</a:t>
            </a:r>
            <a:r>
              <a:rPr lang="ja-JP" altLang="en-US" dirty="0"/>
              <a:t>に多くのバルブを納品しました。 そして、</a:t>
            </a:r>
            <a:r>
              <a:rPr lang="en-US" altLang="ja-JP" dirty="0"/>
              <a:t>2017</a:t>
            </a:r>
            <a:r>
              <a:rPr lang="ja-JP" altLang="en-US" dirty="0"/>
              <a:t>年には</a:t>
            </a:r>
            <a:r>
              <a:rPr lang="en-US" altLang="ja-JP" dirty="0"/>
              <a:t>Kawasaki</a:t>
            </a:r>
            <a:r>
              <a:rPr lang="ja-JP" altLang="en-US" dirty="0"/>
              <a:t>重工業を通じてトルクメニスタン</a:t>
            </a:r>
            <a:r>
              <a:rPr lang="en-US" altLang="ja-JP" dirty="0"/>
              <a:t>G to G Project</a:t>
            </a:r>
            <a:r>
              <a:rPr lang="ja-JP" altLang="en-US" dirty="0"/>
              <a:t>を成功裏に遂行しました。 </a:t>
            </a:r>
          </a:p>
          <a:p>
            <a:r>
              <a:rPr lang="ja-JP" altLang="en-US" dirty="0"/>
              <a:t>これだけでなく、海外の</a:t>
            </a:r>
            <a:r>
              <a:rPr lang="en-US" altLang="ja-JP" dirty="0"/>
              <a:t>Major</a:t>
            </a:r>
            <a:r>
              <a:rPr lang="ja-JP" altLang="en-US" dirty="0"/>
              <a:t>企業である</a:t>
            </a:r>
            <a:r>
              <a:rPr lang="en-US" altLang="ja-JP" dirty="0"/>
              <a:t>KOC</a:t>
            </a:r>
            <a:r>
              <a:rPr lang="ja-JP" altLang="en-US" dirty="0"/>
              <a:t>、</a:t>
            </a:r>
            <a:r>
              <a:rPr lang="en-US" altLang="ja-JP" dirty="0"/>
              <a:t>KNPC</a:t>
            </a:r>
            <a:r>
              <a:rPr lang="ja-JP" altLang="en-US" dirty="0"/>
              <a:t>、</a:t>
            </a:r>
            <a:r>
              <a:rPr lang="en-US" altLang="ja-JP" dirty="0"/>
              <a:t>Petronas</a:t>
            </a:r>
            <a:r>
              <a:rPr lang="ja-JP" altLang="en-US" dirty="0"/>
              <a:t>、</a:t>
            </a:r>
            <a:r>
              <a:rPr lang="en-US" altLang="ja-JP" dirty="0"/>
              <a:t>ADNOC PJT</a:t>
            </a:r>
            <a:r>
              <a:rPr lang="ja-JP" altLang="en-US" dirty="0"/>
              <a:t>にも多数納品しており、多くの実績を保有しています。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65</a:t>
            </a:fld>
            <a:endParaRPr lang="ko-KR" altLang="en-US"/>
          </a:p>
        </p:txBody>
      </p:sp>
    </p:spTree>
    <p:extLst>
      <p:ext uri="{BB962C8B-B14F-4D97-AF65-F5344CB8AC3E}">
        <p14:creationId xmlns:p14="http://schemas.microsoft.com/office/powerpoint/2010/main" val="32765317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MHI</a:t>
            </a:r>
            <a:r>
              <a:rPr lang="ko-KR" altLang="en-US" dirty="0"/>
              <a:t>실적도 있습니다</a:t>
            </a:r>
            <a:r>
              <a:rPr lang="en-US" altLang="ko-KR" dirty="0"/>
              <a:t>.</a:t>
            </a:r>
          </a:p>
          <a:p>
            <a:endParaRPr lang="en-US" altLang="ko-KR" dirty="0"/>
          </a:p>
          <a:p>
            <a:r>
              <a:rPr lang="en-US" altLang="ja-JP" dirty="0"/>
              <a:t>MHI</a:t>
            </a:r>
            <a:r>
              <a:rPr lang="ja-JP" altLang="en-US" dirty="0"/>
              <a:t>の実績もあります。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66</a:t>
            </a:fld>
            <a:endParaRPr lang="ko-KR" altLang="en-US"/>
          </a:p>
        </p:txBody>
      </p:sp>
    </p:spTree>
    <p:extLst>
      <p:ext uri="{BB962C8B-B14F-4D97-AF65-F5344CB8AC3E}">
        <p14:creationId xmlns:p14="http://schemas.microsoft.com/office/powerpoint/2010/main" val="36459260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발전소 공사입니다</a:t>
            </a:r>
            <a:r>
              <a:rPr lang="en-US" altLang="ko-KR" dirty="0"/>
              <a:t>. </a:t>
            </a:r>
            <a:r>
              <a:rPr lang="ko-KR" altLang="en-US" dirty="0"/>
              <a:t>최근에 </a:t>
            </a:r>
            <a:r>
              <a:rPr lang="en-US" altLang="ko-KR" dirty="0"/>
              <a:t>MH Power</a:t>
            </a:r>
            <a:r>
              <a:rPr lang="ko-KR" altLang="en-US" dirty="0"/>
              <a:t>를 통해 일본내 공사도 진행 하였습니다</a:t>
            </a:r>
            <a:r>
              <a:rPr lang="en-US" altLang="ko-KR" dirty="0"/>
              <a:t>. Taketoyo-5</a:t>
            </a:r>
            <a:r>
              <a:rPr lang="ko-KR" altLang="en-US" dirty="0"/>
              <a:t>의 경우 </a:t>
            </a:r>
            <a:r>
              <a:rPr lang="en-US" altLang="ko-KR" dirty="0"/>
              <a:t>DN3150</a:t>
            </a:r>
            <a:r>
              <a:rPr lang="ko-KR" altLang="en-US" dirty="0"/>
              <a:t>을 비록 </a:t>
            </a:r>
            <a:r>
              <a:rPr lang="en-US" altLang="ko-KR" dirty="0"/>
              <a:t>DN2400, DN2200</a:t>
            </a:r>
            <a:r>
              <a:rPr lang="ko-KR" altLang="en-US" dirty="0"/>
              <a:t>등 다수의 밸브를 납품 하였습니다</a:t>
            </a:r>
            <a:r>
              <a:rPr lang="en-US" altLang="ko-KR" dirty="0"/>
              <a:t>. </a:t>
            </a:r>
          </a:p>
          <a:p>
            <a:r>
              <a:rPr lang="ko-KR" altLang="en-US" dirty="0"/>
              <a:t>당시 일본 중부발전의 까다로운 요구사항에도 불구하고 성공적으로 프로젝트를 수행한 이력이 있습니다</a:t>
            </a:r>
            <a:r>
              <a:rPr lang="en-US" altLang="ko-KR" dirty="0"/>
              <a:t>. </a:t>
            </a:r>
          </a:p>
          <a:p>
            <a:r>
              <a:rPr lang="ko-KR" altLang="en-US" dirty="0"/>
              <a:t>저희 실적으로 </a:t>
            </a:r>
            <a:r>
              <a:rPr lang="ko-KR" altLang="en-US" dirty="0" err="1"/>
              <a:t>보시다시피</a:t>
            </a:r>
            <a:r>
              <a:rPr lang="ko-KR" altLang="en-US" dirty="0"/>
              <a:t> 저희는 </a:t>
            </a:r>
            <a:r>
              <a:rPr lang="en-US" altLang="ko-KR" dirty="0"/>
              <a:t>PJT</a:t>
            </a:r>
            <a:r>
              <a:rPr lang="ko-KR" altLang="en-US" dirty="0"/>
              <a:t>수행 능력은 이미 검증이 되어 있습니다</a:t>
            </a:r>
            <a:r>
              <a:rPr lang="en-US" altLang="ko-KR" dirty="0"/>
              <a:t>. </a:t>
            </a:r>
          </a:p>
          <a:p>
            <a:endParaRPr lang="en-US" altLang="ko-KR" dirty="0"/>
          </a:p>
          <a:p>
            <a:r>
              <a:rPr lang="en-US" altLang="ko-KR" dirty="0"/>
              <a:t>Next is power Plant construction.</a:t>
            </a:r>
          </a:p>
          <a:p>
            <a:endParaRPr lang="en-US" altLang="ko-KR" dirty="0"/>
          </a:p>
          <a:p>
            <a:r>
              <a:rPr lang="en-US" altLang="ko-KR" dirty="0"/>
              <a:t>Recently, construction work in Japan was carried out through MH Power. In the case of Taketoyo-5, we delivered a number of valves including DN3150, DN2400, and DN2200.</a:t>
            </a:r>
          </a:p>
          <a:p>
            <a:r>
              <a:rPr lang="en-US" altLang="ko-KR" dirty="0"/>
              <a:t>There is a history of successfully carrying out projects despite the stringent requirements of Japan Midland Power Company at the time.</a:t>
            </a:r>
          </a:p>
          <a:p>
            <a:r>
              <a:rPr lang="en-US" altLang="ko-KR" dirty="0"/>
              <a:t>As you can see from our performance, our PJT performance capabilities have already been verified.</a:t>
            </a:r>
          </a:p>
          <a:p>
            <a:endParaRPr lang="en-US" altLang="ko-KR" dirty="0"/>
          </a:p>
          <a:p>
            <a:r>
              <a:rPr lang="ja-JP" altLang="en-US" dirty="0"/>
              <a:t>次は発電所の工事です。 最近、</a:t>
            </a:r>
            <a:r>
              <a:rPr lang="en-US" altLang="ja-JP" dirty="0"/>
              <a:t>MH Power</a:t>
            </a:r>
            <a:r>
              <a:rPr lang="ja-JP" altLang="en-US" dirty="0"/>
              <a:t>を通じて日本国内の工事も進めました。 </a:t>
            </a:r>
            <a:r>
              <a:rPr lang="en-US" altLang="ja-JP" dirty="0"/>
              <a:t>Taketoyo-5</a:t>
            </a:r>
            <a:r>
              <a:rPr lang="ja-JP" altLang="en-US" dirty="0"/>
              <a:t>の場合、</a:t>
            </a:r>
            <a:r>
              <a:rPr lang="en-US" altLang="ja-JP" dirty="0"/>
              <a:t>DN3150</a:t>
            </a:r>
            <a:r>
              <a:rPr lang="ja-JP" altLang="en-US" dirty="0"/>
              <a:t>をたとえ</a:t>
            </a:r>
            <a:r>
              <a:rPr lang="en-US" altLang="ja-JP" dirty="0"/>
              <a:t>DN2400</a:t>
            </a:r>
            <a:r>
              <a:rPr lang="ja-JP" altLang="en-US" dirty="0"/>
              <a:t>、</a:t>
            </a:r>
            <a:r>
              <a:rPr lang="en-US" altLang="ja-JP" dirty="0"/>
              <a:t>DN2200</a:t>
            </a:r>
            <a:r>
              <a:rPr lang="ja-JP" altLang="en-US" dirty="0"/>
              <a:t>など多数のバルブを納品しました。 </a:t>
            </a:r>
          </a:p>
          <a:p>
            <a:r>
              <a:rPr lang="ja-JP" altLang="en-US" dirty="0"/>
              <a:t>当時、日本中部発電の要求事項にもかかわらず成功的にプロジェクトを遂行した履歴があります。 </a:t>
            </a:r>
          </a:p>
          <a:p>
            <a:r>
              <a:rPr lang="ja-JP" altLang="en-US" dirty="0"/>
              <a:t>私たちの実績でご覧のように、私たちは</a:t>
            </a:r>
            <a:r>
              <a:rPr lang="en-US" altLang="ja-JP" dirty="0"/>
              <a:t>PJT</a:t>
            </a:r>
            <a:r>
              <a:rPr lang="ja-JP" altLang="en-US" dirty="0"/>
              <a:t>遂行能力はすでに検証されています。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67</a:t>
            </a:fld>
            <a:endParaRPr lang="ko-KR" altLang="en-US"/>
          </a:p>
        </p:txBody>
      </p:sp>
    </p:spTree>
    <p:extLst>
      <p:ext uri="{BB962C8B-B14F-4D97-AF65-F5344CB8AC3E}">
        <p14:creationId xmlns:p14="http://schemas.microsoft.com/office/powerpoint/2010/main" val="14025687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2013</a:t>
            </a:r>
            <a:r>
              <a:rPr lang="ko-KR" altLang="en-US" dirty="0"/>
              <a:t>년에는 </a:t>
            </a:r>
            <a:r>
              <a:rPr lang="en-US" altLang="ko-KR" dirty="0"/>
              <a:t>MHI</a:t>
            </a:r>
            <a:r>
              <a:rPr lang="ko-KR" altLang="en-US" dirty="0"/>
              <a:t>를 통해 대만 </a:t>
            </a:r>
            <a:r>
              <a:rPr lang="en-US" altLang="ko-KR" dirty="0" err="1"/>
              <a:t>Linkou</a:t>
            </a:r>
            <a:r>
              <a:rPr lang="en-US" altLang="ko-KR" dirty="0"/>
              <a:t> PJT </a:t>
            </a:r>
            <a:r>
              <a:rPr lang="ko-KR" altLang="en-US" dirty="0"/>
              <a:t>에 </a:t>
            </a:r>
            <a:r>
              <a:rPr lang="en-US" altLang="ko-KR" dirty="0"/>
              <a:t>DN2250,</a:t>
            </a:r>
            <a:r>
              <a:rPr lang="ko-KR" altLang="en-US" dirty="0"/>
              <a:t> </a:t>
            </a:r>
            <a:r>
              <a:rPr lang="en-US" altLang="ko-KR" dirty="0"/>
              <a:t>DN1800, 1200</a:t>
            </a:r>
            <a:r>
              <a:rPr lang="ko-KR" altLang="en-US" dirty="0"/>
              <a:t>등 다양한 사이즈의 밸브를 납품하였습니다</a:t>
            </a:r>
            <a:r>
              <a:rPr lang="en-US" altLang="ko-KR" dirty="0"/>
              <a:t>. </a:t>
            </a:r>
          </a:p>
          <a:p>
            <a:endParaRPr lang="en-US" altLang="ko-KR" dirty="0"/>
          </a:p>
          <a:p>
            <a:r>
              <a:rPr lang="en-US" altLang="ko-KR" dirty="0"/>
              <a:t>In 2013, we supplied valves of various sizes, including DN2250, DN1800, and 1200, to </a:t>
            </a:r>
            <a:r>
              <a:rPr lang="en-US" altLang="ko-KR" dirty="0" err="1"/>
              <a:t>Linkou</a:t>
            </a:r>
            <a:r>
              <a:rPr lang="en-US" altLang="ko-KR" dirty="0"/>
              <a:t> PJT in Taiwan through MHI.</a:t>
            </a:r>
          </a:p>
          <a:p>
            <a:endParaRPr lang="en-US" altLang="ko-KR" dirty="0"/>
          </a:p>
          <a:p>
            <a:r>
              <a:rPr lang="en-US" altLang="ja-JP" dirty="0"/>
              <a:t>2013</a:t>
            </a:r>
            <a:r>
              <a:rPr lang="ja-JP" altLang="en-US" dirty="0"/>
              <a:t>年には</a:t>
            </a:r>
            <a:r>
              <a:rPr lang="en-US" altLang="ja-JP" dirty="0"/>
              <a:t>MHI</a:t>
            </a:r>
            <a:r>
              <a:rPr lang="ja-JP" altLang="en-US" dirty="0"/>
              <a:t>を通じて台湾</a:t>
            </a:r>
            <a:r>
              <a:rPr lang="en-US" altLang="ja-JP" dirty="0" err="1"/>
              <a:t>LinkouPJT</a:t>
            </a:r>
            <a:r>
              <a:rPr lang="ja-JP" altLang="en-US" dirty="0"/>
              <a:t>に</a:t>
            </a:r>
            <a:r>
              <a:rPr lang="en-US" altLang="ja-JP" dirty="0"/>
              <a:t>DN2250</a:t>
            </a:r>
            <a:r>
              <a:rPr lang="ja-JP" altLang="en-US" dirty="0"/>
              <a:t>、</a:t>
            </a:r>
            <a:r>
              <a:rPr lang="en-US" altLang="ja-JP" dirty="0"/>
              <a:t>DN1800</a:t>
            </a:r>
            <a:r>
              <a:rPr lang="ja-JP" altLang="en-US" dirty="0"/>
              <a:t>、</a:t>
            </a:r>
            <a:r>
              <a:rPr lang="en-US" altLang="ja-JP" dirty="0"/>
              <a:t>1200</a:t>
            </a:r>
            <a:r>
              <a:rPr lang="ja-JP" altLang="en-US" dirty="0"/>
              <a:t>など様々なサイズのバルブを納品しました。</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68</a:t>
            </a:fld>
            <a:endParaRPr lang="ko-KR" altLang="en-US"/>
          </a:p>
        </p:txBody>
      </p:sp>
    </p:spTree>
    <p:extLst>
      <p:ext uri="{BB962C8B-B14F-4D97-AF65-F5344CB8AC3E}">
        <p14:creationId xmlns:p14="http://schemas.microsoft.com/office/powerpoint/2010/main" val="8501583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저희는 </a:t>
            </a:r>
            <a:r>
              <a:rPr lang="en-US" altLang="ko-KR" dirty="0"/>
              <a:t>Toshiba</a:t>
            </a:r>
            <a:r>
              <a:rPr lang="ko-KR" altLang="en-US" dirty="0"/>
              <a:t>에서 가장 선호하는 </a:t>
            </a:r>
            <a:r>
              <a:rPr lang="en-US" altLang="ko-KR" dirty="0"/>
              <a:t>Valve </a:t>
            </a:r>
            <a:r>
              <a:rPr lang="ko-KR" altLang="en-US" dirty="0"/>
              <a:t>제조사 입니다</a:t>
            </a:r>
            <a:r>
              <a:rPr lang="en-US" altLang="ko-KR" dirty="0"/>
              <a:t>. </a:t>
            </a:r>
            <a:r>
              <a:rPr lang="ko-KR" altLang="en-US" dirty="0"/>
              <a:t>위 실적에서 </a:t>
            </a:r>
            <a:r>
              <a:rPr lang="ko-KR" altLang="en-US" dirty="0" err="1"/>
              <a:t>보시다시피</a:t>
            </a:r>
            <a:r>
              <a:rPr lang="ko-KR" altLang="en-US" dirty="0"/>
              <a:t> 많은 실적이 있습니다</a:t>
            </a:r>
            <a:r>
              <a:rPr lang="en-US" altLang="ko-KR" dirty="0"/>
              <a:t>. </a:t>
            </a:r>
          </a:p>
          <a:p>
            <a:r>
              <a:rPr lang="ko-KR" altLang="en-US" dirty="0"/>
              <a:t>향후 폴란드 원자력 발전소 입찰에 많은 관심을 가지고 있고</a:t>
            </a:r>
            <a:r>
              <a:rPr lang="en-US" altLang="ko-KR" dirty="0"/>
              <a:t>, </a:t>
            </a:r>
            <a:r>
              <a:rPr lang="ko-KR" altLang="en-US" dirty="0"/>
              <a:t>좋은 결과가 있을 것으로 예상합니다</a:t>
            </a:r>
            <a:r>
              <a:rPr lang="en-US" altLang="ko-KR" dirty="0"/>
              <a:t>. </a:t>
            </a:r>
          </a:p>
          <a:p>
            <a:endParaRPr lang="en-US" altLang="ko-KR" dirty="0"/>
          </a:p>
          <a:p>
            <a:r>
              <a:rPr lang="en-US" altLang="ko-KR" dirty="0"/>
              <a:t>We are Toshiba's preferred valve manufacturer. As you can see from the table above, there are many track records.</a:t>
            </a:r>
          </a:p>
          <a:p>
            <a:r>
              <a:rPr lang="en-US" altLang="ko-KR" dirty="0"/>
              <a:t>There is a lot of interest in the future bidding for the Polish nuclear power plant, and we expect good results.</a:t>
            </a:r>
          </a:p>
          <a:p>
            <a:endParaRPr lang="en-US" altLang="ko-KR" dirty="0"/>
          </a:p>
          <a:p>
            <a:r>
              <a:rPr lang="ja-JP" altLang="en-US" dirty="0"/>
              <a:t>弊社は</a:t>
            </a:r>
            <a:r>
              <a:rPr lang="en-US" altLang="ja-JP" dirty="0"/>
              <a:t>Toshiba</a:t>
            </a:r>
            <a:r>
              <a:rPr lang="ja-JP" altLang="en-US" dirty="0"/>
              <a:t>で最も好む</a:t>
            </a:r>
            <a:r>
              <a:rPr lang="en-US" altLang="ja-JP" dirty="0"/>
              <a:t>Valve</a:t>
            </a:r>
            <a:r>
              <a:rPr lang="ja-JP" altLang="en-US" dirty="0"/>
              <a:t>メーカーです。 上記の実績でご覧の通り、多くの実績があります。 </a:t>
            </a:r>
          </a:p>
          <a:p>
            <a:r>
              <a:rPr lang="ja-JP" altLang="en-US" dirty="0"/>
              <a:t>今後、ポーランドの原子力発電所の入札に多くの関心を持っており、良い結果があると予想しています。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69</a:t>
            </a:fld>
            <a:endParaRPr lang="ko-KR" altLang="en-US"/>
          </a:p>
        </p:txBody>
      </p:sp>
    </p:spTree>
    <p:extLst>
      <p:ext uri="{BB962C8B-B14F-4D97-AF65-F5344CB8AC3E}">
        <p14:creationId xmlns:p14="http://schemas.microsoft.com/office/powerpoint/2010/main" val="342543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 </a:t>
            </a:r>
            <a:r>
              <a:rPr lang="ko-KR" altLang="en-US" dirty="0" err="1"/>
              <a:t>조직도입니다</a:t>
            </a:r>
            <a:r>
              <a:rPr lang="en-US" altLang="ko-KR" dirty="0"/>
              <a:t>. </a:t>
            </a:r>
            <a:r>
              <a:rPr lang="ko-KR" altLang="en-US" dirty="0"/>
              <a:t>사장님은 앞서 </a:t>
            </a:r>
            <a:r>
              <a:rPr lang="ko-KR" altLang="en-US" dirty="0" err="1"/>
              <a:t>설명드린</a:t>
            </a:r>
            <a:r>
              <a:rPr lang="ko-KR" altLang="en-US" dirty="0"/>
              <a:t> 유자와 </a:t>
            </a:r>
            <a:r>
              <a:rPr lang="ko-KR" altLang="en-US" dirty="0" err="1"/>
              <a:t>쯔요시</a:t>
            </a:r>
            <a:r>
              <a:rPr lang="ko-KR" altLang="en-US" dirty="0"/>
              <a:t> 상이고</a:t>
            </a:r>
            <a:r>
              <a:rPr lang="en-US" altLang="ko-KR" dirty="0"/>
              <a:t>, </a:t>
            </a:r>
            <a:r>
              <a:rPr lang="ko-KR" altLang="en-US" dirty="0"/>
              <a:t>부사장은 </a:t>
            </a:r>
            <a:r>
              <a:rPr lang="ko-KR" altLang="en-US" dirty="0" err="1"/>
              <a:t>야나기사와</a:t>
            </a:r>
            <a:r>
              <a:rPr lang="ko-KR" altLang="en-US" dirty="0"/>
              <a:t> 상입니다</a:t>
            </a:r>
            <a:r>
              <a:rPr lang="en-US" altLang="ko-KR" dirty="0"/>
              <a:t>.</a:t>
            </a:r>
          </a:p>
          <a:p>
            <a:r>
              <a:rPr lang="ko-KR" altLang="en-US" dirty="0"/>
              <a:t>약 </a:t>
            </a:r>
            <a:r>
              <a:rPr lang="en-US" altLang="ko-KR" dirty="0"/>
              <a:t>80</a:t>
            </a:r>
            <a:r>
              <a:rPr lang="ko-KR" altLang="en-US" dirty="0"/>
              <a:t>명정도의 인원이 재직하고 있습니다</a:t>
            </a:r>
            <a:r>
              <a:rPr lang="en-US" altLang="ko-KR" dirty="0"/>
              <a:t>.</a:t>
            </a:r>
          </a:p>
          <a:p>
            <a:endParaRPr lang="en-US" altLang="ko-KR" dirty="0"/>
          </a:p>
          <a:p>
            <a:r>
              <a:rPr lang="en-US" altLang="ko-KR" dirty="0"/>
              <a:t>This is our organization chart. The president is Yuzawa Tsuyoshi-</a:t>
            </a:r>
            <a:r>
              <a:rPr lang="en-US" altLang="ko-KR" dirty="0" err="1"/>
              <a:t>san</a:t>
            </a:r>
            <a:r>
              <a:rPr lang="en-US" altLang="ko-KR" dirty="0"/>
              <a:t>, which I explained earlier, and the vice president is Yanagisawa-</a:t>
            </a:r>
            <a:r>
              <a:rPr lang="en-US" altLang="ko-KR" dirty="0" err="1"/>
              <a:t>san</a:t>
            </a:r>
            <a:r>
              <a:rPr lang="en-US" altLang="ko-KR" dirty="0"/>
              <a:t>.</a:t>
            </a:r>
          </a:p>
          <a:p>
            <a:endParaRPr lang="en-US" altLang="ko-KR" dirty="0"/>
          </a:p>
          <a:p>
            <a:r>
              <a:rPr lang="en-US" altLang="ko-KR" dirty="0"/>
              <a:t>And, as you can see, various departments are working together to develop the company.</a:t>
            </a:r>
          </a:p>
          <a:p>
            <a:endParaRPr lang="en-US" altLang="ko-KR" dirty="0"/>
          </a:p>
          <a:p>
            <a:r>
              <a:rPr lang="ja-JP" altLang="en-US" dirty="0"/>
              <a:t>全社員で</a:t>
            </a:r>
            <a:r>
              <a:rPr lang="en-US" altLang="ja-JP" dirty="0"/>
              <a:t>80</a:t>
            </a:r>
            <a:r>
              <a:rPr lang="ja-JP" altLang="en-US" dirty="0"/>
              <a:t>名います。</a:t>
            </a:r>
            <a:endParaRPr lang="en-US" altLang="ja-JP"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7</a:t>
            </a:fld>
            <a:endParaRPr lang="ko-KR" altLang="en-US"/>
          </a:p>
        </p:txBody>
      </p:sp>
    </p:spTree>
    <p:extLst>
      <p:ext uri="{BB962C8B-B14F-4D97-AF65-F5344CB8AC3E}">
        <p14:creationId xmlns:p14="http://schemas.microsoft.com/office/powerpoint/2010/main" val="405731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70</a:t>
            </a:fld>
            <a:endParaRPr lang="ko-KR" altLang="en-US"/>
          </a:p>
        </p:txBody>
      </p:sp>
    </p:spTree>
    <p:extLst>
      <p:ext uri="{BB962C8B-B14F-4D97-AF65-F5344CB8AC3E}">
        <p14:creationId xmlns:p14="http://schemas.microsoft.com/office/powerpoint/2010/main" val="12066922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이어서 </a:t>
            </a:r>
            <a:r>
              <a:rPr lang="en-US" altLang="ko-KR" dirty="0"/>
              <a:t>Toshiba, Kawasaki</a:t>
            </a:r>
            <a:r>
              <a:rPr lang="ko-KR" altLang="en-US" dirty="0"/>
              <a:t>의 실적입니다</a:t>
            </a:r>
            <a:r>
              <a:rPr lang="en-US" altLang="ko-KR" dirty="0"/>
              <a:t>.</a:t>
            </a:r>
            <a:endParaRPr lang="en-US" altLang="ja-JP" dirty="0"/>
          </a:p>
          <a:p>
            <a:endParaRPr lang="en-US" altLang="ja-JP" dirty="0"/>
          </a:p>
          <a:p>
            <a:r>
              <a:rPr lang="en-US" altLang="ja-JP" dirty="0"/>
              <a:t>Next, Track record for Toshiba, </a:t>
            </a:r>
            <a:r>
              <a:rPr lang="en-US" altLang="ja-JP" dirty="0" err="1"/>
              <a:t>kawasaki</a:t>
            </a:r>
            <a:endParaRPr lang="en-US" altLang="ja-JP" dirty="0"/>
          </a:p>
          <a:p>
            <a:endParaRPr lang="en-US" altLang="ja-JP" dirty="0"/>
          </a:p>
          <a:p>
            <a:r>
              <a:rPr lang="ja-JP" altLang="en-US" dirty="0"/>
              <a:t>続いて、</a:t>
            </a:r>
            <a:r>
              <a:rPr lang="en-US" altLang="ja-JP" dirty="0"/>
              <a:t>Toshiba</a:t>
            </a:r>
            <a:r>
              <a:rPr lang="ja-JP" altLang="en-US" dirty="0"/>
              <a:t>、</a:t>
            </a:r>
            <a:r>
              <a:rPr lang="en-US" altLang="ja-JP" dirty="0"/>
              <a:t>Kawasaki</a:t>
            </a:r>
            <a:r>
              <a:rPr lang="ja-JP" altLang="en-US" dirty="0"/>
              <a:t>の実績です。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71</a:t>
            </a:fld>
            <a:endParaRPr lang="ko-KR" altLang="en-US"/>
          </a:p>
        </p:txBody>
      </p:sp>
    </p:spTree>
    <p:extLst>
      <p:ext uri="{BB962C8B-B14F-4D97-AF65-F5344CB8AC3E}">
        <p14:creationId xmlns:p14="http://schemas.microsoft.com/office/powerpoint/2010/main" val="39401766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담수 발전 실적입니다</a:t>
            </a:r>
            <a:r>
              <a:rPr lang="en-US" altLang="ko-KR" dirty="0"/>
              <a:t>. Hitachi Zosen</a:t>
            </a:r>
            <a:r>
              <a:rPr lang="ko-KR" altLang="en-US" dirty="0"/>
              <a:t>의 카타르 </a:t>
            </a:r>
            <a:r>
              <a:rPr lang="en-US" altLang="ko-KR" dirty="0"/>
              <a:t>Ras </a:t>
            </a:r>
            <a:r>
              <a:rPr lang="en-US" altLang="ko-KR" dirty="0" err="1"/>
              <a:t>Fontas</a:t>
            </a:r>
            <a:r>
              <a:rPr lang="en-US" altLang="ko-KR" dirty="0"/>
              <a:t> </a:t>
            </a:r>
            <a:r>
              <a:rPr lang="ko-KR" altLang="en-US" dirty="0"/>
              <a:t>그리고</a:t>
            </a:r>
            <a:r>
              <a:rPr lang="en-US" altLang="ko-KR" dirty="0"/>
              <a:t>, </a:t>
            </a:r>
            <a:r>
              <a:rPr lang="ko-KR" altLang="en-US" dirty="0"/>
              <a:t>최근 진행 했던 </a:t>
            </a:r>
            <a:r>
              <a:rPr lang="en-US" altLang="ko-KR" dirty="0"/>
              <a:t>Facility ‘D’ PJT</a:t>
            </a:r>
            <a:r>
              <a:rPr lang="ko-KR" altLang="en-US" dirty="0"/>
              <a:t>에 납품한 실적이 있습니다</a:t>
            </a:r>
            <a:r>
              <a:rPr lang="en-US" altLang="ko-KR" dirty="0"/>
              <a:t>. </a:t>
            </a:r>
          </a:p>
          <a:p>
            <a:endParaRPr lang="en-US" altLang="ko-KR" dirty="0"/>
          </a:p>
          <a:p>
            <a:r>
              <a:rPr lang="en-US" altLang="ko-KR" dirty="0"/>
              <a:t>The following are track records related to desalination facilities. We have a track record of supplying to Hitachi Zosen's Ras </a:t>
            </a:r>
            <a:r>
              <a:rPr lang="en-US" altLang="ko-KR" dirty="0" err="1"/>
              <a:t>Fontas</a:t>
            </a:r>
            <a:r>
              <a:rPr lang="en-US" altLang="ko-KR" dirty="0"/>
              <a:t> in Qatar and the recently conducted Facility ‘D’ PJT.</a:t>
            </a:r>
          </a:p>
          <a:p>
            <a:endParaRPr lang="en-US" altLang="ko-KR" dirty="0"/>
          </a:p>
          <a:p>
            <a:r>
              <a:rPr lang="ja-JP" altLang="en-US" dirty="0"/>
              <a:t>次は淡水発電の実績です。 </a:t>
            </a:r>
            <a:r>
              <a:rPr lang="en-US" altLang="ja-JP" dirty="0"/>
              <a:t>Hitachi Zosen</a:t>
            </a:r>
            <a:r>
              <a:rPr lang="ja-JP" altLang="en-US" dirty="0"/>
              <a:t>のカタール</a:t>
            </a:r>
            <a:r>
              <a:rPr lang="en-US" altLang="ja-JP" dirty="0"/>
              <a:t>Ras </a:t>
            </a:r>
            <a:r>
              <a:rPr lang="en-US" altLang="ja-JP" dirty="0" err="1"/>
              <a:t>Fontas</a:t>
            </a:r>
            <a:r>
              <a:rPr lang="ja-JP" altLang="en-US" dirty="0"/>
              <a:t>そして、最近行った</a:t>
            </a:r>
            <a:r>
              <a:rPr lang="en-US" altLang="ja-JP" dirty="0"/>
              <a:t>Facility 'D'PJT</a:t>
            </a:r>
            <a:r>
              <a:rPr lang="ja-JP" altLang="en-US" dirty="0"/>
              <a:t>に納品した実績があります。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72</a:t>
            </a:fld>
            <a:endParaRPr lang="ko-KR" altLang="en-US"/>
          </a:p>
        </p:txBody>
      </p:sp>
    </p:spTree>
    <p:extLst>
      <p:ext uri="{BB962C8B-B14F-4D97-AF65-F5344CB8AC3E}">
        <p14:creationId xmlns:p14="http://schemas.microsoft.com/office/powerpoint/2010/main" val="40071800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저희는 카타르의 </a:t>
            </a:r>
            <a:r>
              <a:rPr lang="en-US" altLang="ko-KR" dirty="0"/>
              <a:t>QEWC, UAE</a:t>
            </a:r>
            <a:r>
              <a:rPr lang="ko-KR" altLang="en-US" dirty="0"/>
              <a:t>의 </a:t>
            </a:r>
            <a:r>
              <a:rPr lang="en-US" altLang="ko-KR" dirty="0"/>
              <a:t>DEWA, </a:t>
            </a:r>
            <a:r>
              <a:rPr lang="ko-KR" altLang="en-US" dirty="0"/>
              <a:t>쿠웨이트의 </a:t>
            </a:r>
            <a:r>
              <a:rPr lang="en-US" altLang="ko-KR" dirty="0"/>
              <a:t>MEW</a:t>
            </a:r>
            <a:r>
              <a:rPr lang="ko-KR" altLang="en-US" dirty="0"/>
              <a:t>실적도 보유하고 있습니다</a:t>
            </a:r>
            <a:r>
              <a:rPr lang="en-US" altLang="ko-KR" dirty="0"/>
              <a:t>.</a:t>
            </a:r>
          </a:p>
          <a:p>
            <a:endParaRPr lang="en-US" altLang="ko-KR" dirty="0"/>
          </a:p>
          <a:p>
            <a:r>
              <a:rPr lang="en-US" altLang="ko-KR" dirty="0"/>
              <a:t>We also have track record</a:t>
            </a:r>
            <a:r>
              <a:rPr lang="ko-KR" altLang="en-US" dirty="0"/>
              <a:t> </a:t>
            </a:r>
            <a:r>
              <a:rPr lang="en-US" altLang="ko-KR" dirty="0"/>
              <a:t>QEWC in Qatar, DEWA in UAE, and MEW in Kuwait.</a:t>
            </a:r>
          </a:p>
          <a:p>
            <a:endParaRPr lang="en-US" altLang="ko-KR" dirty="0"/>
          </a:p>
          <a:p>
            <a:r>
              <a:rPr lang="ja-JP" altLang="en-US" dirty="0"/>
              <a:t>弊社はカタールの</a:t>
            </a:r>
            <a:r>
              <a:rPr lang="en-US" altLang="ja-JP" dirty="0"/>
              <a:t>QEWC</a:t>
            </a:r>
            <a:r>
              <a:rPr lang="ja-JP" altLang="en-US" dirty="0"/>
              <a:t>、</a:t>
            </a:r>
            <a:r>
              <a:rPr lang="en-US" altLang="ja-JP" dirty="0"/>
              <a:t>UAE</a:t>
            </a:r>
            <a:r>
              <a:rPr lang="ja-JP" altLang="en-US" dirty="0"/>
              <a:t>の</a:t>
            </a:r>
            <a:r>
              <a:rPr lang="en-US" altLang="ja-JP" dirty="0"/>
              <a:t>DEWA</a:t>
            </a:r>
            <a:r>
              <a:rPr lang="ja-JP" altLang="en-US" dirty="0"/>
              <a:t>、クウェートの</a:t>
            </a:r>
            <a:r>
              <a:rPr lang="en-US" altLang="ja-JP" dirty="0"/>
              <a:t>MEW</a:t>
            </a:r>
            <a:r>
              <a:rPr lang="ja-JP" altLang="en-US" dirty="0"/>
              <a:t>実績も保有しています。</a:t>
            </a:r>
            <a:endParaRPr lang="en-US" altLang="ja-JP"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73</a:t>
            </a:fld>
            <a:endParaRPr lang="ko-KR" altLang="en-US"/>
          </a:p>
        </p:txBody>
      </p:sp>
    </p:spTree>
    <p:extLst>
      <p:ext uri="{BB962C8B-B14F-4D97-AF65-F5344CB8AC3E}">
        <p14:creationId xmlns:p14="http://schemas.microsoft.com/office/powerpoint/2010/main" val="11076817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수처리 산업 실적입니다</a:t>
            </a:r>
            <a:r>
              <a:rPr lang="en-US" altLang="ko-KR" dirty="0"/>
              <a:t>. </a:t>
            </a:r>
            <a:r>
              <a:rPr lang="ko-KR" altLang="en-US" dirty="0"/>
              <a:t>해외 </a:t>
            </a:r>
            <a:r>
              <a:rPr lang="en-US" altLang="ko-KR" dirty="0"/>
              <a:t>Major</a:t>
            </a:r>
            <a:r>
              <a:rPr lang="ko-KR" altLang="en-US" dirty="0"/>
              <a:t> 원청사인 사우디 </a:t>
            </a:r>
            <a:r>
              <a:rPr lang="ko-KR" altLang="en-US" dirty="0" err="1"/>
              <a:t>로얄커미션</a:t>
            </a:r>
            <a:r>
              <a:rPr lang="en-US" altLang="ko-KR" dirty="0"/>
              <a:t>, UAE Emaar, </a:t>
            </a:r>
            <a:r>
              <a:rPr lang="ko-KR" altLang="en-US" dirty="0"/>
              <a:t>싱가폴의 </a:t>
            </a:r>
            <a:r>
              <a:rPr lang="en-US" altLang="ko-KR" dirty="0"/>
              <a:t>PUB</a:t>
            </a:r>
            <a:r>
              <a:rPr lang="ko-KR" altLang="en-US" dirty="0"/>
              <a:t>등 많은 실적을 보유하고 있습니다</a:t>
            </a:r>
            <a:r>
              <a:rPr lang="en-US" altLang="ko-KR" dirty="0"/>
              <a:t>.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is the water treatment industry </a:t>
            </a:r>
            <a:r>
              <a:rPr lang="en-US" altLang="ko-KR" b="0" i="0" dirty="0">
                <a:solidFill>
                  <a:srgbClr val="C8C3BC"/>
                </a:solidFill>
                <a:effectLst/>
                <a:highlight>
                  <a:srgbClr val="33373A"/>
                </a:highlight>
                <a:latin typeface="Yu Gothic" panose="020B0400000000000000" pitchFamily="34" charset="-128"/>
              </a:rPr>
              <a:t>track record</a:t>
            </a:r>
            <a:r>
              <a:rPr lang="en-US" altLang="ko-KR" dirty="0"/>
              <a:t>: We have many track records, including major overseas main contractors such as Saudi Royal Commission, UAE Emaar, and Singapore's PUB.</a:t>
            </a:r>
          </a:p>
          <a:p>
            <a:endParaRPr lang="en-US" altLang="ko-KR" dirty="0"/>
          </a:p>
          <a:p>
            <a:endParaRPr lang="en-US" altLang="ko-KR" dirty="0"/>
          </a:p>
          <a:p>
            <a:r>
              <a:rPr lang="ja-JP" altLang="en-US" dirty="0"/>
              <a:t>以下は水処理産業の実績です。 海外</a:t>
            </a:r>
            <a:r>
              <a:rPr lang="en-US" altLang="ja-JP" dirty="0"/>
              <a:t>Major</a:t>
            </a:r>
            <a:r>
              <a:rPr lang="ja-JP" altLang="en-US" dirty="0"/>
              <a:t>の元請会社であるサウジロイヤルコミッション、</a:t>
            </a:r>
            <a:r>
              <a:rPr lang="en-US" altLang="ja-JP" dirty="0"/>
              <a:t>UAE Emaar</a:t>
            </a:r>
            <a:r>
              <a:rPr lang="ja-JP" altLang="en-US" dirty="0"/>
              <a:t>、シンガポールの</a:t>
            </a:r>
            <a:r>
              <a:rPr lang="en-US" altLang="ja-JP" dirty="0"/>
              <a:t>PUB</a:t>
            </a:r>
            <a:r>
              <a:rPr lang="ja-JP" altLang="en-US" dirty="0"/>
              <a:t>など多くの実績を保有しています。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74</a:t>
            </a:fld>
            <a:endParaRPr lang="ko-KR" altLang="en-US"/>
          </a:p>
        </p:txBody>
      </p:sp>
    </p:spTree>
    <p:extLst>
      <p:ext uri="{BB962C8B-B14F-4D97-AF65-F5344CB8AC3E}">
        <p14:creationId xmlns:p14="http://schemas.microsoft.com/office/powerpoint/2010/main" val="2701374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공장소개로 이어가겠습니다</a:t>
            </a:r>
            <a:r>
              <a:rPr lang="en-US" altLang="ko-KR" dirty="0"/>
              <a:t>.</a:t>
            </a:r>
          </a:p>
          <a:p>
            <a:endParaRPr lang="en-US" altLang="ko-KR" dirty="0"/>
          </a:p>
          <a:p>
            <a:r>
              <a:rPr lang="en-US" altLang="ko-KR" dirty="0"/>
              <a:t>Next, continue with the factory introduction.</a:t>
            </a:r>
          </a:p>
          <a:p>
            <a:endParaRPr lang="en-US" altLang="ko-KR" dirty="0"/>
          </a:p>
          <a:p>
            <a:r>
              <a:rPr lang="ja-JP" altLang="en-US" dirty="0"/>
              <a:t>次は工場紹介に続きます。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8</a:t>
            </a:fld>
            <a:endParaRPr lang="ko-KR" altLang="en-US"/>
          </a:p>
        </p:txBody>
      </p:sp>
    </p:spTree>
    <p:extLst>
      <p:ext uri="{BB962C8B-B14F-4D97-AF65-F5344CB8AC3E}">
        <p14:creationId xmlns:p14="http://schemas.microsoft.com/office/powerpoint/2010/main" val="3700130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지금 보시는 사진은 저희 부산 공장 사진입니다</a:t>
            </a:r>
            <a:r>
              <a:rPr lang="en-US" altLang="ko-KR" dirty="0"/>
              <a:t>. </a:t>
            </a:r>
            <a:r>
              <a:rPr lang="ko-KR" altLang="en-US" dirty="0"/>
              <a:t>공장부지 면적은 </a:t>
            </a:r>
            <a:r>
              <a:rPr lang="en-US" altLang="ko-KR" dirty="0"/>
              <a:t>8,595m2</a:t>
            </a:r>
            <a:r>
              <a:rPr lang="ko-KR" altLang="en-US" dirty="0"/>
              <a:t>입니다</a:t>
            </a:r>
            <a:r>
              <a:rPr lang="en-US" altLang="ko-KR" dirty="0"/>
              <a:t>. </a:t>
            </a:r>
            <a:r>
              <a:rPr lang="ko-KR" altLang="en-US" dirty="0"/>
              <a:t>그리고 우측 아래쪽에 노란색 구조물이 있는 건물은 본사 사무실입니다</a:t>
            </a:r>
            <a:r>
              <a:rPr lang="en-US" altLang="ko-KR" dirty="0"/>
              <a:t>.</a:t>
            </a:r>
            <a:r>
              <a:rPr lang="ko-KR" altLang="en-US" dirty="0"/>
              <a:t> </a:t>
            </a:r>
            <a:endParaRPr lang="en-US" altLang="ko-KR" dirty="0"/>
          </a:p>
          <a:p>
            <a:pPr marL="228600" indent="-228600">
              <a:buAutoNum type="arabicParenR"/>
            </a:pPr>
            <a:r>
              <a:rPr lang="ko-KR" altLang="en-US" dirty="0"/>
              <a:t>저희 공장은 여러 공장이 밀집해 있는 산업 공단에 위치하고 있어 원자재 수급이 간편한 것이 큰 장점입니다</a:t>
            </a:r>
            <a:r>
              <a:rPr lang="en-US" altLang="ko-KR" dirty="0"/>
              <a:t>. </a:t>
            </a:r>
          </a:p>
          <a:p>
            <a:pPr marL="228600" indent="-228600">
              <a:buAutoNum type="arabicParenR"/>
            </a:pPr>
            <a:endParaRPr lang="en-US" altLang="ko-KR" dirty="0"/>
          </a:p>
          <a:p>
            <a:pPr marL="0" indent="0">
              <a:buNone/>
            </a:pPr>
            <a:r>
              <a:rPr lang="en-US" altLang="ko-KR" dirty="0"/>
              <a:t> The photo you see now is a photo of our Busan factory. The factory site area is 8,595m2. And the building with the yellow structure on the lower right is the headquarters office. </a:t>
            </a:r>
          </a:p>
          <a:p>
            <a:pPr marL="0" indent="0">
              <a:buNone/>
            </a:pPr>
            <a:r>
              <a:rPr lang="en-US" altLang="ko-KR" dirty="0"/>
              <a:t>Our factory is located in an industrial complex where many factories are concentrated, easy supply of materials is a big advantage. </a:t>
            </a:r>
          </a:p>
          <a:p>
            <a:pPr marL="0" indent="0">
              <a:buNone/>
            </a:pPr>
            <a:endParaRPr lang="en-US" altLang="ko-KR" dirty="0"/>
          </a:p>
          <a:p>
            <a:pPr marL="0" indent="0">
              <a:buNone/>
            </a:pPr>
            <a:r>
              <a:rPr lang="ja-JP" altLang="en-US" dirty="0"/>
              <a:t>ここに見える写真は私たちの釜山工場の写真です。 工場敷地面積は</a:t>
            </a:r>
            <a:r>
              <a:rPr lang="en-US" altLang="ja-JP" dirty="0"/>
              <a:t>8,595</a:t>
            </a:r>
            <a:r>
              <a:rPr lang="ja-JP" altLang="en-US" dirty="0"/>
              <a:t>ヘーベです。 そして右下に黄色い構造物がある建物は本社事務室です。 </a:t>
            </a:r>
          </a:p>
          <a:p>
            <a:pPr marL="0" indent="0">
              <a:buNone/>
            </a:pPr>
            <a:r>
              <a:rPr lang="ja-JP" altLang="en-US" dirty="0"/>
              <a:t>当工場は様々な工場が密集している産業公団に位置しており、原材料の需給が簡単なのが大きな長所です。</a:t>
            </a:r>
            <a:endParaRPr lang="en-US" altLang="ko-KR" dirty="0"/>
          </a:p>
          <a:p>
            <a:pPr marL="228600" indent="-228600">
              <a:buAutoNum type="arabicParenR"/>
            </a:pPr>
            <a:endParaRPr lang="en-US" altLang="ko-KR" dirty="0"/>
          </a:p>
          <a:p>
            <a:pPr marL="0" indent="0">
              <a:buNone/>
            </a:pPr>
            <a:r>
              <a:rPr lang="en-US" altLang="ko-KR" dirty="0"/>
              <a:t>*</a:t>
            </a:r>
            <a:r>
              <a:rPr lang="ko-KR" altLang="en-US" dirty="0"/>
              <a:t>통역 </a:t>
            </a:r>
            <a:r>
              <a:rPr lang="en-US" altLang="ko-KR" dirty="0"/>
              <a:t>2</a:t>
            </a:r>
            <a:r>
              <a:rPr lang="ko-KR" altLang="en-US" dirty="0"/>
              <a:t>회</a:t>
            </a:r>
            <a:endParaRPr lang="en-US" altLang="ko-KR" dirty="0"/>
          </a:p>
          <a:p>
            <a:pPr marL="0" indent="0">
              <a:buNone/>
            </a:pP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9</a:t>
            </a:fld>
            <a:endParaRPr lang="ko-KR" altLang="en-US"/>
          </a:p>
        </p:txBody>
      </p:sp>
    </p:spTree>
    <p:extLst>
      <p:ext uri="{BB962C8B-B14F-4D97-AF65-F5344CB8AC3E}">
        <p14:creationId xmlns:p14="http://schemas.microsoft.com/office/powerpoint/2010/main" val="3129433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C80DDA-BBB1-1E5F-B0E3-D6D65750F94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6BC60691-903A-2776-1A65-A8BCF764801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610BB5B-8977-B2CA-B976-A5F03AE825B7}"/>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2024-06-11</a:t>
            </a:fld>
            <a:endParaRPr lang="ko-KR" altLang="en-US"/>
          </a:p>
        </p:txBody>
      </p:sp>
      <p:sp>
        <p:nvSpPr>
          <p:cNvPr id="5" name="바닥글 개체 틀 4">
            <a:extLst>
              <a:ext uri="{FF2B5EF4-FFF2-40B4-BE49-F238E27FC236}">
                <a16:creationId xmlns:a16="http://schemas.microsoft.com/office/drawing/2014/main" id="{3B8F100E-9133-5A4C-58F4-CC2B4A94C389}"/>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3A55C991-9DC6-200A-8DFA-9678D1FBFDCF}"/>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37504138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D2CDF2-8E58-7A59-2B5E-050609BE7D7F}"/>
              </a:ext>
            </a:extLst>
          </p:cNvPr>
          <p:cNvSpPr>
            <a:spLocks noGrp="1"/>
          </p:cNvSpPr>
          <p:nvPr>
            <p:ph type="title" hasCustomPrompt="1"/>
          </p:nvPr>
        </p:nvSpPr>
        <p:spPr>
          <a:xfrm>
            <a:off x="838200" y="862192"/>
            <a:ext cx="3794185" cy="437130"/>
          </a:xfrm>
          <a:prstGeom prst="rect">
            <a:avLst/>
          </a:prstGeom>
        </p:spPr>
        <p:txBody>
          <a:bodyPr/>
          <a:lstStyle>
            <a:lvl1pPr>
              <a:defRPr sz="2400" b="1">
                <a:latin typeface="+mn-ea"/>
                <a:ea typeface="+mn-ea"/>
              </a:defRPr>
            </a:lvl1pPr>
          </a:lstStyle>
          <a:p>
            <a:r>
              <a:rPr lang="en-US" altLang="ko-KR" dirty="0"/>
              <a:t>I </a:t>
            </a:r>
            <a:r>
              <a:rPr lang="ko-KR" altLang="en-US" dirty="0"/>
              <a:t>마스터 제목 스타일 편집</a:t>
            </a:r>
          </a:p>
        </p:txBody>
      </p:sp>
      <p:sp>
        <p:nvSpPr>
          <p:cNvPr id="3" name="내용 개체 틀 2">
            <a:extLst>
              <a:ext uri="{FF2B5EF4-FFF2-40B4-BE49-F238E27FC236}">
                <a16:creationId xmlns:a16="http://schemas.microsoft.com/office/drawing/2014/main" id="{A6174503-152C-6FCA-1CAD-71B644D617F6}"/>
              </a:ext>
            </a:extLst>
          </p:cNvPr>
          <p:cNvSpPr>
            <a:spLocks noGrp="1"/>
          </p:cNvSpPr>
          <p:nvPr>
            <p:ph idx="1"/>
          </p:nvPr>
        </p:nvSpPr>
        <p:spPr>
          <a:xfrm>
            <a:off x="838200" y="2225615"/>
            <a:ext cx="10515600" cy="395134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Tree>
    <p:extLst>
      <p:ext uri="{BB962C8B-B14F-4D97-AF65-F5344CB8AC3E}">
        <p14:creationId xmlns:p14="http://schemas.microsoft.com/office/powerpoint/2010/main" val="3955598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07F3DE-7D4F-D2EB-03FA-2541335FD4AF}"/>
              </a:ext>
            </a:extLst>
          </p:cNvPr>
          <p:cNvSpPr>
            <a:spLocks noGrp="1"/>
          </p:cNvSpPr>
          <p:nvPr>
            <p:ph type="title"/>
          </p:nvPr>
        </p:nvSpPr>
        <p:spPr>
          <a:xfrm>
            <a:off x="831851" y="1709740"/>
            <a:ext cx="10515600" cy="2852737"/>
          </a:xfrm>
          <a:prstGeom prst="rect">
            <a:avLst/>
          </a:prstGeo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200E3E6-E06F-7E83-6CA2-B88082C05F56}"/>
              </a:ext>
            </a:extLst>
          </p:cNvPr>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E9B405B-289E-35A4-2982-F0A256A8F828}"/>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2024-06-11</a:t>
            </a:fld>
            <a:endParaRPr lang="ko-KR" altLang="en-US"/>
          </a:p>
        </p:txBody>
      </p:sp>
      <p:sp>
        <p:nvSpPr>
          <p:cNvPr id="5" name="바닥글 개체 틀 4">
            <a:extLst>
              <a:ext uri="{FF2B5EF4-FFF2-40B4-BE49-F238E27FC236}">
                <a16:creationId xmlns:a16="http://schemas.microsoft.com/office/drawing/2014/main" id="{A9172BBA-2167-84CE-B035-610274DA4E88}"/>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A984407B-51DB-EDF4-A40F-37B268B3E6C5}"/>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152406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01027F-9A5A-C95D-730F-0B05E9C74DA7}"/>
              </a:ext>
            </a:extLst>
          </p:cNvPr>
          <p:cNvSpPr>
            <a:spLocks noGrp="1"/>
          </p:cNvSpPr>
          <p:nvPr>
            <p:ph type="title"/>
          </p:nvPr>
        </p:nvSpPr>
        <p:spPr>
          <a:xfrm>
            <a:off x="838200" y="365127"/>
            <a:ext cx="10515600" cy="1325563"/>
          </a:xfrm>
          <a:prstGeom prst="rect">
            <a:avLst/>
          </a:prstGeom>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D877954-7761-38DC-4101-1DBBB70FA9E3}"/>
              </a:ext>
            </a:extLst>
          </p:cNvPr>
          <p:cNvSpPr>
            <a:spLocks noGrp="1"/>
          </p:cNvSpPr>
          <p:nvPr>
            <p:ph sz="half" idx="1"/>
          </p:nvPr>
        </p:nvSpPr>
        <p:spPr>
          <a:xfrm>
            <a:off x="838200" y="1825625"/>
            <a:ext cx="5181600" cy="435133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16EFC7A-D042-031E-DA6E-829BB8211C17}"/>
              </a:ext>
            </a:extLst>
          </p:cNvPr>
          <p:cNvSpPr>
            <a:spLocks noGrp="1"/>
          </p:cNvSpPr>
          <p:nvPr>
            <p:ph sz="half" idx="2"/>
          </p:nvPr>
        </p:nvSpPr>
        <p:spPr>
          <a:xfrm>
            <a:off x="6172200" y="1825625"/>
            <a:ext cx="5181600" cy="435133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21771743-CC50-EA2A-A847-D42EA3135FA1}"/>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2024-06-11</a:t>
            </a:fld>
            <a:endParaRPr lang="ko-KR" altLang="en-US"/>
          </a:p>
        </p:txBody>
      </p:sp>
      <p:sp>
        <p:nvSpPr>
          <p:cNvPr id="6" name="바닥글 개체 틀 5">
            <a:extLst>
              <a:ext uri="{FF2B5EF4-FFF2-40B4-BE49-F238E27FC236}">
                <a16:creationId xmlns:a16="http://schemas.microsoft.com/office/drawing/2014/main" id="{B932DE38-C5D4-CD3C-ABCD-AE6A977D0833}"/>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8C4124A6-3D1B-A78F-7E87-7FB31CF82F1A}"/>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4050011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D42746-3690-9875-5A37-973A2F56C08E}"/>
              </a:ext>
            </a:extLst>
          </p:cNvPr>
          <p:cNvSpPr>
            <a:spLocks noGrp="1"/>
          </p:cNvSpPr>
          <p:nvPr>
            <p:ph type="title"/>
          </p:nvPr>
        </p:nvSpPr>
        <p:spPr>
          <a:xfrm>
            <a:off x="839788" y="365127"/>
            <a:ext cx="10515600" cy="1325563"/>
          </a:xfrm>
          <a:prstGeom prst="rect">
            <a:avLst/>
          </a:prstGeo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BBC82F2-B7A5-E5C3-8ECD-8520C20AEF56}"/>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A61A5BC-3762-1639-058D-B2AF0D26C810}"/>
              </a:ext>
            </a:extLst>
          </p:cNvPr>
          <p:cNvSpPr>
            <a:spLocks noGrp="1"/>
          </p:cNvSpPr>
          <p:nvPr>
            <p:ph sz="half" idx="2"/>
          </p:nvPr>
        </p:nvSpPr>
        <p:spPr>
          <a:xfrm>
            <a:off x="839789" y="2505075"/>
            <a:ext cx="5157787" cy="368458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FF2B2DE-A0EE-3FB3-DC70-179407A63219}"/>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D9F638E-202A-2EEF-7651-99C8EC8B7578}"/>
              </a:ext>
            </a:extLst>
          </p:cNvPr>
          <p:cNvSpPr>
            <a:spLocks noGrp="1"/>
          </p:cNvSpPr>
          <p:nvPr>
            <p:ph sz="quarter" idx="4"/>
          </p:nvPr>
        </p:nvSpPr>
        <p:spPr>
          <a:xfrm>
            <a:off x="6172201" y="2505075"/>
            <a:ext cx="5183188" cy="368458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417AC2A-D79E-40E6-A2AB-80196A27C247}"/>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2024-06-11</a:t>
            </a:fld>
            <a:endParaRPr lang="ko-KR" altLang="en-US"/>
          </a:p>
        </p:txBody>
      </p:sp>
      <p:sp>
        <p:nvSpPr>
          <p:cNvPr id="8" name="바닥글 개체 틀 7">
            <a:extLst>
              <a:ext uri="{FF2B5EF4-FFF2-40B4-BE49-F238E27FC236}">
                <a16:creationId xmlns:a16="http://schemas.microsoft.com/office/drawing/2014/main" id="{6E30C8D8-0586-41C8-3454-024AFA17E593}"/>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E637BB80-2AE2-1144-D089-CEC60655B0A6}"/>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81957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248CCB-5F16-112C-AAA1-7FE64A4E2A0F}"/>
              </a:ext>
            </a:extLst>
          </p:cNvPr>
          <p:cNvSpPr>
            <a:spLocks noGrp="1"/>
          </p:cNvSpPr>
          <p:nvPr>
            <p:ph type="title"/>
          </p:nvPr>
        </p:nvSpPr>
        <p:spPr>
          <a:xfrm>
            <a:off x="838200" y="365127"/>
            <a:ext cx="10515600" cy="1325563"/>
          </a:xfrm>
          <a:prstGeom prst="rect">
            <a:avLst/>
          </a:prstGeom>
        </p:spPr>
        <p:txBody>
          <a:bodyPr/>
          <a:lstStyle/>
          <a:p>
            <a:r>
              <a:rPr lang="ko-KR" altLang="en-US" dirty="0"/>
              <a:t>마스터 제목 스타일 편집</a:t>
            </a:r>
          </a:p>
        </p:txBody>
      </p:sp>
      <p:sp>
        <p:nvSpPr>
          <p:cNvPr id="3" name="날짜 개체 틀 2">
            <a:extLst>
              <a:ext uri="{FF2B5EF4-FFF2-40B4-BE49-F238E27FC236}">
                <a16:creationId xmlns:a16="http://schemas.microsoft.com/office/drawing/2014/main" id="{53CA2938-5EE7-796D-4237-2FFD7452CBF2}"/>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2024-06-11</a:t>
            </a:fld>
            <a:endParaRPr lang="ko-KR" altLang="en-US"/>
          </a:p>
        </p:txBody>
      </p:sp>
      <p:sp>
        <p:nvSpPr>
          <p:cNvPr id="4" name="바닥글 개체 틀 3">
            <a:extLst>
              <a:ext uri="{FF2B5EF4-FFF2-40B4-BE49-F238E27FC236}">
                <a16:creationId xmlns:a16="http://schemas.microsoft.com/office/drawing/2014/main" id="{B7627175-1CAB-39F0-E575-DC7F2583E4DF}"/>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CF1294A0-D961-AAF2-544C-594C92209D34}"/>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4047775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90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0B90A3CD-8494-595E-9E58-B35D745BB39B}"/>
              </a:ext>
            </a:extLst>
          </p:cNvPr>
          <p:cNvCxnSpPr>
            <a:cxnSpLocks/>
          </p:cNvCxnSpPr>
          <p:nvPr userDrawn="1"/>
        </p:nvCxnSpPr>
        <p:spPr>
          <a:xfrm flipH="1">
            <a:off x="457200" y="441746"/>
            <a:ext cx="11099800" cy="0"/>
          </a:xfrm>
          <a:prstGeom prst="line">
            <a:avLst/>
          </a:prstGeom>
          <a:ln w="19050" cap="rnd">
            <a:solidFill>
              <a:srgbClr val="005AAB"/>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B1EE557-5116-C0B8-B16F-EB4D5334902D}"/>
              </a:ext>
            </a:extLst>
          </p:cNvPr>
          <p:cNvSpPr txBox="1"/>
          <p:nvPr userDrawn="1"/>
        </p:nvSpPr>
        <p:spPr>
          <a:xfrm>
            <a:off x="272106" y="6474553"/>
            <a:ext cx="1328094" cy="307777"/>
          </a:xfrm>
          <a:prstGeom prst="rect">
            <a:avLst/>
          </a:prstGeom>
          <a:noFill/>
        </p:spPr>
        <p:txBody>
          <a:bodyPr wrap="square" rtlCol="0">
            <a:spAutoFit/>
          </a:bodyPr>
          <a:lstStyle/>
          <a:p>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KITZ</a:t>
            </a:r>
            <a:r>
              <a:rPr lang="en-US" altLang="ko-KR" sz="1200" dirty="0">
                <a:solidFill>
                  <a:srgbClr val="005AAB"/>
                </a:solidFill>
                <a:latin typeface="나눔스퀘어 네오 OTF Bold" panose="00000800000000000000" pitchFamily="50" charset="-127"/>
                <a:ea typeface="나눔스퀘어 네오 OTF Bold" panose="00000800000000000000" pitchFamily="50" charset="-127"/>
              </a:rPr>
              <a:t> </a:t>
            </a: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KOREA</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cxnSp>
        <p:nvCxnSpPr>
          <p:cNvPr id="5" name="직선 연결선 4">
            <a:extLst>
              <a:ext uri="{FF2B5EF4-FFF2-40B4-BE49-F238E27FC236}">
                <a16:creationId xmlns:a16="http://schemas.microsoft.com/office/drawing/2014/main" id="{BB6D80B1-FCFB-C927-A447-25A01A304F79}"/>
              </a:ext>
            </a:extLst>
          </p:cNvPr>
          <p:cNvCxnSpPr>
            <a:cxnSpLocks/>
            <a:endCxn id="4" idx="3"/>
          </p:cNvCxnSpPr>
          <p:nvPr userDrawn="1"/>
        </p:nvCxnSpPr>
        <p:spPr>
          <a:xfrm flipH="1">
            <a:off x="1600200" y="6597728"/>
            <a:ext cx="9956800" cy="30714"/>
          </a:xfrm>
          <a:prstGeom prst="line">
            <a:avLst/>
          </a:prstGeom>
          <a:ln w="19050" cap="rnd">
            <a:solidFill>
              <a:srgbClr val="005A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493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377"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3.jpeg"/><Relationship Id="rId11" Type="http://schemas.openxmlformats.org/officeDocument/2006/relationships/image" Target="../media/image78.jpeg"/><Relationship Id="rId5" Type="http://schemas.openxmlformats.org/officeDocument/2006/relationships/image" Target="../media/image72.pn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2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jpe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3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3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5.jpe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jpeg"/></Relationships>
</file>

<file path=ppt/slides/_rels/slide4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8.jpeg"/><Relationship Id="rId4" Type="http://schemas.openxmlformats.org/officeDocument/2006/relationships/image" Target="../media/image117.jpeg"/></Relationships>
</file>

<file path=ppt/slides/_rels/slide4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emf"/><Relationship Id="rId4" Type="http://schemas.openxmlformats.org/officeDocument/2006/relationships/image" Target="../media/image120.jpeg"/></Relationships>
</file>

<file path=ppt/slides/_rels/slide4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jpeg"/><Relationship Id="rId7"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eg"/></Relationships>
</file>

<file path=ppt/slides/_rels/slide4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jpeg"/></Relationships>
</file>

<file path=ppt/slides/_rels/slide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image" Target="../media/image142.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1.jpeg"/><Relationship Id="rId5" Type="http://schemas.openxmlformats.org/officeDocument/2006/relationships/image" Target="../media/image140.png"/><Relationship Id="rId4" Type="http://schemas.openxmlformats.org/officeDocument/2006/relationships/image" Target="../media/image139.jpeg"/></Relationships>
</file>

<file path=ppt/slides/_rels/slide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Att3.Torque.pptx"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6.jpeg"/><Relationship Id="rId7" Type="http://schemas.openxmlformats.org/officeDocument/2006/relationships/image" Target="../media/image150.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147.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55.png"/><Relationship Id="rId21" Type="http://schemas.openxmlformats.org/officeDocument/2006/relationships/image" Target="../media/image173.png"/><Relationship Id="rId34" Type="http://schemas.openxmlformats.org/officeDocument/2006/relationships/image" Target="../media/image186.jpe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jpeg"/><Relationship Id="rId25" Type="http://schemas.openxmlformats.org/officeDocument/2006/relationships/image" Target="../media/image177.png"/><Relationship Id="rId33" Type="http://schemas.openxmlformats.org/officeDocument/2006/relationships/image" Target="../media/image185.jpeg"/><Relationship Id="rId2" Type="http://schemas.openxmlformats.org/officeDocument/2006/relationships/notesSlide" Target="../notesSlides/notesSlide57.xml"/><Relationship Id="rId16" Type="http://schemas.openxmlformats.org/officeDocument/2006/relationships/image" Target="../media/image168.png"/><Relationship Id="rId20" Type="http://schemas.openxmlformats.org/officeDocument/2006/relationships/image" Target="../media/image172.jpeg"/><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32" Type="http://schemas.openxmlformats.org/officeDocument/2006/relationships/image" Target="../media/image184.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image" Target="../media/image162.png"/><Relationship Id="rId19" Type="http://schemas.openxmlformats.org/officeDocument/2006/relationships/image" Target="../media/image171.png"/><Relationship Id="rId31" Type="http://schemas.openxmlformats.org/officeDocument/2006/relationships/image" Target="../media/image183.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 Id="rId30" Type="http://schemas.openxmlformats.org/officeDocument/2006/relationships/image" Target="../media/image182.png"/><Relationship Id="rId8" Type="http://schemas.openxmlformats.org/officeDocument/2006/relationships/image" Target="../media/image160.jpeg"/></Relationships>
</file>

<file path=ppt/slides/_rels/slide5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FDF5ADD-76F2-F1B9-C0C7-C1FC41A88B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7" name="직사각형 6">
            <a:extLst>
              <a:ext uri="{FF2B5EF4-FFF2-40B4-BE49-F238E27FC236}">
                <a16:creationId xmlns:a16="http://schemas.microsoft.com/office/drawing/2014/main" id="{6EDD52D0-1655-EB15-B77A-FA929EB90543}"/>
              </a:ext>
            </a:extLst>
          </p:cNvPr>
          <p:cNvSpPr/>
          <p:nvPr/>
        </p:nvSpPr>
        <p:spPr>
          <a:xfrm>
            <a:off x="0" y="-26401"/>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TextBox 1">
            <a:extLst>
              <a:ext uri="{FF2B5EF4-FFF2-40B4-BE49-F238E27FC236}">
                <a16:creationId xmlns:a16="http://schemas.microsoft.com/office/drawing/2014/main" id="{7268CD7A-AC3F-8762-B62C-A64261102AF0}"/>
              </a:ext>
            </a:extLst>
          </p:cNvPr>
          <p:cNvSpPr txBox="1"/>
          <p:nvPr/>
        </p:nvSpPr>
        <p:spPr>
          <a:xfrm>
            <a:off x="624567" y="2269475"/>
            <a:ext cx="6950942" cy="646331"/>
          </a:xfrm>
          <a:prstGeom prst="rect">
            <a:avLst/>
          </a:prstGeom>
          <a:noFill/>
        </p:spPr>
        <p:txBody>
          <a:bodyPr wrap="none" rtlCol="0">
            <a:spAutoFit/>
          </a:bodyPr>
          <a:lstStyle/>
          <a:p>
            <a:r>
              <a:rPr lang="en-US" altLang="ko-KR" sz="3600" dirty="0">
                <a:solidFill>
                  <a:srgbClr val="C00000"/>
                </a:solidFill>
                <a:latin typeface="나눔스퀘어 네오 OTF Heavy" panose="00000A00000000000000" pitchFamily="50" charset="-127"/>
                <a:ea typeface="나눔스퀘어 네오 OTF Heavy" panose="00000A00000000000000" pitchFamily="50" charset="-127"/>
              </a:rPr>
              <a:t>CEPHAS</a:t>
            </a:r>
            <a:r>
              <a:rPr lang="en-US" altLang="ko-KR" sz="3600" dirty="0">
                <a:solidFill>
                  <a:schemeClr val="bg1"/>
                </a:solidFill>
                <a:latin typeface="나눔스퀘어 네오 OTF Heavy" panose="00000A00000000000000" pitchFamily="50" charset="-127"/>
                <a:ea typeface="나눔스퀘어 네오 OTF Heavy" panose="00000A00000000000000" pitchFamily="50" charset="-127"/>
              </a:rPr>
              <a:t> Valve Introduction</a:t>
            </a:r>
          </a:p>
        </p:txBody>
      </p:sp>
      <p:sp>
        <p:nvSpPr>
          <p:cNvPr id="8" name="TextBox 7">
            <a:extLst>
              <a:ext uri="{FF2B5EF4-FFF2-40B4-BE49-F238E27FC236}">
                <a16:creationId xmlns:a16="http://schemas.microsoft.com/office/drawing/2014/main" id="{4EE23172-096F-9A96-8A8F-52E259D1EFB8}"/>
              </a:ext>
            </a:extLst>
          </p:cNvPr>
          <p:cNvSpPr txBox="1"/>
          <p:nvPr/>
        </p:nvSpPr>
        <p:spPr>
          <a:xfrm>
            <a:off x="624568" y="1724336"/>
            <a:ext cx="4644220" cy="461665"/>
          </a:xfrm>
          <a:prstGeom prst="rect">
            <a:avLst/>
          </a:prstGeom>
          <a:noFill/>
        </p:spPr>
        <p:txBody>
          <a:bodyPr wrap="none" rtlCol="0">
            <a:spAutoFit/>
          </a:bodyPr>
          <a:lstStyle/>
          <a:p>
            <a:r>
              <a:rPr lang="en-US" altLang="ko-KR" sz="2400" dirty="0">
                <a:solidFill>
                  <a:srgbClr val="00B0F0"/>
                </a:solidFill>
                <a:latin typeface="나눔스퀘어 네오 OTF Heavy" panose="00000A00000000000000" pitchFamily="50" charset="-127"/>
                <a:ea typeface="나눔스퀘어 네오 OTF Heavy" panose="00000A00000000000000" pitchFamily="50" charset="-127"/>
              </a:rPr>
              <a:t>KITZ</a:t>
            </a:r>
            <a:r>
              <a:rPr lang="en-US" altLang="ko-KR" sz="2400" dirty="0">
                <a:solidFill>
                  <a:schemeClr val="bg1"/>
                </a:solidFill>
                <a:latin typeface="나눔스퀘어 네오 OTF Heavy" panose="00000A00000000000000" pitchFamily="50" charset="-127"/>
                <a:ea typeface="나눔스퀘어 네오 OTF Heavy" panose="00000A00000000000000" pitchFamily="50" charset="-127"/>
              </a:rPr>
              <a:t> Corporation of KOREA</a:t>
            </a:r>
          </a:p>
        </p:txBody>
      </p:sp>
    </p:spTree>
    <p:extLst>
      <p:ext uri="{BB962C8B-B14F-4D97-AF65-F5344CB8AC3E}">
        <p14:creationId xmlns:p14="http://schemas.microsoft.com/office/powerpoint/2010/main" val="197128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p:txBody>
          <a:bodyPr/>
          <a:lstStyle/>
          <a:p>
            <a:r>
              <a:rPr lang="ko-KR" altLang="en-US" sz="3200" dirty="0">
                <a:latin typeface="游ゴシック" panose="020B0400000000000000" pitchFamily="50" charset="-128"/>
                <a:ea typeface="游ゴシック" panose="020B0400000000000000" pitchFamily="50" charset="-128"/>
              </a:rPr>
              <a:t>공장 레이아웃</a:t>
            </a:r>
            <a:endParaRPr lang="ko-KR" altLang="en-US" sz="3200" dirty="0">
              <a:latin typeface="游ゴシック" panose="020B0400000000000000" pitchFamily="50" charset="-128"/>
            </a:endParaRPr>
          </a:p>
        </p:txBody>
      </p:sp>
      <p:sp>
        <p:nvSpPr>
          <p:cNvPr id="10" name="TextBox 9">
            <a:extLst>
              <a:ext uri="{FF2B5EF4-FFF2-40B4-BE49-F238E27FC236}">
                <a16:creationId xmlns:a16="http://schemas.microsoft.com/office/drawing/2014/main" id="{42B1931D-86C4-7D27-7C0F-5CD5B1CFE369}"/>
              </a:ext>
            </a:extLst>
          </p:cNvPr>
          <p:cNvSpPr txBox="1"/>
          <p:nvPr/>
        </p:nvSpPr>
        <p:spPr>
          <a:xfrm>
            <a:off x="9112903" y="5542013"/>
            <a:ext cx="1361270" cy="276999"/>
          </a:xfrm>
          <a:prstGeom prst="rect">
            <a:avLst/>
          </a:prstGeom>
          <a:noFill/>
        </p:spPr>
        <p:txBody>
          <a:bodyPr wrap="none" rtlCol="0">
            <a:spAutoFit/>
          </a:bodyPr>
          <a:lstStyle/>
          <a:p>
            <a:r>
              <a:rPr lang="ko-KR" altLang="en-US" sz="1200" dirty="0">
                <a:latin typeface="+mn-ea"/>
              </a:rPr>
              <a:t>▶</a:t>
            </a:r>
            <a:r>
              <a:rPr lang="en-US" altLang="ko-KR" sz="1200" dirty="0">
                <a:latin typeface="+mn-ea"/>
              </a:rPr>
              <a:t>Factory Layout</a:t>
            </a:r>
            <a:endParaRPr lang="ko-KR" altLang="en-US" sz="1200" dirty="0">
              <a:latin typeface="+mn-ea"/>
            </a:endParaRPr>
          </a:p>
        </p:txBody>
      </p:sp>
      <p:sp>
        <p:nvSpPr>
          <p:cNvPr id="11" name="직사각형 10">
            <a:extLst>
              <a:ext uri="{FF2B5EF4-FFF2-40B4-BE49-F238E27FC236}">
                <a16:creationId xmlns:a16="http://schemas.microsoft.com/office/drawing/2014/main" id="{868301E7-6D00-8CBD-C90B-74CE84BCA339}"/>
              </a:ext>
            </a:extLst>
          </p:cNvPr>
          <p:cNvSpPr/>
          <p:nvPr/>
        </p:nvSpPr>
        <p:spPr>
          <a:xfrm>
            <a:off x="3052415" y="1751856"/>
            <a:ext cx="4499498" cy="1359621"/>
          </a:xfrm>
          <a:prstGeom prst="rect">
            <a:avLst/>
          </a:prstGeom>
          <a:solidFill>
            <a:schemeClr val="accent5">
              <a:lumMod val="60000"/>
              <a:lumOff val="4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游ゴシック" panose="020B0400000000000000" pitchFamily="50" charset="-128"/>
                <a:ea typeface="游ゴシック" panose="020B0400000000000000" pitchFamily="50" charset="-128"/>
              </a:rPr>
              <a:t>           </a:t>
            </a:r>
            <a:r>
              <a:rPr lang="ko-KR" altLang="en-US" sz="1600" b="1" dirty="0">
                <a:solidFill>
                  <a:schemeClr val="tx1"/>
                </a:solidFill>
                <a:latin typeface="游ゴシック" panose="020B0400000000000000" pitchFamily="50" charset="-128"/>
                <a:ea typeface="游ゴシック" panose="020B0400000000000000" pitchFamily="50" charset="-128"/>
              </a:rPr>
              <a:t>제조라인</a:t>
            </a:r>
            <a:endParaRPr lang="en-US" altLang="ko-KR" sz="1600" b="1" dirty="0">
              <a:solidFill>
                <a:schemeClr val="tx1"/>
              </a:solidFill>
              <a:latin typeface="游ゴシック" panose="020B0400000000000000" pitchFamily="50" charset="-128"/>
              <a:ea typeface="游ゴシック" panose="020B0400000000000000" pitchFamily="50" charset="-128"/>
            </a:endParaRPr>
          </a:p>
          <a:p>
            <a:r>
              <a:rPr lang="en-US" altLang="ko-KR" sz="1600" b="1" dirty="0">
                <a:solidFill>
                  <a:schemeClr val="tx1"/>
                </a:solidFill>
                <a:latin typeface="游ゴシック" panose="020B0400000000000000" pitchFamily="50" charset="-128"/>
                <a:ea typeface="游ゴシック" panose="020B0400000000000000" pitchFamily="50" charset="-128"/>
              </a:rPr>
              <a:t>                              (</a:t>
            </a:r>
            <a:r>
              <a:rPr lang="ko-KR" altLang="en-US" sz="1600" b="1" dirty="0">
                <a:solidFill>
                  <a:schemeClr val="tx1"/>
                </a:solidFill>
                <a:latin typeface="游ゴシック" panose="020B0400000000000000" pitchFamily="50" charset="-128"/>
                <a:ea typeface="游ゴシック" panose="020B0400000000000000" pitchFamily="50" charset="-128"/>
              </a:rPr>
              <a:t>대형</a:t>
            </a:r>
            <a:r>
              <a:rPr lang="en-US" altLang="ko-KR" sz="1600" b="1" dirty="0">
                <a:solidFill>
                  <a:schemeClr val="tx1"/>
                </a:solidFill>
                <a:latin typeface="游ゴシック" panose="020B0400000000000000" pitchFamily="50" charset="-128"/>
                <a:ea typeface="游ゴシック" panose="020B0400000000000000" pitchFamily="50" charset="-128"/>
              </a:rPr>
              <a:t>Size </a:t>
            </a:r>
            <a:r>
              <a:rPr lang="en-US" altLang="ja-JP" sz="1600" b="1" dirty="0">
                <a:solidFill>
                  <a:schemeClr val="tx1"/>
                </a:solidFill>
                <a:latin typeface="游ゴシック" panose="020B0400000000000000" pitchFamily="50" charset="-128"/>
                <a:ea typeface="游ゴシック" panose="020B0400000000000000" pitchFamily="50" charset="-128"/>
              </a:rPr>
              <a:t>Max.</a:t>
            </a:r>
            <a:r>
              <a:rPr lang="ja-JP" altLang="en-US" sz="1600" b="1" dirty="0">
                <a:solidFill>
                  <a:schemeClr val="tx1"/>
                </a:solidFill>
                <a:latin typeface="游ゴシック" panose="020B0400000000000000" pitchFamily="50" charset="-128"/>
                <a:ea typeface="游ゴシック" panose="020B0400000000000000" pitchFamily="50" charset="-128"/>
              </a:rPr>
              <a:t> </a:t>
            </a:r>
            <a:r>
              <a:rPr lang="en-US" altLang="ko-KR" sz="1600" b="1" dirty="0">
                <a:solidFill>
                  <a:schemeClr val="tx1"/>
                </a:solidFill>
                <a:latin typeface="游ゴシック" panose="020B0400000000000000" pitchFamily="50" charset="-128"/>
                <a:ea typeface="游ゴシック" panose="020B0400000000000000" pitchFamily="50" charset="-128"/>
              </a:rPr>
              <a:t>DN4000)</a:t>
            </a:r>
            <a:endParaRPr lang="ko-KR" altLang="en-US" sz="1600" b="1" dirty="0">
              <a:solidFill>
                <a:schemeClr val="tx1"/>
              </a:solidFill>
              <a:latin typeface="游ゴシック" panose="020B0400000000000000" pitchFamily="50" charset="-128"/>
            </a:endParaRPr>
          </a:p>
        </p:txBody>
      </p:sp>
      <p:sp>
        <p:nvSpPr>
          <p:cNvPr id="12" name="직사각형 11">
            <a:extLst>
              <a:ext uri="{FF2B5EF4-FFF2-40B4-BE49-F238E27FC236}">
                <a16:creationId xmlns:a16="http://schemas.microsoft.com/office/drawing/2014/main" id="{5AB3E30C-B725-86E7-12F8-DB0D8544F2F3}"/>
              </a:ext>
            </a:extLst>
          </p:cNvPr>
          <p:cNvSpPr/>
          <p:nvPr/>
        </p:nvSpPr>
        <p:spPr>
          <a:xfrm>
            <a:off x="3052415" y="3121296"/>
            <a:ext cx="2637106" cy="2684177"/>
          </a:xfrm>
          <a:prstGeom prst="rect">
            <a:avLst/>
          </a:prstGeom>
          <a:solidFill>
            <a:schemeClr val="accent5">
              <a:lumMod val="60000"/>
              <a:lumOff val="4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tx1"/>
                </a:solidFill>
                <a:latin typeface="游ゴシック" panose="020B0400000000000000" pitchFamily="50" charset="-128"/>
                <a:ea typeface="游ゴシック" panose="020B0400000000000000" pitchFamily="50" charset="-128"/>
              </a:rPr>
              <a:t>중</a:t>
            </a:r>
            <a:r>
              <a:rPr lang="ja-JP" altLang="en-US" sz="1600" b="1" dirty="0">
                <a:solidFill>
                  <a:schemeClr val="tx1"/>
                </a:solidFill>
                <a:latin typeface="游ゴシック" panose="020B0400000000000000" pitchFamily="50" charset="-128"/>
                <a:ea typeface="游ゴシック" panose="020B0400000000000000" pitchFamily="50" charset="-128"/>
              </a:rPr>
              <a:t>・</a:t>
            </a:r>
            <a:r>
              <a:rPr lang="ko-KR" altLang="en-US" sz="1600" b="1" dirty="0">
                <a:solidFill>
                  <a:schemeClr val="tx1"/>
                </a:solidFill>
                <a:latin typeface="游ゴシック" panose="020B0400000000000000" pitchFamily="50" charset="-128"/>
                <a:ea typeface="游ゴシック" panose="020B0400000000000000" pitchFamily="50" charset="-128"/>
              </a:rPr>
              <a:t>소형제조라인</a:t>
            </a: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r>
              <a:rPr lang="en-US" altLang="ko-KR" sz="1600" b="1" dirty="0">
                <a:solidFill>
                  <a:schemeClr val="tx1"/>
                </a:solidFill>
                <a:latin typeface="游ゴシック" panose="020B0400000000000000" pitchFamily="50" charset="-128"/>
                <a:ea typeface="游ゴシック" panose="020B0400000000000000" pitchFamily="50" charset="-128"/>
              </a:rPr>
              <a:t>(</a:t>
            </a:r>
            <a:r>
              <a:rPr lang="en-US" altLang="ja-JP" sz="1600" b="1" dirty="0">
                <a:solidFill>
                  <a:schemeClr val="tx1"/>
                </a:solidFill>
                <a:latin typeface="游ゴシック" panose="020B0400000000000000" pitchFamily="50" charset="-128"/>
                <a:ea typeface="游ゴシック" panose="020B0400000000000000" pitchFamily="50" charset="-128"/>
              </a:rPr>
              <a:t>Max. </a:t>
            </a:r>
            <a:r>
              <a:rPr lang="en-US" altLang="ko-KR" sz="1600" b="1" dirty="0">
                <a:solidFill>
                  <a:schemeClr val="tx1"/>
                </a:solidFill>
                <a:latin typeface="游ゴシック" panose="020B0400000000000000" pitchFamily="50" charset="-128"/>
                <a:ea typeface="游ゴシック" panose="020B0400000000000000" pitchFamily="50" charset="-128"/>
              </a:rPr>
              <a:t>DN1000)</a:t>
            </a:r>
          </a:p>
          <a:p>
            <a:pPr algn="ctr"/>
            <a:r>
              <a:rPr lang="en-US" altLang="ko-KR" sz="1600" b="1" dirty="0">
                <a:solidFill>
                  <a:schemeClr val="tx1"/>
                </a:solidFill>
                <a:highlight>
                  <a:srgbClr val="00AB60"/>
                </a:highlight>
                <a:latin typeface="游ゴシック" panose="020B0400000000000000" pitchFamily="50" charset="-128"/>
                <a:ea typeface="游ゴシック" panose="020B0400000000000000" pitchFamily="50" charset="-128"/>
              </a:rPr>
              <a:t>*UB Valve </a:t>
            </a:r>
            <a:r>
              <a:rPr lang="ko-KR" altLang="en-US" sz="1600" b="1" dirty="0">
                <a:solidFill>
                  <a:schemeClr val="tx1"/>
                </a:solidFill>
                <a:highlight>
                  <a:srgbClr val="00AB60"/>
                </a:highlight>
                <a:latin typeface="游ゴシック" panose="020B0400000000000000" pitchFamily="50" charset="-128"/>
                <a:ea typeface="游ゴシック" panose="020B0400000000000000" pitchFamily="50" charset="-128"/>
              </a:rPr>
              <a:t>제작</a:t>
            </a:r>
            <a:endParaRPr lang="en-US" altLang="ko-KR" sz="1600" b="1" dirty="0">
              <a:solidFill>
                <a:schemeClr val="tx1"/>
              </a:solidFill>
              <a:highlight>
                <a:srgbClr val="00AB60"/>
              </a:highlight>
              <a:latin typeface="游ゴシック" panose="020B0400000000000000" pitchFamily="50" charset="-128"/>
              <a:ea typeface="游ゴシック" panose="020B0400000000000000" pitchFamily="50" charset="-128"/>
            </a:endParaRP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ko-KR" altLang="en-US" sz="1600" b="1" dirty="0">
              <a:solidFill>
                <a:schemeClr val="tx1"/>
              </a:solidFill>
              <a:latin typeface="游ゴシック" panose="020B0400000000000000" pitchFamily="50" charset="-128"/>
            </a:endParaRPr>
          </a:p>
        </p:txBody>
      </p:sp>
      <p:sp>
        <p:nvSpPr>
          <p:cNvPr id="13" name="직사각형 12">
            <a:extLst>
              <a:ext uri="{FF2B5EF4-FFF2-40B4-BE49-F238E27FC236}">
                <a16:creationId xmlns:a16="http://schemas.microsoft.com/office/drawing/2014/main" id="{B4D00ADE-010D-CD77-A343-5E1044496E50}"/>
              </a:ext>
            </a:extLst>
          </p:cNvPr>
          <p:cNvSpPr/>
          <p:nvPr/>
        </p:nvSpPr>
        <p:spPr>
          <a:xfrm>
            <a:off x="7551913" y="1751856"/>
            <a:ext cx="1362635" cy="1353010"/>
          </a:xfrm>
          <a:prstGeom prst="rect">
            <a:avLst/>
          </a:prstGeom>
          <a:solidFill>
            <a:schemeClr val="accent5">
              <a:lumMod val="60000"/>
              <a:lumOff val="4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tx1"/>
                </a:solidFill>
                <a:latin typeface="游ゴシック" panose="020B0400000000000000" pitchFamily="50" charset="-128"/>
              </a:rPr>
              <a:t>도장라인</a:t>
            </a:r>
          </a:p>
        </p:txBody>
      </p:sp>
      <p:sp>
        <p:nvSpPr>
          <p:cNvPr id="14" name="직사각형 13">
            <a:extLst>
              <a:ext uri="{FF2B5EF4-FFF2-40B4-BE49-F238E27FC236}">
                <a16:creationId xmlns:a16="http://schemas.microsoft.com/office/drawing/2014/main" id="{665FA68C-ED21-F02E-806D-B7B93F2C0323}"/>
              </a:ext>
            </a:extLst>
          </p:cNvPr>
          <p:cNvSpPr/>
          <p:nvPr/>
        </p:nvSpPr>
        <p:spPr>
          <a:xfrm>
            <a:off x="7105712" y="3988862"/>
            <a:ext cx="1808836" cy="1808836"/>
          </a:xfrm>
          <a:prstGeom prst="rect">
            <a:avLst/>
          </a:prstGeom>
          <a:solidFill>
            <a:schemeClr val="bg2">
              <a:lumMod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b="1" dirty="0">
                <a:solidFill>
                  <a:schemeClr val="tx1"/>
                </a:solidFill>
                <a:latin typeface="游ゴシック" panose="020B0400000000000000" pitchFamily="50" charset="-128"/>
                <a:ea typeface="游ゴシック" panose="020B0400000000000000" pitchFamily="50" charset="-128"/>
              </a:rPr>
              <a:t>사무실</a:t>
            </a:r>
            <a:endParaRPr lang="ko-KR" altLang="en-US" sz="3200" b="1" dirty="0">
              <a:solidFill>
                <a:schemeClr val="tx1"/>
              </a:solidFill>
              <a:latin typeface="游ゴシック" panose="020B0400000000000000" pitchFamily="50" charset="-128"/>
            </a:endParaRPr>
          </a:p>
        </p:txBody>
      </p:sp>
      <p:pic>
        <p:nvPicPr>
          <p:cNvPr id="15" name="그림 14">
            <a:extLst>
              <a:ext uri="{FF2B5EF4-FFF2-40B4-BE49-F238E27FC236}">
                <a16:creationId xmlns:a16="http://schemas.microsoft.com/office/drawing/2014/main" id="{1928B98E-9A7C-809A-FD41-80D2771505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0724" y="4244548"/>
            <a:ext cx="1740487" cy="1297465"/>
          </a:xfrm>
          <a:prstGeom prst="rect">
            <a:avLst/>
          </a:prstGeom>
        </p:spPr>
      </p:pic>
      <p:pic>
        <p:nvPicPr>
          <p:cNvPr id="16" name="그림 15">
            <a:extLst>
              <a:ext uri="{FF2B5EF4-FFF2-40B4-BE49-F238E27FC236}">
                <a16:creationId xmlns:a16="http://schemas.microsoft.com/office/drawing/2014/main" id="{2409387A-FF96-FEA9-1F21-AF1C343AC5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79944" y="1779862"/>
            <a:ext cx="1740487" cy="1301095"/>
          </a:xfrm>
          <a:prstGeom prst="rect">
            <a:avLst/>
          </a:prstGeom>
        </p:spPr>
      </p:pic>
      <p:sp>
        <p:nvSpPr>
          <p:cNvPr id="7" name="TextBox 6">
            <a:extLst>
              <a:ext uri="{FF2B5EF4-FFF2-40B4-BE49-F238E27FC236}">
                <a16:creationId xmlns:a16="http://schemas.microsoft.com/office/drawing/2014/main" id="{0B1C85E4-2A9D-8B5C-41BD-3F0C60DE2D06}"/>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681734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805149" y="708871"/>
            <a:ext cx="4428067" cy="437130"/>
          </a:xfrm>
        </p:spPr>
        <p:txBody>
          <a:bodyPr/>
          <a:lstStyle/>
          <a:p>
            <a:r>
              <a:rPr lang="ko-KR" altLang="en-US" sz="3200" dirty="0"/>
              <a:t>제조공정</a:t>
            </a:r>
          </a:p>
        </p:txBody>
      </p:sp>
      <p:pic>
        <p:nvPicPr>
          <p:cNvPr id="70" name="image12.png">
            <a:extLst>
              <a:ext uri="{FF2B5EF4-FFF2-40B4-BE49-F238E27FC236}">
                <a16:creationId xmlns:a16="http://schemas.microsoft.com/office/drawing/2014/main" id="{6B24C2C4-C379-3BF2-3D44-49A609E3E1A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38051" y="3445966"/>
            <a:ext cx="1890927" cy="92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9.jpeg">
            <a:extLst>
              <a:ext uri="{FF2B5EF4-FFF2-40B4-BE49-F238E27FC236}">
                <a16:creationId xmlns:a16="http://schemas.microsoft.com/office/drawing/2014/main" id="{F8CCD251-5559-21F6-D96D-142549AB32C0}"/>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457470" y="2412918"/>
            <a:ext cx="1847530" cy="94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image17.jpeg">
            <a:extLst>
              <a:ext uri="{FF2B5EF4-FFF2-40B4-BE49-F238E27FC236}">
                <a16:creationId xmlns:a16="http://schemas.microsoft.com/office/drawing/2014/main" id="{0A490368-6B21-DA85-4DE9-BC340E58F8DC}"/>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9457470" y="3441730"/>
            <a:ext cx="1847530" cy="90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30">
            <a:extLst>
              <a:ext uri="{FF2B5EF4-FFF2-40B4-BE49-F238E27FC236}">
                <a16:creationId xmlns:a16="http://schemas.microsoft.com/office/drawing/2014/main" id="{181A3E7C-34C8-8EE0-C944-07247D0618A3}"/>
              </a:ext>
            </a:extLst>
          </p:cNvPr>
          <p:cNvSpPr>
            <a:spLocks noChangeArrowheads="1"/>
          </p:cNvSpPr>
          <p:nvPr/>
        </p:nvSpPr>
        <p:spPr bwMode="auto">
          <a:xfrm>
            <a:off x="3216834" y="4862666"/>
            <a:ext cx="2047875" cy="121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altLang="ko-KR" sz="1200" b="1" dirty="0">
                <a:latin typeface="游ゴシック" panose="020B0400000000000000" pitchFamily="50" charset="-128"/>
                <a:ea typeface="游ゴシック" panose="020B0400000000000000" pitchFamily="50" charset="-128"/>
              </a:rPr>
              <a:t># </a:t>
            </a:r>
            <a:r>
              <a:rPr lang="ko-KR" altLang="en-US" sz="1200" b="1" dirty="0">
                <a:latin typeface="游ゴシック" panose="020B0400000000000000" pitchFamily="50" charset="-128"/>
                <a:ea typeface="游ゴシック" panose="020B0400000000000000" pitchFamily="50" charset="-128"/>
              </a:rPr>
              <a:t>사내작업</a:t>
            </a:r>
            <a:r>
              <a:rPr lang="en-US" altLang="ko-KR" sz="1200" b="1" dirty="0">
                <a:latin typeface="游ゴシック" panose="020B0400000000000000" pitchFamily="50" charset="-128"/>
                <a:ea typeface="游ゴシック" panose="020B0400000000000000" pitchFamily="50" charset="-128"/>
              </a:rPr>
              <a:t> (</a:t>
            </a:r>
            <a:r>
              <a:rPr lang="ko-KR" altLang="en-US" sz="1200" b="1" dirty="0">
                <a:latin typeface="游ゴシック" panose="020B0400000000000000" pitchFamily="50" charset="-128"/>
                <a:ea typeface="游ゴシック" panose="020B0400000000000000" pitchFamily="50" charset="-128"/>
              </a:rPr>
              <a:t>일부 외주</a:t>
            </a:r>
            <a:r>
              <a:rPr lang="ja-JP" altLang="en-US" sz="1200" b="1" dirty="0">
                <a:latin typeface="游ゴシック" panose="020B0400000000000000" pitchFamily="50" charset="-128"/>
                <a:ea typeface="游ゴシック" panose="020B0400000000000000" pitchFamily="50" charset="-128"/>
              </a:rPr>
              <a:t>）</a:t>
            </a:r>
            <a:endParaRPr lang="en-US" altLang="ko-KR" sz="1200" b="1" dirty="0">
              <a:latin typeface="游ゴシック" panose="020B0400000000000000" pitchFamily="50" charset="-128"/>
              <a:ea typeface="游ゴシック" panose="020B0400000000000000" pitchFamily="50" charset="-128"/>
            </a:endParaRPr>
          </a:p>
          <a:p>
            <a:pPr algn="l">
              <a:defRPr/>
            </a:pP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1) </a:t>
            </a:r>
            <a:r>
              <a:rPr lang="ko-KR" altLang="en-US" sz="1000" b="1" dirty="0">
                <a:latin typeface="游ゴシック" panose="020B0400000000000000" pitchFamily="50" charset="-128"/>
                <a:ea typeface="游ゴシック" panose="020B0400000000000000" pitchFamily="50" charset="-128"/>
              </a:rPr>
              <a:t>표면 가공</a:t>
            </a: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2) </a:t>
            </a:r>
            <a:r>
              <a:rPr lang="ko-KR" altLang="en-US" sz="1000" b="1" dirty="0">
                <a:latin typeface="游ゴシック" panose="020B0400000000000000" pitchFamily="50" charset="-128"/>
                <a:ea typeface="游ゴシック" panose="020B0400000000000000" pitchFamily="50" charset="-128"/>
              </a:rPr>
              <a:t>보링 가공</a:t>
            </a: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3) </a:t>
            </a:r>
            <a:r>
              <a:rPr lang="ko-KR" altLang="en-US" sz="1000" b="1" dirty="0">
                <a:latin typeface="游ゴシック" panose="020B0400000000000000" pitchFamily="50" charset="-128"/>
                <a:ea typeface="游ゴシック" panose="020B0400000000000000" pitchFamily="50" charset="-128"/>
              </a:rPr>
              <a:t>드릴 가공</a:t>
            </a: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4) </a:t>
            </a:r>
            <a:r>
              <a:rPr lang="ko-KR" altLang="en-US" sz="1000" b="1" dirty="0" err="1">
                <a:latin typeface="游ゴシック" panose="020B0400000000000000" pitchFamily="50" charset="-128"/>
                <a:ea typeface="游ゴシック" panose="020B0400000000000000" pitchFamily="50" charset="-128"/>
              </a:rPr>
              <a:t>밀링</a:t>
            </a:r>
            <a:r>
              <a:rPr lang="ko-KR" altLang="en-US" sz="1000" b="1" dirty="0">
                <a:latin typeface="游ゴシック" panose="020B0400000000000000" pitchFamily="50" charset="-128"/>
                <a:ea typeface="游ゴシック" panose="020B0400000000000000" pitchFamily="50" charset="-128"/>
              </a:rPr>
              <a:t> 가공</a:t>
            </a:r>
            <a:r>
              <a:rPr lang="en-US" altLang="ko-KR" sz="1000" b="1" dirty="0">
                <a:latin typeface="游ゴシック" panose="020B0400000000000000" pitchFamily="50" charset="-128"/>
                <a:ea typeface="游ゴシック" panose="020B0400000000000000" pitchFamily="50" charset="-128"/>
              </a:rPr>
              <a:t> </a:t>
            </a:r>
          </a:p>
          <a:p>
            <a:pPr marL="228589" indent="-228589">
              <a:buFontTx/>
              <a:buAutoNum type="arabicPeriod"/>
              <a:defRPr/>
            </a:pPr>
            <a:endParaRPr lang="en-US" altLang="ko-KR" sz="1100" b="1" dirty="0">
              <a:latin typeface="游ゴシック" panose="020B0400000000000000" pitchFamily="50" charset="-128"/>
              <a:ea typeface="游ゴシック" panose="020B0400000000000000" pitchFamily="50" charset="-128"/>
            </a:endParaRPr>
          </a:p>
        </p:txBody>
      </p:sp>
      <p:sp>
        <p:nvSpPr>
          <p:cNvPr id="75" name="Rectangle 30">
            <a:extLst>
              <a:ext uri="{FF2B5EF4-FFF2-40B4-BE49-F238E27FC236}">
                <a16:creationId xmlns:a16="http://schemas.microsoft.com/office/drawing/2014/main" id="{0C732375-340D-4D78-A056-09146EC69883}"/>
              </a:ext>
            </a:extLst>
          </p:cNvPr>
          <p:cNvSpPr>
            <a:spLocks noChangeArrowheads="1"/>
          </p:cNvSpPr>
          <p:nvPr/>
        </p:nvSpPr>
        <p:spPr bwMode="auto">
          <a:xfrm>
            <a:off x="5338050" y="4856939"/>
            <a:ext cx="1890927"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defRPr/>
            </a:pPr>
            <a:r>
              <a:rPr lang="en-US" altLang="ko-KR" sz="1200" b="1" dirty="0">
                <a:latin typeface="游ゴシック" panose="020B0400000000000000" pitchFamily="50" charset="-128"/>
                <a:ea typeface="游ゴシック" panose="020B0400000000000000" pitchFamily="50" charset="-128"/>
              </a:rPr>
              <a:t># </a:t>
            </a:r>
            <a:r>
              <a:rPr lang="ko-KR" altLang="en-US" sz="1200" b="1" dirty="0">
                <a:latin typeface="游ゴシック" panose="020B0400000000000000" pitchFamily="50" charset="-128"/>
                <a:ea typeface="游ゴシック" panose="020B0400000000000000" pitchFamily="50" charset="-128"/>
              </a:rPr>
              <a:t>사내작업</a:t>
            </a:r>
            <a:endParaRPr lang="en-US" altLang="ko-KR" sz="1200" b="1" dirty="0">
              <a:latin typeface="游ゴシック" panose="020B0400000000000000" pitchFamily="50" charset="-128"/>
              <a:ea typeface="游ゴシック" panose="020B0400000000000000" pitchFamily="50" charset="-128"/>
            </a:endParaRPr>
          </a:p>
          <a:p>
            <a:pPr marL="228589" indent="-228589">
              <a:buFontTx/>
              <a:buAutoNum type="arabicPeriod"/>
              <a:defRPr/>
            </a:pP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1) </a:t>
            </a:r>
            <a:r>
              <a:rPr lang="ko-KR" altLang="en-US" sz="1000" b="1" dirty="0">
                <a:latin typeface="游ゴシック" panose="020B0400000000000000" pitchFamily="50" charset="-128"/>
                <a:ea typeface="游ゴシック" panose="020B0400000000000000" pitchFamily="50" charset="-128"/>
              </a:rPr>
              <a:t>표면 처리</a:t>
            </a: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2) </a:t>
            </a:r>
            <a:r>
              <a:rPr lang="ko-KR" altLang="en-US" sz="1000" b="1" dirty="0">
                <a:latin typeface="游ゴシック" panose="020B0400000000000000" pitchFamily="50" charset="-128"/>
                <a:ea typeface="游ゴシック" panose="020B0400000000000000" pitchFamily="50" charset="-128"/>
              </a:rPr>
              <a:t>도장</a:t>
            </a: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3) DFT</a:t>
            </a:r>
          </a:p>
          <a:p>
            <a:pPr algn="l">
              <a:defRPr/>
            </a:pPr>
            <a:r>
              <a:rPr lang="en-US" altLang="ko-KR" sz="1000" b="1" dirty="0">
                <a:latin typeface="游ゴシック" panose="020B0400000000000000" pitchFamily="50" charset="-128"/>
                <a:ea typeface="游ゴシック" panose="020B0400000000000000" pitchFamily="50" charset="-128"/>
              </a:rPr>
              <a:t>4) </a:t>
            </a:r>
            <a:r>
              <a:rPr lang="ko-KR" altLang="en-US" sz="1000" b="1" dirty="0">
                <a:latin typeface="游ゴシック" panose="020B0400000000000000" pitchFamily="50" charset="-128"/>
                <a:ea typeface="游ゴシック" panose="020B0400000000000000" pitchFamily="50" charset="-128"/>
              </a:rPr>
              <a:t>외관 </a:t>
            </a:r>
            <a:r>
              <a:rPr lang="en-US" altLang="ko-KR" sz="1000" b="1" dirty="0">
                <a:latin typeface="游ゴシック" panose="020B0400000000000000" pitchFamily="50" charset="-128"/>
                <a:ea typeface="游ゴシック" panose="020B0400000000000000" pitchFamily="50" charset="-128"/>
              </a:rPr>
              <a:t>&amp; </a:t>
            </a:r>
            <a:r>
              <a:rPr lang="ko-KR" altLang="en-US" sz="1000" b="1" dirty="0">
                <a:latin typeface="游ゴシック" panose="020B0400000000000000" pitchFamily="50" charset="-128"/>
                <a:ea typeface="游ゴシック" panose="020B0400000000000000" pitchFamily="50" charset="-128"/>
              </a:rPr>
              <a:t>치수</a:t>
            </a:r>
            <a:endParaRPr lang="en-US" altLang="ko-KR" sz="1000" b="1" dirty="0">
              <a:latin typeface="游ゴシック" panose="020B0400000000000000" pitchFamily="50" charset="-128"/>
              <a:ea typeface="游ゴシック" panose="020B0400000000000000" pitchFamily="50" charset="-128"/>
            </a:endParaRPr>
          </a:p>
        </p:txBody>
      </p:sp>
      <p:pic>
        <p:nvPicPr>
          <p:cNvPr id="76" name="image14.jpeg">
            <a:extLst>
              <a:ext uri="{FF2B5EF4-FFF2-40B4-BE49-F238E27FC236}">
                <a16:creationId xmlns:a16="http://schemas.microsoft.com/office/drawing/2014/main" id="{1DC211E1-4A6C-4590-B46F-E02DD76480EB}"/>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338051" y="2439269"/>
            <a:ext cx="1890927" cy="934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30">
            <a:extLst>
              <a:ext uri="{FF2B5EF4-FFF2-40B4-BE49-F238E27FC236}">
                <a16:creationId xmlns:a16="http://schemas.microsoft.com/office/drawing/2014/main" id="{4BCF38E5-1421-A8A2-733E-190475A9B7C5}"/>
              </a:ext>
            </a:extLst>
          </p:cNvPr>
          <p:cNvSpPr>
            <a:spLocks noChangeArrowheads="1"/>
          </p:cNvSpPr>
          <p:nvPr/>
        </p:nvSpPr>
        <p:spPr bwMode="auto">
          <a:xfrm>
            <a:off x="7393853" y="4856362"/>
            <a:ext cx="184753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altLang="ko-KR" sz="1200" b="1" dirty="0">
                <a:latin typeface="游ゴシック" panose="020B0400000000000000" pitchFamily="50" charset="-128"/>
                <a:ea typeface="游ゴシック" panose="020B0400000000000000" pitchFamily="50" charset="-128"/>
              </a:rPr>
              <a:t># </a:t>
            </a:r>
            <a:r>
              <a:rPr lang="ko-KR" altLang="en-US" sz="1200" b="1" dirty="0">
                <a:latin typeface="游ゴシック" panose="020B0400000000000000" pitchFamily="50" charset="-128"/>
                <a:ea typeface="游ゴシック" panose="020B0400000000000000" pitchFamily="50" charset="-128"/>
              </a:rPr>
              <a:t>사내작업</a:t>
            </a:r>
            <a:endParaRPr lang="en-US" altLang="ko-KR" sz="1200" b="1" dirty="0">
              <a:latin typeface="游ゴシック" panose="020B0400000000000000" pitchFamily="50" charset="-128"/>
              <a:ea typeface="游ゴシック" panose="020B0400000000000000" pitchFamily="50" charset="-128"/>
            </a:endParaRPr>
          </a:p>
          <a:p>
            <a:pPr marL="228589" indent="-228589">
              <a:buFontTx/>
              <a:buAutoNum type="arabicPeriod"/>
              <a:defRPr/>
            </a:pP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1) </a:t>
            </a:r>
            <a:r>
              <a:rPr lang="ko-KR" altLang="en-US" sz="1000" b="1" dirty="0">
                <a:latin typeface="游ゴシック" panose="020B0400000000000000" pitchFamily="50" charset="-128"/>
                <a:ea typeface="游ゴシック" panose="020B0400000000000000" pitchFamily="50" charset="-128"/>
              </a:rPr>
              <a:t>시트 누설 </a:t>
            </a:r>
            <a:r>
              <a:rPr lang="en-US" altLang="ko-KR" sz="1000" b="1" dirty="0">
                <a:latin typeface="游ゴシック" panose="020B0400000000000000" pitchFamily="50" charset="-128"/>
                <a:ea typeface="游ゴシック" panose="020B0400000000000000" pitchFamily="50" charset="-128"/>
              </a:rPr>
              <a:t>Test</a:t>
            </a:r>
          </a:p>
          <a:p>
            <a:pPr algn="l">
              <a:defRPr/>
            </a:pPr>
            <a:r>
              <a:rPr lang="en-US" altLang="ko-KR" sz="1000" b="1" dirty="0">
                <a:latin typeface="游ゴシック" panose="020B0400000000000000" pitchFamily="50" charset="-128"/>
                <a:ea typeface="游ゴシック" panose="020B0400000000000000" pitchFamily="50" charset="-128"/>
              </a:rPr>
              <a:t>2) </a:t>
            </a:r>
            <a:r>
              <a:rPr lang="ko-KR" altLang="en-US" sz="1000" b="1" dirty="0">
                <a:latin typeface="游ゴシック" panose="020B0400000000000000" pitchFamily="50" charset="-128"/>
                <a:ea typeface="游ゴシック" panose="020B0400000000000000" pitchFamily="50" charset="-128"/>
              </a:rPr>
              <a:t>가동 성능 </a:t>
            </a:r>
            <a:r>
              <a:rPr lang="en-US" altLang="ko-KR" sz="1000" b="1" dirty="0">
                <a:latin typeface="游ゴシック" panose="020B0400000000000000" pitchFamily="50" charset="-128"/>
                <a:ea typeface="游ゴシック" panose="020B0400000000000000" pitchFamily="50" charset="-128"/>
              </a:rPr>
              <a:t>Test</a:t>
            </a:r>
          </a:p>
          <a:p>
            <a:pPr algn="l">
              <a:defRPr/>
            </a:pPr>
            <a:r>
              <a:rPr lang="en-US" altLang="ko-KR" sz="1000" b="1" dirty="0">
                <a:latin typeface="游ゴシック" panose="020B0400000000000000" pitchFamily="50" charset="-128"/>
                <a:ea typeface="游ゴシック" panose="020B0400000000000000" pitchFamily="50" charset="-128"/>
              </a:rPr>
              <a:t>3) </a:t>
            </a:r>
            <a:r>
              <a:rPr lang="ko-KR" altLang="en-US" sz="1000" b="1" dirty="0">
                <a:latin typeface="游ゴシック" panose="020B0400000000000000" pitchFamily="50" charset="-128"/>
                <a:ea typeface="游ゴシック" panose="020B0400000000000000" pitchFamily="50" charset="-128"/>
              </a:rPr>
              <a:t>외관 </a:t>
            </a:r>
            <a:r>
              <a:rPr lang="en-US" altLang="ko-KR" sz="1000" b="1" dirty="0">
                <a:latin typeface="游ゴシック" panose="020B0400000000000000" pitchFamily="50" charset="-128"/>
                <a:ea typeface="游ゴシック" panose="020B0400000000000000" pitchFamily="50" charset="-128"/>
              </a:rPr>
              <a:t>&amp; </a:t>
            </a:r>
            <a:r>
              <a:rPr lang="ko-KR" altLang="en-US" sz="1000" b="1" dirty="0">
                <a:latin typeface="游ゴシック" panose="020B0400000000000000" pitchFamily="50" charset="-128"/>
                <a:ea typeface="游ゴシック" panose="020B0400000000000000" pitchFamily="50" charset="-128"/>
              </a:rPr>
              <a:t>치수 검사</a:t>
            </a:r>
            <a:endParaRPr lang="en-US" altLang="ko-KR" sz="1000" b="1" dirty="0">
              <a:latin typeface="游ゴシック" panose="020B0400000000000000" pitchFamily="50" charset="-128"/>
              <a:ea typeface="游ゴシック" panose="020B0400000000000000" pitchFamily="50" charset="-128"/>
            </a:endParaRPr>
          </a:p>
        </p:txBody>
      </p:sp>
      <p:sp>
        <p:nvSpPr>
          <p:cNvPr id="78" name="Rectangle 30">
            <a:extLst>
              <a:ext uri="{FF2B5EF4-FFF2-40B4-BE49-F238E27FC236}">
                <a16:creationId xmlns:a16="http://schemas.microsoft.com/office/drawing/2014/main" id="{3B440D96-321E-6465-EC92-C42F9DA75B85}"/>
              </a:ext>
            </a:extLst>
          </p:cNvPr>
          <p:cNvSpPr>
            <a:spLocks noChangeArrowheads="1"/>
          </p:cNvSpPr>
          <p:nvPr/>
        </p:nvSpPr>
        <p:spPr bwMode="auto">
          <a:xfrm>
            <a:off x="9457469" y="4854851"/>
            <a:ext cx="229910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altLang="ko-KR" sz="1200" b="1" dirty="0">
                <a:latin typeface="游ゴシック" panose="020B0400000000000000" pitchFamily="50" charset="-128"/>
                <a:ea typeface="游ゴシック" panose="020B0400000000000000" pitchFamily="50" charset="-128"/>
              </a:rPr>
              <a:t># </a:t>
            </a:r>
            <a:r>
              <a:rPr lang="ko-KR" altLang="en-US" sz="1200" b="1" dirty="0">
                <a:latin typeface="游ゴシック" panose="020B0400000000000000" pitchFamily="50" charset="-128"/>
                <a:ea typeface="游ゴシック" panose="020B0400000000000000" pitchFamily="50" charset="-128"/>
              </a:rPr>
              <a:t>사내작업</a:t>
            </a:r>
            <a:endParaRPr lang="en-US" altLang="ko-KR" sz="1200" b="1" dirty="0">
              <a:latin typeface="游ゴシック" panose="020B0400000000000000" pitchFamily="50" charset="-128"/>
              <a:ea typeface="游ゴシック" panose="020B0400000000000000" pitchFamily="50" charset="-128"/>
            </a:endParaRPr>
          </a:p>
          <a:p>
            <a:pPr marL="228589" indent="-228589">
              <a:buFontTx/>
              <a:buAutoNum type="arabicPeriod"/>
              <a:defRPr/>
            </a:pP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ja-JP" sz="1000" b="1" dirty="0">
                <a:latin typeface="游ゴシック" panose="020B0400000000000000" pitchFamily="50" charset="-128"/>
                <a:ea typeface="游ゴシック" panose="020B0400000000000000" pitchFamily="50" charset="-128"/>
              </a:rPr>
              <a:t>1</a:t>
            </a:r>
            <a:r>
              <a:rPr lang="ja-JP" altLang="en-US" sz="1000" b="1" dirty="0">
                <a:latin typeface="游ゴシック" panose="020B0400000000000000" pitchFamily="50" charset="-128"/>
                <a:ea typeface="游ゴシック" panose="020B0400000000000000" pitchFamily="50" charset="-128"/>
              </a:rPr>
              <a:t>）</a:t>
            </a:r>
            <a:r>
              <a:rPr lang="ko-KR" altLang="en-US" sz="1000" b="1" dirty="0">
                <a:latin typeface="游ゴシック" panose="020B0400000000000000" pitchFamily="50" charset="-128"/>
                <a:ea typeface="游ゴシック" panose="020B0400000000000000" pitchFamily="50" charset="-128"/>
              </a:rPr>
              <a:t>포장</a:t>
            </a:r>
            <a:r>
              <a:rPr lang="en-US" altLang="ko-KR" sz="1000" b="1" dirty="0">
                <a:latin typeface="游ゴシック" panose="020B0400000000000000" pitchFamily="50" charset="-128"/>
                <a:ea typeface="游ゴシック" panose="020B0400000000000000" pitchFamily="50" charset="-128"/>
              </a:rPr>
              <a:t>, </a:t>
            </a:r>
            <a:r>
              <a:rPr lang="ko-KR" altLang="en-US" sz="1000" b="1" dirty="0">
                <a:latin typeface="游ゴシック" panose="020B0400000000000000" pitchFamily="50" charset="-128"/>
                <a:ea typeface="游ゴシック" panose="020B0400000000000000" pitchFamily="50" charset="-128"/>
              </a:rPr>
              <a:t>운송</a:t>
            </a:r>
            <a:r>
              <a:rPr lang="en-US" altLang="ko-KR" sz="1000" b="1" dirty="0">
                <a:latin typeface="游ゴシック" panose="020B0400000000000000" pitchFamily="50" charset="-128"/>
                <a:ea typeface="游ゴシック" panose="020B0400000000000000" pitchFamily="50" charset="-128"/>
              </a:rPr>
              <a:t>(</a:t>
            </a:r>
            <a:r>
              <a:rPr lang="ko-KR" altLang="en-US" sz="1000" b="1" dirty="0">
                <a:latin typeface="游ゴシック" panose="020B0400000000000000" pitchFamily="50" charset="-128"/>
                <a:ea typeface="游ゴシック" panose="020B0400000000000000" pitchFamily="50" charset="-128"/>
              </a:rPr>
              <a:t>외주 협력사 사내 작업</a:t>
            </a:r>
            <a:r>
              <a:rPr lang="en-US" altLang="ko-KR" sz="1000" b="1" dirty="0">
                <a:latin typeface="游ゴシック" panose="020B0400000000000000" pitchFamily="50" charset="-128"/>
                <a:ea typeface="游ゴシック" panose="020B0400000000000000" pitchFamily="50" charset="-128"/>
              </a:rPr>
              <a:t>)</a:t>
            </a:r>
          </a:p>
          <a:p>
            <a:pPr algn="l">
              <a:defRPr/>
            </a:pPr>
            <a:r>
              <a:rPr lang="en-US" altLang="ko-KR" sz="1000" b="1" dirty="0">
                <a:latin typeface="游ゴシック" panose="020B0400000000000000" pitchFamily="50" charset="-128"/>
                <a:ea typeface="游ゴシック" panose="020B0400000000000000" pitchFamily="50" charset="-128"/>
              </a:rPr>
              <a:t>2) Shipping</a:t>
            </a:r>
            <a:r>
              <a:rPr lang="ja-JP" altLang="en-US" sz="1000" b="1" dirty="0">
                <a:latin typeface="游ゴシック" panose="020B0400000000000000" pitchFamily="50" charset="-128"/>
                <a:ea typeface="游ゴシック" panose="020B0400000000000000" pitchFamily="50" charset="-128"/>
              </a:rPr>
              <a:t> </a:t>
            </a:r>
            <a:r>
              <a:rPr lang="en-US" altLang="ja-JP" sz="1000" b="1" dirty="0">
                <a:latin typeface="游ゴシック" panose="020B0400000000000000" pitchFamily="50" charset="-128"/>
                <a:ea typeface="游ゴシック" panose="020B0400000000000000" pitchFamily="50" charset="-128"/>
              </a:rPr>
              <a:t>Mark</a:t>
            </a:r>
          </a:p>
          <a:p>
            <a:pPr algn="l">
              <a:defRPr/>
            </a:pPr>
            <a:r>
              <a:rPr lang="en-US" altLang="ko-KR" sz="1000" b="1" dirty="0">
                <a:latin typeface="游ゴシック" panose="020B0400000000000000" pitchFamily="50" charset="-128"/>
                <a:ea typeface="游ゴシック" panose="020B0400000000000000" pitchFamily="50" charset="-128"/>
              </a:rPr>
              <a:t>3) </a:t>
            </a:r>
            <a:r>
              <a:rPr lang="en-US" altLang="ja-JP" sz="1000" b="1" dirty="0">
                <a:latin typeface="游ゴシック" panose="020B0400000000000000" pitchFamily="50" charset="-128"/>
                <a:ea typeface="游ゴシック" panose="020B0400000000000000" pitchFamily="50" charset="-128"/>
              </a:rPr>
              <a:t>Packing List</a:t>
            </a:r>
            <a:endParaRPr lang="en-US" altLang="ko-KR" sz="1000" b="1" dirty="0">
              <a:latin typeface="游ゴシック" panose="020B0400000000000000" pitchFamily="50" charset="-128"/>
              <a:ea typeface="游ゴシック" panose="020B0400000000000000" pitchFamily="50" charset="-128"/>
            </a:endParaRPr>
          </a:p>
        </p:txBody>
      </p:sp>
      <p:pic>
        <p:nvPicPr>
          <p:cNvPr id="79" name="image13.png">
            <a:extLst>
              <a:ext uri="{FF2B5EF4-FFF2-40B4-BE49-F238E27FC236}">
                <a16:creationId xmlns:a16="http://schemas.microsoft.com/office/drawing/2014/main" id="{EF8C20CA-113B-9005-DE1D-6810F309BF83}"/>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7370750" y="2412918"/>
            <a:ext cx="1913738" cy="193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30">
            <a:extLst>
              <a:ext uri="{FF2B5EF4-FFF2-40B4-BE49-F238E27FC236}">
                <a16:creationId xmlns:a16="http://schemas.microsoft.com/office/drawing/2014/main" id="{0CE6CBB5-8F69-BF1A-E0C0-62F548AB32D0}"/>
              </a:ext>
            </a:extLst>
          </p:cNvPr>
          <p:cNvSpPr>
            <a:spLocks noChangeArrowheads="1"/>
          </p:cNvSpPr>
          <p:nvPr/>
        </p:nvSpPr>
        <p:spPr bwMode="auto">
          <a:xfrm>
            <a:off x="1069140" y="4862666"/>
            <a:ext cx="2047875"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altLang="ko-KR" sz="1200" b="1" dirty="0">
                <a:latin typeface="游ゴシック" panose="020B0400000000000000" pitchFamily="50" charset="-128"/>
                <a:ea typeface="游ゴシック" panose="020B0400000000000000" pitchFamily="50" charset="-128"/>
              </a:rPr>
              <a:t># </a:t>
            </a:r>
            <a:r>
              <a:rPr lang="ko-KR" altLang="en-US" sz="1200" b="1" dirty="0">
                <a:latin typeface="游ゴシック" panose="020B0400000000000000" pitchFamily="50" charset="-128"/>
                <a:ea typeface="游ゴシック" panose="020B0400000000000000" pitchFamily="50" charset="-128"/>
              </a:rPr>
              <a:t>소재 구매 </a:t>
            </a:r>
            <a:r>
              <a:rPr lang="en-US" altLang="ko-KR" sz="1200" b="1" dirty="0">
                <a:latin typeface="游ゴシック" panose="020B0400000000000000" pitchFamily="50" charset="-128"/>
                <a:ea typeface="游ゴシック" panose="020B0400000000000000" pitchFamily="50" charset="-128"/>
              </a:rPr>
              <a:t>(</a:t>
            </a:r>
            <a:r>
              <a:rPr lang="ko-KR" altLang="en-US" sz="1200" b="1" dirty="0">
                <a:latin typeface="游ゴシック" panose="020B0400000000000000" pitchFamily="50" charset="-128"/>
                <a:ea typeface="游ゴシック" panose="020B0400000000000000" pitchFamily="50" charset="-128"/>
              </a:rPr>
              <a:t>협력사</a:t>
            </a:r>
            <a:r>
              <a:rPr lang="en-US" altLang="ko-KR" sz="1200" b="1" dirty="0">
                <a:latin typeface="游ゴシック" panose="020B0400000000000000" pitchFamily="50" charset="-128"/>
                <a:ea typeface="游ゴシック" panose="020B0400000000000000" pitchFamily="50" charset="-128"/>
              </a:rPr>
              <a:t>)</a:t>
            </a:r>
          </a:p>
          <a:p>
            <a:pPr algn="l">
              <a:defRPr/>
            </a:pPr>
            <a:endParaRPr lang="en-US" altLang="ko-KR" sz="1200" b="1" dirty="0">
              <a:latin typeface="游ゴシック" panose="020B0400000000000000" pitchFamily="50" charset="-128"/>
              <a:ea typeface="游ゴシック" panose="020B0400000000000000" pitchFamily="50" charset="-128"/>
            </a:endParaRPr>
          </a:p>
          <a:p>
            <a:pPr>
              <a:defRPr/>
            </a:pPr>
            <a:r>
              <a:rPr lang="en-US" altLang="ko-KR" sz="1100" b="1" dirty="0">
                <a:latin typeface="游ゴシック" panose="020B0400000000000000" pitchFamily="50" charset="-128"/>
                <a:ea typeface="游ゴシック" panose="020B0400000000000000" pitchFamily="50" charset="-128"/>
              </a:rPr>
              <a:t>1) </a:t>
            </a:r>
            <a:r>
              <a:rPr lang="ko-KR" altLang="en-US" sz="1100" b="1" dirty="0">
                <a:latin typeface="游ゴシック" panose="020B0400000000000000" pitchFamily="50" charset="-128"/>
                <a:ea typeface="游ゴシック" panose="020B0400000000000000" pitchFamily="50" charset="-128"/>
              </a:rPr>
              <a:t>주조 </a:t>
            </a:r>
            <a:r>
              <a:rPr lang="en-US" altLang="ko-KR" sz="1100" b="1" dirty="0">
                <a:latin typeface="游ゴシック" panose="020B0400000000000000" pitchFamily="50" charset="-128"/>
                <a:ea typeface="游ゴシック" panose="020B0400000000000000" pitchFamily="50" charset="-128"/>
              </a:rPr>
              <a:t>Body &amp; Disc</a:t>
            </a:r>
          </a:p>
          <a:p>
            <a:pPr>
              <a:defRPr/>
            </a:pPr>
            <a:r>
              <a:rPr lang="en-US" altLang="ko-KR" sz="1100" b="1" dirty="0">
                <a:latin typeface="游ゴシック" panose="020B0400000000000000" pitchFamily="50" charset="-128"/>
                <a:ea typeface="游ゴシック" panose="020B0400000000000000" pitchFamily="50" charset="-128"/>
              </a:rPr>
              <a:t>2) Stem</a:t>
            </a:r>
          </a:p>
          <a:p>
            <a:pPr>
              <a:defRPr/>
            </a:pPr>
            <a:r>
              <a:rPr lang="en-US" altLang="ko-KR" sz="1100" b="1" dirty="0">
                <a:latin typeface="游ゴシック" panose="020B0400000000000000" pitchFamily="50" charset="-128"/>
                <a:ea typeface="游ゴシック" panose="020B0400000000000000" pitchFamily="50" charset="-128"/>
              </a:rPr>
              <a:t>3) Seat</a:t>
            </a:r>
          </a:p>
          <a:p>
            <a:pPr>
              <a:defRPr/>
            </a:pPr>
            <a:r>
              <a:rPr lang="en-US" altLang="ko-KR" sz="1100" b="1" dirty="0">
                <a:latin typeface="游ゴシック" panose="020B0400000000000000" pitchFamily="50" charset="-128"/>
                <a:ea typeface="游ゴシック" panose="020B0400000000000000" pitchFamily="50" charset="-128"/>
              </a:rPr>
              <a:t>4) Actuator</a:t>
            </a:r>
          </a:p>
          <a:p>
            <a:pPr>
              <a:defRPr/>
            </a:pPr>
            <a:r>
              <a:rPr lang="en-US" altLang="ko-KR" sz="1100" b="1" dirty="0">
                <a:latin typeface="游ゴシック" panose="020B0400000000000000" pitchFamily="50" charset="-128"/>
                <a:ea typeface="游ゴシック" panose="020B0400000000000000" pitchFamily="50" charset="-128"/>
              </a:rPr>
              <a:t>5) </a:t>
            </a:r>
            <a:r>
              <a:rPr lang="ko-KR" altLang="en-US" sz="1100" b="1" dirty="0">
                <a:latin typeface="游ゴシック" panose="020B0400000000000000" pitchFamily="50" charset="-128"/>
                <a:ea typeface="游ゴシック" panose="020B0400000000000000" pitchFamily="50" charset="-128"/>
              </a:rPr>
              <a:t>기타 부품</a:t>
            </a:r>
            <a:endParaRPr lang="en-US" altLang="ko-KR" sz="1100" b="1" dirty="0">
              <a:latin typeface="游ゴシック" panose="020B0400000000000000" pitchFamily="50" charset="-128"/>
              <a:ea typeface="游ゴシック" panose="020B0400000000000000" pitchFamily="50" charset="-128"/>
            </a:endParaRPr>
          </a:p>
          <a:p>
            <a:pPr marL="228589" indent="-228589">
              <a:buFontTx/>
              <a:buAutoNum type="arabicPeriod"/>
              <a:defRPr/>
            </a:pPr>
            <a:endParaRPr lang="en-US" altLang="ko-KR" sz="1400" b="1" dirty="0">
              <a:latin typeface="游ゴシック" panose="020B0400000000000000" pitchFamily="50" charset="-128"/>
              <a:ea typeface="游ゴシック" panose="020B0400000000000000" pitchFamily="50" charset="-128"/>
            </a:endParaRPr>
          </a:p>
        </p:txBody>
      </p:sp>
      <p:sp>
        <p:nvSpPr>
          <p:cNvPr id="81" name="AutoShape 26">
            <a:extLst>
              <a:ext uri="{FF2B5EF4-FFF2-40B4-BE49-F238E27FC236}">
                <a16:creationId xmlns:a16="http://schemas.microsoft.com/office/drawing/2014/main" id="{4F253097-578C-23AB-2DA3-D543E5A972BE}"/>
              </a:ext>
            </a:extLst>
          </p:cNvPr>
          <p:cNvSpPr>
            <a:spLocks noChangeArrowheads="1"/>
          </p:cNvSpPr>
          <p:nvPr/>
        </p:nvSpPr>
        <p:spPr bwMode="auto">
          <a:xfrm>
            <a:off x="9457470" y="1304626"/>
            <a:ext cx="1863073" cy="725487"/>
          </a:xfrm>
          <a:prstGeom prst="chevron">
            <a:avLst>
              <a:gd name="adj" fmla="val 32797"/>
            </a:avLst>
          </a:prstGeom>
          <a:solidFill>
            <a:srgbClr val="CCFFFF"/>
          </a:solidFill>
          <a:ln w="9525">
            <a:solidFill>
              <a:schemeClr val="tx1"/>
            </a:solidFill>
            <a:miter lim="800000"/>
            <a:headEnd/>
            <a:tailEnd/>
          </a:ln>
        </p:spPr>
        <p:txBody>
          <a:bodyPr wrap="none" anchor="ctr"/>
          <a:lstStyle/>
          <a:p>
            <a:r>
              <a:rPr lang="ko-KR" altLang="en-US" sz="1400" b="1" dirty="0">
                <a:latin typeface="游ゴシック" panose="020B0400000000000000" pitchFamily="50" charset="-128"/>
                <a:ea typeface="游ゴシック" panose="020B0400000000000000" pitchFamily="50" charset="-128"/>
              </a:rPr>
              <a:t>포장</a:t>
            </a:r>
            <a:r>
              <a:rPr lang="en-US" altLang="ko-KR" sz="1400" b="1" dirty="0">
                <a:latin typeface="游ゴシック" panose="020B0400000000000000" pitchFamily="50" charset="-128"/>
                <a:ea typeface="游ゴシック" panose="020B0400000000000000" pitchFamily="50" charset="-128"/>
              </a:rPr>
              <a:t> &amp; </a:t>
            </a:r>
            <a:r>
              <a:rPr lang="ko-KR" altLang="en-US" sz="1400" b="1" dirty="0">
                <a:latin typeface="游ゴシック" panose="020B0400000000000000" pitchFamily="50" charset="-128"/>
                <a:ea typeface="游ゴシック" panose="020B0400000000000000" pitchFamily="50" charset="-128"/>
              </a:rPr>
              <a:t>출하</a:t>
            </a:r>
            <a:endParaRPr lang="en-US" altLang="ko-KR" sz="1400" b="1" dirty="0">
              <a:latin typeface="游ゴシック" panose="020B0400000000000000" pitchFamily="50" charset="-128"/>
              <a:ea typeface="游ゴシック" panose="020B0400000000000000" pitchFamily="50" charset="-128"/>
            </a:endParaRPr>
          </a:p>
        </p:txBody>
      </p:sp>
      <p:sp>
        <p:nvSpPr>
          <p:cNvPr id="82" name="AutoShape 26">
            <a:extLst>
              <a:ext uri="{FF2B5EF4-FFF2-40B4-BE49-F238E27FC236}">
                <a16:creationId xmlns:a16="http://schemas.microsoft.com/office/drawing/2014/main" id="{BA262074-E08B-18DA-15E6-7A42C50BE619}"/>
              </a:ext>
            </a:extLst>
          </p:cNvPr>
          <p:cNvSpPr>
            <a:spLocks noChangeArrowheads="1"/>
          </p:cNvSpPr>
          <p:nvPr/>
        </p:nvSpPr>
        <p:spPr bwMode="auto">
          <a:xfrm>
            <a:off x="7393853" y="1313793"/>
            <a:ext cx="1863073" cy="725487"/>
          </a:xfrm>
          <a:prstGeom prst="chevron">
            <a:avLst>
              <a:gd name="adj" fmla="val 32797"/>
            </a:avLst>
          </a:prstGeom>
          <a:solidFill>
            <a:srgbClr val="CCFFFF"/>
          </a:solidFill>
          <a:ln w="9525">
            <a:solidFill>
              <a:schemeClr val="tx1"/>
            </a:solidFill>
            <a:miter lim="800000"/>
            <a:headEnd/>
            <a:tailEnd/>
          </a:ln>
        </p:spPr>
        <p:txBody>
          <a:bodyPr wrap="none" anchor="ctr"/>
          <a:lstStyle/>
          <a:p>
            <a:r>
              <a:rPr lang="ko-KR" altLang="en-US" sz="1400" b="1" dirty="0">
                <a:latin typeface="游ゴシック" panose="020B0400000000000000" pitchFamily="50" charset="-128"/>
                <a:ea typeface="游ゴシック" panose="020B0400000000000000" pitchFamily="50" charset="-128"/>
              </a:rPr>
              <a:t>검사</a:t>
            </a:r>
            <a:r>
              <a:rPr lang="en-US" altLang="ko-KR" sz="1400" b="1" dirty="0">
                <a:latin typeface="游ゴシック" panose="020B0400000000000000" pitchFamily="50" charset="-128"/>
                <a:ea typeface="游ゴシック" panose="020B0400000000000000" pitchFamily="50" charset="-128"/>
              </a:rPr>
              <a:t> &amp; </a:t>
            </a:r>
            <a:r>
              <a:rPr lang="en-US" altLang="ja-JP" sz="1400" b="1" dirty="0">
                <a:latin typeface="游ゴシック" panose="020B0400000000000000" pitchFamily="50" charset="-128"/>
                <a:ea typeface="游ゴシック" panose="020B0400000000000000" pitchFamily="50" charset="-128"/>
              </a:rPr>
              <a:t>Test</a:t>
            </a:r>
            <a:endParaRPr lang="en-US" altLang="ko-KR" sz="1400" b="1" dirty="0">
              <a:latin typeface="游ゴシック" panose="020B0400000000000000" pitchFamily="50" charset="-128"/>
              <a:ea typeface="游ゴシック" panose="020B0400000000000000" pitchFamily="50" charset="-128"/>
            </a:endParaRPr>
          </a:p>
        </p:txBody>
      </p:sp>
      <p:sp>
        <p:nvSpPr>
          <p:cNvPr id="83" name="AutoShape 26">
            <a:extLst>
              <a:ext uri="{FF2B5EF4-FFF2-40B4-BE49-F238E27FC236}">
                <a16:creationId xmlns:a16="http://schemas.microsoft.com/office/drawing/2014/main" id="{A2FF2189-2C04-3816-EC99-1D649DAF4B9B}"/>
              </a:ext>
            </a:extLst>
          </p:cNvPr>
          <p:cNvSpPr>
            <a:spLocks noChangeArrowheads="1"/>
          </p:cNvSpPr>
          <p:nvPr/>
        </p:nvSpPr>
        <p:spPr bwMode="auto">
          <a:xfrm>
            <a:off x="5338051" y="1313793"/>
            <a:ext cx="1863073" cy="725487"/>
          </a:xfrm>
          <a:prstGeom prst="chevron">
            <a:avLst>
              <a:gd name="adj" fmla="val 32797"/>
            </a:avLst>
          </a:prstGeom>
          <a:solidFill>
            <a:srgbClr val="CCFFFF"/>
          </a:solidFill>
          <a:ln w="9525">
            <a:solidFill>
              <a:schemeClr val="tx1"/>
            </a:solidFill>
            <a:miter lim="800000"/>
            <a:headEnd/>
            <a:tailEnd/>
          </a:ln>
        </p:spPr>
        <p:txBody>
          <a:bodyPr wrap="none" anchor="ctr"/>
          <a:lstStyle/>
          <a:p>
            <a:r>
              <a:rPr lang="ko-KR" altLang="en-US" sz="1400" b="1" dirty="0">
                <a:latin typeface="游ゴシック" panose="020B0400000000000000" pitchFamily="50" charset="-128"/>
                <a:ea typeface="游ゴシック" panose="020B0400000000000000" pitchFamily="50" charset="-128"/>
              </a:rPr>
              <a:t>도장</a:t>
            </a:r>
            <a:r>
              <a:rPr lang="en-US" altLang="ko-KR" sz="1400" b="1" dirty="0">
                <a:latin typeface="游ゴシック" panose="020B0400000000000000" pitchFamily="50" charset="-128"/>
                <a:ea typeface="游ゴシック" panose="020B0400000000000000" pitchFamily="50" charset="-128"/>
              </a:rPr>
              <a:t> &amp; </a:t>
            </a:r>
            <a:r>
              <a:rPr lang="ko-KR" altLang="en-US" sz="1400" b="1" dirty="0">
                <a:latin typeface="游ゴシック" panose="020B0400000000000000" pitchFamily="50" charset="-128"/>
                <a:ea typeface="游ゴシック" panose="020B0400000000000000" pitchFamily="50" charset="-128"/>
              </a:rPr>
              <a:t>조립</a:t>
            </a:r>
            <a:endParaRPr lang="en-US" altLang="ko-KR" sz="1400" b="1" dirty="0">
              <a:latin typeface="游ゴシック" panose="020B0400000000000000" pitchFamily="50" charset="-128"/>
              <a:ea typeface="游ゴシック" panose="020B0400000000000000" pitchFamily="50" charset="-128"/>
            </a:endParaRPr>
          </a:p>
        </p:txBody>
      </p:sp>
      <p:sp>
        <p:nvSpPr>
          <p:cNvPr id="84" name="AutoShape 26">
            <a:extLst>
              <a:ext uri="{FF2B5EF4-FFF2-40B4-BE49-F238E27FC236}">
                <a16:creationId xmlns:a16="http://schemas.microsoft.com/office/drawing/2014/main" id="{9A29B2D4-876D-FA66-79FD-7EA926D27A3F}"/>
              </a:ext>
            </a:extLst>
          </p:cNvPr>
          <p:cNvSpPr>
            <a:spLocks noChangeArrowheads="1"/>
          </p:cNvSpPr>
          <p:nvPr/>
        </p:nvSpPr>
        <p:spPr bwMode="auto">
          <a:xfrm>
            <a:off x="3216834" y="1304627"/>
            <a:ext cx="1912770" cy="725487"/>
          </a:xfrm>
          <a:prstGeom prst="chevron">
            <a:avLst>
              <a:gd name="adj" fmla="val 32797"/>
            </a:avLst>
          </a:prstGeom>
          <a:solidFill>
            <a:srgbClr val="CCFFFF"/>
          </a:solidFill>
          <a:ln w="9525">
            <a:solidFill>
              <a:schemeClr val="tx1"/>
            </a:solidFill>
            <a:miter lim="800000"/>
            <a:headEnd/>
            <a:tailEnd/>
          </a:ln>
        </p:spPr>
        <p:txBody>
          <a:bodyPr wrap="none" anchor="ctr"/>
          <a:lstStyle/>
          <a:p>
            <a:r>
              <a:rPr lang="ko-KR" altLang="en-US" sz="1400" b="1" dirty="0">
                <a:latin typeface="游ゴシック" panose="020B0400000000000000" pitchFamily="50" charset="-128"/>
                <a:ea typeface="游ゴシック" panose="020B0400000000000000" pitchFamily="50" charset="-128"/>
              </a:rPr>
              <a:t>가공</a:t>
            </a:r>
            <a:endParaRPr lang="en-US" altLang="ko-KR" sz="1400" b="1" dirty="0">
              <a:latin typeface="游ゴシック" panose="020B0400000000000000" pitchFamily="50" charset="-128"/>
              <a:ea typeface="游ゴシック" panose="020B0400000000000000" pitchFamily="50" charset="-128"/>
            </a:endParaRPr>
          </a:p>
        </p:txBody>
      </p:sp>
      <p:pic>
        <p:nvPicPr>
          <p:cNvPr id="85" name="그림 84">
            <a:extLst>
              <a:ext uri="{FF2B5EF4-FFF2-40B4-BE49-F238E27FC236}">
                <a16:creationId xmlns:a16="http://schemas.microsoft.com/office/drawing/2014/main" id="{E8AF49F4-91AF-345F-F9D0-CA81A889E49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216834" y="2434434"/>
            <a:ext cx="2020044" cy="1952547"/>
          </a:xfrm>
          <a:prstGeom prst="rect">
            <a:avLst/>
          </a:prstGeom>
        </p:spPr>
      </p:pic>
      <p:sp>
        <p:nvSpPr>
          <p:cNvPr id="86" name="AutoShape 26">
            <a:extLst>
              <a:ext uri="{FF2B5EF4-FFF2-40B4-BE49-F238E27FC236}">
                <a16:creationId xmlns:a16="http://schemas.microsoft.com/office/drawing/2014/main" id="{2F46F8FD-2F0A-F636-5EF8-5CBFFEF93124}"/>
              </a:ext>
            </a:extLst>
          </p:cNvPr>
          <p:cNvSpPr>
            <a:spLocks noChangeArrowheads="1"/>
          </p:cNvSpPr>
          <p:nvPr/>
        </p:nvSpPr>
        <p:spPr bwMode="auto">
          <a:xfrm>
            <a:off x="1069139" y="1314736"/>
            <a:ext cx="1890926" cy="725487"/>
          </a:xfrm>
          <a:prstGeom prst="chevron">
            <a:avLst>
              <a:gd name="adj" fmla="val 32797"/>
            </a:avLst>
          </a:prstGeom>
          <a:solidFill>
            <a:srgbClr val="CCFFFF"/>
          </a:solidFill>
          <a:ln w="9525">
            <a:solidFill>
              <a:schemeClr val="tx1"/>
            </a:solidFill>
            <a:miter lim="800000"/>
            <a:headEnd/>
            <a:tailEnd/>
          </a:ln>
        </p:spPr>
        <p:txBody>
          <a:bodyPr wrap="none" anchor="ctr"/>
          <a:lstStyle/>
          <a:p>
            <a:r>
              <a:rPr lang="ko-KR" altLang="en-US" sz="1400" b="1" dirty="0">
                <a:latin typeface="游ゴシック" panose="020B0400000000000000" pitchFamily="50" charset="-128"/>
                <a:ea typeface="游ゴシック" panose="020B0400000000000000" pitchFamily="50" charset="-128"/>
              </a:rPr>
              <a:t>소재 구매</a:t>
            </a:r>
            <a:endParaRPr lang="en-US" altLang="ko-KR" sz="1400" b="1" dirty="0">
              <a:latin typeface="游ゴシック" panose="020B0400000000000000" pitchFamily="50" charset="-128"/>
              <a:ea typeface="游ゴシック" panose="020B0400000000000000" pitchFamily="50" charset="-128"/>
            </a:endParaRPr>
          </a:p>
        </p:txBody>
      </p:sp>
      <p:pic>
        <p:nvPicPr>
          <p:cNvPr id="88" name="그림 87">
            <a:extLst>
              <a:ext uri="{FF2B5EF4-FFF2-40B4-BE49-F238E27FC236}">
                <a16:creationId xmlns:a16="http://schemas.microsoft.com/office/drawing/2014/main" id="{524194A1-506B-6701-3B0B-A6137EC7C32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456"/>
          <a:stretch/>
        </p:blipFill>
        <p:spPr>
          <a:xfrm>
            <a:off x="1016287" y="2443993"/>
            <a:ext cx="1992099" cy="1945942"/>
          </a:xfrm>
          <a:prstGeom prst="rect">
            <a:avLst/>
          </a:prstGeom>
        </p:spPr>
      </p:pic>
      <p:sp>
        <p:nvSpPr>
          <p:cNvPr id="7" name="TextBox 6">
            <a:extLst>
              <a:ext uri="{FF2B5EF4-FFF2-40B4-BE49-F238E27FC236}">
                <a16:creationId xmlns:a16="http://schemas.microsoft.com/office/drawing/2014/main" id="{A3D03DFC-81FD-D8D7-893C-EC796A7A9482}"/>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120236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838200" y="862192"/>
            <a:ext cx="6487886" cy="437130"/>
          </a:xfrm>
        </p:spPr>
        <p:txBody>
          <a:bodyPr/>
          <a:lstStyle/>
          <a:p>
            <a:r>
              <a:rPr lang="en-US" altLang="ko-KR" sz="3200" dirty="0">
                <a:latin typeface="游ゴシック" panose="020B0400000000000000" pitchFamily="50" charset="-128"/>
                <a:ea typeface="游ゴシック" panose="020B0400000000000000" pitchFamily="50" charset="-128"/>
              </a:rPr>
              <a:t>Body &amp; </a:t>
            </a:r>
            <a:r>
              <a:rPr lang="en-US" altLang="ja-JP" sz="3200" dirty="0">
                <a:latin typeface="游ゴシック" panose="020B0400000000000000" pitchFamily="50" charset="-128"/>
                <a:ea typeface="游ゴシック" panose="020B0400000000000000" pitchFamily="50" charset="-128"/>
              </a:rPr>
              <a:t>Seat Test </a:t>
            </a:r>
            <a:r>
              <a:rPr lang="ko-KR" altLang="en-US" sz="3200" dirty="0">
                <a:latin typeface="游ゴシック" panose="020B0400000000000000" pitchFamily="50" charset="-128"/>
                <a:ea typeface="游ゴシック" panose="020B0400000000000000" pitchFamily="50" charset="-128"/>
              </a:rPr>
              <a:t>설비</a:t>
            </a:r>
            <a:endParaRPr lang="ko-KR" altLang="en-US" sz="3200" dirty="0">
              <a:latin typeface="游ゴシック" panose="020B0400000000000000" pitchFamily="50" charset="-128"/>
            </a:endParaRPr>
          </a:p>
        </p:txBody>
      </p:sp>
      <p:pic>
        <p:nvPicPr>
          <p:cNvPr id="3" name="Picture 36" descr="0002">
            <a:extLst>
              <a:ext uri="{FF2B5EF4-FFF2-40B4-BE49-F238E27FC236}">
                <a16:creationId xmlns:a16="http://schemas.microsoft.com/office/drawing/2014/main" id="{5369A47A-4EC1-ABC7-810C-85C2F191896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488223" y="1737044"/>
            <a:ext cx="4057413" cy="440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5">
            <a:extLst>
              <a:ext uri="{FF2B5EF4-FFF2-40B4-BE49-F238E27FC236}">
                <a16:creationId xmlns:a16="http://schemas.microsoft.com/office/drawing/2014/main" id="{7480C972-A854-60C7-AE79-4F7AFA1DBFCA}"/>
              </a:ext>
            </a:extLst>
          </p:cNvPr>
          <p:cNvSpPr txBox="1">
            <a:spLocks noChangeArrowheads="1"/>
          </p:cNvSpPr>
          <p:nvPr/>
        </p:nvSpPr>
        <p:spPr bwMode="auto">
          <a:xfrm>
            <a:off x="6993708" y="4261573"/>
            <a:ext cx="3835253" cy="100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eaLnBrk="0" hangingPunct="0">
              <a:defRPr sz="800">
                <a:solidFill>
                  <a:schemeClr val="tx1"/>
                </a:solidFill>
                <a:latin typeface="Tahoma" pitchFamily="34" charset="0"/>
                <a:ea typeface="굴림" pitchFamily="50" charset="-127"/>
              </a:defRPr>
            </a:lvl1pPr>
            <a:lvl2pPr marL="742950" indent="-285750" defTabSz="958850" eaLnBrk="0" hangingPunct="0">
              <a:defRPr sz="800">
                <a:solidFill>
                  <a:schemeClr val="tx1"/>
                </a:solidFill>
                <a:latin typeface="Tahoma" pitchFamily="34" charset="0"/>
                <a:ea typeface="굴림" pitchFamily="50" charset="-127"/>
              </a:defRPr>
            </a:lvl2pPr>
            <a:lvl3pPr marL="1143000" indent="-228600" defTabSz="958850" eaLnBrk="0" hangingPunct="0">
              <a:defRPr sz="800">
                <a:solidFill>
                  <a:schemeClr val="tx1"/>
                </a:solidFill>
                <a:latin typeface="Tahoma" pitchFamily="34" charset="0"/>
                <a:ea typeface="굴림" pitchFamily="50" charset="-127"/>
              </a:defRPr>
            </a:lvl3pPr>
            <a:lvl4pPr marL="1600200" indent="-228600" defTabSz="958850" eaLnBrk="0" hangingPunct="0">
              <a:defRPr sz="800">
                <a:solidFill>
                  <a:schemeClr val="tx1"/>
                </a:solidFill>
                <a:latin typeface="Tahoma" pitchFamily="34" charset="0"/>
                <a:ea typeface="굴림" pitchFamily="50" charset="-127"/>
              </a:defRPr>
            </a:lvl4pPr>
            <a:lvl5pPr marL="2057400" indent="-228600" defTabSz="958850" eaLnBrk="0" hangingPunct="0">
              <a:defRPr sz="800">
                <a:solidFill>
                  <a:schemeClr val="tx1"/>
                </a:solidFill>
                <a:latin typeface="Tahoma" pitchFamily="34" charset="0"/>
                <a:ea typeface="굴림" pitchFamily="50" charset="-127"/>
              </a:defRPr>
            </a:lvl5pPr>
            <a:lvl6pPr marL="25146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9pPr>
          </a:lstStyle>
          <a:p>
            <a:pPr algn="l" fontAlgn="base">
              <a:buFont typeface="Yu Gothic"/>
              <a:buNone/>
            </a:pPr>
            <a:r>
              <a:rPr kumimoji="1" lang="ko-KR" altLang="ko-KR" sz="1400" b="1" u="sng" dirty="0">
                <a:solidFill>
                  <a:schemeClr val="accent5">
                    <a:lumMod val="75000"/>
                  </a:schemeClr>
                </a:solidFill>
                <a:latin typeface="+mn-lt"/>
                <a:ea typeface="휴먼옛체" pitchFamily="18" charset="-127"/>
              </a:rPr>
              <a:t>▶</a:t>
            </a:r>
            <a:r>
              <a:rPr kumimoji="1" lang="en-US" altLang="ko-KR" sz="1400" b="1" u="sng" dirty="0">
                <a:solidFill>
                  <a:schemeClr val="accent5">
                    <a:lumMod val="75000"/>
                  </a:schemeClr>
                </a:solidFill>
                <a:latin typeface="+mn-lt"/>
                <a:ea typeface="휴먼옛체" pitchFamily="18" charset="-127"/>
              </a:rPr>
              <a:t> </a:t>
            </a:r>
            <a:r>
              <a:rPr kumimoji="1" lang="en-US" altLang="ko-KR" sz="1600" b="1" u="sng" dirty="0">
                <a:solidFill>
                  <a:schemeClr val="accent5">
                    <a:lumMod val="75000"/>
                  </a:schemeClr>
                </a:solidFill>
                <a:latin typeface="+mn-lt"/>
                <a:ea typeface="휴먼옛체" pitchFamily="18" charset="-127"/>
              </a:rPr>
              <a:t>Hydro Testing Unit</a:t>
            </a:r>
          </a:p>
          <a:p>
            <a:pPr algn="l" fontAlgn="base">
              <a:buFont typeface="Yu Gothic"/>
              <a:buNone/>
            </a:pPr>
            <a:endParaRPr kumimoji="1" lang="en-US" altLang="ko-KR" sz="1500" b="1" dirty="0">
              <a:solidFill>
                <a:schemeClr val="accent5">
                  <a:lumMod val="75000"/>
                </a:schemeClr>
              </a:solidFill>
              <a:latin typeface="+mn-lt"/>
              <a:ea typeface="휴먼옛체" pitchFamily="18" charset="-127"/>
            </a:endParaRPr>
          </a:p>
          <a:p>
            <a:pPr algn="l" fontAlgn="base">
              <a:buFont typeface="Yu Gothic"/>
              <a:buNone/>
            </a:pPr>
            <a:r>
              <a:rPr kumimoji="1" lang="en-US" altLang="ko-KR" sz="1400" b="1" dirty="0">
                <a:solidFill>
                  <a:schemeClr val="accent5">
                    <a:lumMod val="75000"/>
                  </a:schemeClr>
                </a:solidFill>
                <a:latin typeface="+mn-lt"/>
                <a:ea typeface="휴먼옛체" pitchFamily="18" charset="-127"/>
              </a:rPr>
              <a:t>    Size : DN1050 ~ DN2550</a:t>
            </a:r>
          </a:p>
          <a:p>
            <a:pPr algn="l" fontAlgn="base">
              <a:buFont typeface="Yu Gothic"/>
              <a:buNone/>
            </a:pPr>
            <a:r>
              <a:rPr kumimoji="1" lang="en-US" altLang="ko-KR" sz="1400" b="1" dirty="0">
                <a:solidFill>
                  <a:schemeClr val="accent5">
                    <a:lumMod val="75000"/>
                  </a:schemeClr>
                </a:solidFill>
                <a:latin typeface="+mn-lt"/>
                <a:ea typeface="휴먼옛체" pitchFamily="18" charset="-127"/>
              </a:rPr>
              <a:t>    Test  pressure</a:t>
            </a:r>
            <a:r>
              <a:rPr kumimoji="1" lang="ko-KR" altLang="en-US" sz="1400" b="1" dirty="0">
                <a:solidFill>
                  <a:schemeClr val="accent5">
                    <a:lumMod val="75000"/>
                  </a:schemeClr>
                </a:solidFill>
                <a:latin typeface="+mn-lt"/>
                <a:ea typeface="휴먼옛체" pitchFamily="18" charset="-127"/>
              </a:rPr>
              <a:t> </a:t>
            </a:r>
            <a:r>
              <a:rPr kumimoji="1" lang="en-US" altLang="ko-KR" sz="1400" b="1" dirty="0">
                <a:solidFill>
                  <a:schemeClr val="accent5">
                    <a:lumMod val="75000"/>
                  </a:schemeClr>
                </a:solidFill>
                <a:latin typeface="+mn-lt"/>
                <a:ea typeface="휴먼옛체" pitchFamily="18" charset="-127"/>
              </a:rPr>
              <a:t>:  </a:t>
            </a:r>
            <a:r>
              <a:rPr kumimoji="1" lang="en-US" altLang="ja-JP" sz="1400" b="1" dirty="0">
                <a:solidFill>
                  <a:schemeClr val="accent5">
                    <a:lumMod val="75000"/>
                  </a:schemeClr>
                </a:solidFill>
                <a:latin typeface="+mn-lt"/>
                <a:ea typeface="휴먼옛체" pitchFamily="18" charset="-127"/>
              </a:rPr>
              <a:t>Max.</a:t>
            </a:r>
            <a:r>
              <a:rPr kumimoji="1" lang="ja-JP" altLang="en-US" sz="1400" b="1" dirty="0">
                <a:solidFill>
                  <a:schemeClr val="accent5">
                    <a:lumMod val="75000"/>
                  </a:schemeClr>
                </a:solidFill>
                <a:latin typeface="+mn-lt"/>
                <a:ea typeface="휴먼옛체" pitchFamily="18" charset="-127"/>
              </a:rPr>
              <a:t> </a:t>
            </a:r>
            <a:r>
              <a:rPr kumimoji="1" lang="en-US" altLang="ko-KR" sz="1400" b="1" dirty="0">
                <a:solidFill>
                  <a:schemeClr val="accent5">
                    <a:lumMod val="75000"/>
                  </a:schemeClr>
                </a:solidFill>
                <a:latin typeface="+mn-lt"/>
                <a:ea typeface="휴먼옛체" pitchFamily="18" charset="-127"/>
              </a:rPr>
              <a:t>50 Kg/cm2</a:t>
            </a:r>
          </a:p>
        </p:txBody>
      </p:sp>
      <p:sp>
        <p:nvSpPr>
          <p:cNvPr id="9" name="TextBox 8">
            <a:extLst>
              <a:ext uri="{FF2B5EF4-FFF2-40B4-BE49-F238E27FC236}">
                <a16:creationId xmlns:a16="http://schemas.microsoft.com/office/drawing/2014/main" id="{F46C5D16-657A-EB64-8A72-0214D2155237}"/>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358863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838200" y="862192"/>
            <a:ext cx="6457950" cy="437130"/>
          </a:xfrm>
        </p:spPr>
        <p:txBody>
          <a:bodyPr/>
          <a:lstStyle/>
          <a:p>
            <a:r>
              <a:rPr lang="en-US" altLang="ko-KR" sz="3200" dirty="0">
                <a:latin typeface="游ゴシック" panose="020B0400000000000000" pitchFamily="50" charset="-128"/>
                <a:ea typeface="游ゴシック" panose="020B0400000000000000" pitchFamily="50" charset="-128"/>
              </a:rPr>
              <a:t>Cycling Test </a:t>
            </a:r>
            <a:r>
              <a:rPr lang="ko-KR" altLang="en-US" sz="3200" dirty="0">
                <a:latin typeface="游ゴシック" panose="020B0400000000000000" pitchFamily="50" charset="-128"/>
                <a:ea typeface="游ゴシック" panose="020B0400000000000000" pitchFamily="50" charset="-128"/>
              </a:rPr>
              <a:t>설비</a:t>
            </a:r>
            <a:endParaRPr lang="ko-KR" altLang="en-US" sz="3200" dirty="0">
              <a:latin typeface="游ゴシック" panose="020B0400000000000000" pitchFamily="50" charset="-128"/>
            </a:endParaRPr>
          </a:p>
        </p:txBody>
      </p:sp>
      <p:sp>
        <p:nvSpPr>
          <p:cNvPr id="7" name="Text Box 35">
            <a:extLst>
              <a:ext uri="{FF2B5EF4-FFF2-40B4-BE49-F238E27FC236}">
                <a16:creationId xmlns:a16="http://schemas.microsoft.com/office/drawing/2014/main" id="{AB9DE514-4BFC-64EF-6904-F150BBCF96D9}"/>
              </a:ext>
            </a:extLst>
          </p:cNvPr>
          <p:cNvSpPr txBox="1">
            <a:spLocks noChangeArrowheads="1"/>
          </p:cNvSpPr>
          <p:nvPr/>
        </p:nvSpPr>
        <p:spPr bwMode="auto">
          <a:xfrm>
            <a:off x="4188360" y="5213988"/>
            <a:ext cx="4464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defTabSz="958850" eaLnBrk="0" hangingPunct="0">
              <a:defRPr sz="800">
                <a:solidFill>
                  <a:schemeClr val="tx1"/>
                </a:solidFill>
                <a:latin typeface="Tahoma" pitchFamily="34" charset="0"/>
                <a:ea typeface="굴림" pitchFamily="50" charset="-127"/>
              </a:defRPr>
            </a:lvl1pPr>
            <a:lvl2pPr marL="742950" indent="-285750" defTabSz="958850" eaLnBrk="0" hangingPunct="0">
              <a:defRPr sz="800">
                <a:solidFill>
                  <a:schemeClr val="tx1"/>
                </a:solidFill>
                <a:latin typeface="Tahoma" pitchFamily="34" charset="0"/>
                <a:ea typeface="굴림" pitchFamily="50" charset="-127"/>
              </a:defRPr>
            </a:lvl2pPr>
            <a:lvl3pPr marL="1143000" indent="-228600" defTabSz="958850" eaLnBrk="0" hangingPunct="0">
              <a:defRPr sz="800">
                <a:solidFill>
                  <a:schemeClr val="tx1"/>
                </a:solidFill>
                <a:latin typeface="Tahoma" pitchFamily="34" charset="0"/>
                <a:ea typeface="굴림" pitchFamily="50" charset="-127"/>
              </a:defRPr>
            </a:lvl3pPr>
            <a:lvl4pPr marL="1600200" indent="-228600" defTabSz="958850" eaLnBrk="0" hangingPunct="0">
              <a:defRPr sz="800">
                <a:solidFill>
                  <a:schemeClr val="tx1"/>
                </a:solidFill>
                <a:latin typeface="Tahoma" pitchFamily="34" charset="0"/>
                <a:ea typeface="굴림" pitchFamily="50" charset="-127"/>
              </a:defRPr>
            </a:lvl4pPr>
            <a:lvl5pPr marL="2057400" indent="-228600" defTabSz="958850" eaLnBrk="0" hangingPunct="0">
              <a:defRPr sz="800">
                <a:solidFill>
                  <a:schemeClr val="tx1"/>
                </a:solidFill>
                <a:latin typeface="Tahoma" pitchFamily="34" charset="0"/>
                <a:ea typeface="굴림" pitchFamily="50" charset="-127"/>
              </a:defRPr>
            </a:lvl5pPr>
            <a:lvl6pPr marL="25146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9pPr>
          </a:lstStyle>
          <a:p>
            <a:pPr algn="l" fontAlgn="base">
              <a:buFont typeface="Yu Gothic"/>
              <a:buNone/>
            </a:pPr>
            <a:r>
              <a:rPr kumimoji="1" lang="en-US" altLang="ko-KR" sz="1600" b="1" dirty="0">
                <a:solidFill>
                  <a:schemeClr val="accent5">
                    <a:lumMod val="75000"/>
                  </a:schemeClr>
                </a:solidFill>
                <a:latin typeface="+mn-ea"/>
                <a:ea typeface="+mn-ea"/>
              </a:rPr>
              <a:t>  </a:t>
            </a:r>
            <a:r>
              <a:rPr kumimoji="1" lang="ko-KR" altLang="ko-KR" sz="1600" b="1" dirty="0">
                <a:solidFill>
                  <a:schemeClr val="accent5">
                    <a:lumMod val="75000"/>
                  </a:schemeClr>
                </a:solidFill>
                <a:latin typeface="+mn-ea"/>
                <a:ea typeface="+mn-ea"/>
              </a:rPr>
              <a:t>▶</a:t>
            </a:r>
            <a:r>
              <a:rPr kumimoji="1" lang="en-US" altLang="ko-KR" sz="1600" b="1" dirty="0">
                <a:solidFill>
                  <a:schemeClr val="accent5">
                    <a:lumMod val="75000"/>
                  </a:schemeClr>
                </a:solidFill>
                <a:latin typeface="+mn-ea"/>
                <a:ea typeface="+mn-ea"/>
              </a:rPr>
              <a:t> Size : DN1800 and DN2400</a:t>
            </a:r>
          </a:p>
        </p:txBody>
      </p:sp>
      <p:pic>
        <p:nvPicPr>
          <p:cNvPr id="8" name="Picture 36" descr="0003">
            <a:extLst>
              <a:ext uri="{FF2B5EF4-FFF2-40B4-BE49-F238E27FC236}">
                <a16:creationId xmlns:a16="http://schemas.microsoft.com/office/drawing/2014/main" id="{608AB239-80F8-3E3C-0C10-CD7F266CC7A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55800" y="1644012"/>
            <a:ext cx="82804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7952C637-8225-8C48-1A1A-BCB3A87013B0}"/>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708683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838200" y="862192"/>
            <a:ext cx="5353050" cy="437130"/>
          </a:xfrm>
        </p:spPr>
        <p:txBody>
          <a:bodyPr/>
          <a:lstStyle/>
          <a:p>
            <a:r>
              <a:rPr lang="en-US" altLang="ko-KR" sz="3200" dirty="0">
                <a:latin typeface="游ゴシック" panose="020B0400000000000000" pitchFamily="50" charset="-128"/>
                <a:ea typeface="游ゴシック" panose="020B0400000000000000" pitchFamily="50" charset="-128"/>
              </a:rPr>
              <a:t>Software</a:t>
            </a:r>
            <a:endParaRPr lang="ko-KR" altLang="en-US" sz="3200" dirty="0">
              <a:latin typeface="游ゴシック" panose="020B0400000000000000" pitchFamily="50" charset="-128"/>
            </a:endParaRPr>
          </a:p>
        </p:txBody>
      </p:sp>
      <p:grpSp>
        <p:nvGrpSpPr>
          <p:cNvPr id="3" name="그룹 43">
            <a:extLst>
              <a:ext uri="{FF2B5EF4-FFF2-40B4-BE49-F238E27FC236}">
                <a16:creationId xmlns:a16="http://schemas.microsoft.com/office/drawing/2014/main" id="{3DF21CFE-F7E5-2196-ECD3-B979FBB33746}"/>
              </a:ext>
            </a:extLst>
          </p:cNvPr>
          <p:cNvGrpSpPr>
            <a:grpSpLocks/>
          </p:cNvGrpSpPr>
          <p:nvPr/>
        </p:nvGrpSpPr>
        <p:grpSpPr bwMode="auto">
          <a:xfrm>
            <a:off x="1738877" y="1722438"/>
            <a:ext cx="8599487" cy="4297362"/>
            <a:chOff x="228122" y="1722903"/>
            <a:chExt cx="8024639" cy="4296644"/>
          </a:xfrm>
        </p:grpSpPr>
        <p:pic>
          <p:nvPicPr>
            <p:cNvPr id="6" name="Picture 3" descr="D:\신은숙\image\ppt용png\shape056.png">
              <a:extLst>
                <a:ext uri="{FF2B5EF4-FFF2-40B4-BE49-F238E27FC236}">
                  <a16:creationId xmlns:a16="http://schemas.microsoft.com/office/drawing/2014/main" id="{BE958D56-DA01-C567-EBDB-ADD7F099CF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23232" y="2492896"/>
              <a:ext cx="4529529" cy="283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직선 연결선 8">
              <a:extLst>
                <a:ext uri="{FF2B5EF4-FFF2-40B4-BE49-F238E27FC236}">
                  <a16:creationId xmlns:a16="http://schemas.microsoft.com/office/drawing/2014/main" id="{F087F392-B55D-E5BB-2713-A3C24EEBE062}"/>
                </a:ext>
              </a:extLst>
            </p:cNvPr>
            <p:cNvCxnSpPr/>
            <p:nvPr/>
          </p:nvCxnSpPr>
          <p:spPr bwMode="auto">
            <a:xfrm>
              <a:off x="256268" y="2375256"/>
              <a:ext cx="2884249"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그룹 140">
              <a:extLst>
                <a:ext uri="{FF2B5EF4-FFF2-40B4-BE49-F238E27FC236}">
                  <a16:creationId xmlns:a16="http://schemas.microsoft.com/office/drawing/2014/main" id="{00B31A32-2B8F-EA22-C98F-69834DEB204B}"/>
                </a:ext>
              </a:extLst>
            </p:cNvPr>
            <p:cNvGrpSpPr>
              <a:grpSpLocks/>
            </p:cNvGrpSpPr>
            <p:nvPr/>
          </p:nvGrpSpPr>
          <p:grpSpPr bwMode="auto">
            <a:xfrm>
              <a:off x="3788265" y="5373216"/>
              <a:ext cx="4376613" cy="646331"/>
              <a:chOff x="3995987" y="4918863"/>
              <a:chExt cx="4376558" cy="646295"/>
            </a:xfrm>
          </p:grpSpPr>
          <p:sp>
            <p:nvSpPr>
              <p:cNvPr id="19" name="TextBox 5">
                <a:extLst>
                  <a:ext uri="{FF2B5EF4-FFF2-40B4-BE49-F238E27FC236}">
                    <a16:creationId xmlns:a16="http://schemas.microsoft.com/office/drawing/2014/main" id="{20322834-3C69-E6A1-C944-38543A30972F}"/>
                  </a:ext>
                </a:extLst>
              </p:cNvPr>
              <p:cNvSpPr txBox="1">
                <a:spLocks noChangeArrowheads="1"/>
              </p:cNvSpPr>
              <p:nvPr/>
            </p:nvSpPr>
            <p:spPr bwMode="auto">
              <a:xfrm>
                <a:off x="5724157" y="4918863"/>
                <a:ext cx="1584156" cy="64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dirty="0">
                    <a:solidFill>
                      <a:srgbClr val="000066"/>
                    </a:solidFill>
                    <a:latin typeface="+mn-ea"/>
                    <a:ea typeface="+mn-ea"/>
                    <a:cs typeface="Arial" pitchFamily="34" charset="0"/>
                  </a:rPr>
                  <a:t>SOLID WORKS</a:t>
                </a:r>
              </a:p>
              <a:p>
                <a:pPr eaLnBrk="1" latinLnBrk="1" hangingPunct="1"/>
                <a:r>
                  <a:rPr lang="en-US" altLang="ko-KR" sz="1200" b="1" dirty="0">
                    <a:solidFill>
                      <a:srgbClr val="000066"/>
                    </a:solidFill>
                    <a:latin typeface="+mn-ea"/>
                    <a:ea typeface="+mn-ea"/>
                    <a:cs typeface="Arial" pitchFamily="34" charset="0"/>
                  </a:rPr>
                  <a:t>CATIA V5</a:t>
                </a:r>
              </a:p>
              <a:p>
                <a:pPr eaLnBrk="1" latinLnBrk="1" hangingPunct="1"/>
                <a:r>
                  <a:rPr lang="en-US" altLang="ko-KR" sz="1200" b="1" dirty="0">
                    <a:solidFill>
                      <a:srgbClr val="000066"/>
                    </a:solidFill>
                    <a:latin typeface="+mn-ea"/>
                    <a:ea typeface="+mn-ea"/>
                    <a:cs typeface="Arial" pitchFamily="34" charset="0"/>
                  </a:rPr>
                  <a:t>INVENTOR</a:t>
                </a:r>
                <a:endParaRPr lang="ko-KR" altLang="en-US" sz="1200" b="1" dirty="0">
                  <a:solidFill>
                    <a:srgbClr val="000066"/>
                  </a:solidFill>
                  <a:latin typeface="+mn-ea"/>
                  <a:ea typeface="+mn-ea"/>
                  <a:cs typeface="Arial" pitchFamily="34" charset="0"/>
                </a:endParaRPr>
              </a:p>
            </p:txBody>
          </p:sp>
          <p:sp>
            <p:nvSpPr>
              <p:cNvPr id="20" name="TextBox 5">
                <a:extLst>
                  <a:ext uri="{FF2B5EF4-FFF2-40B4-BE49-F238E27FC236}">
                    <a16:creationId xmlns:a16="http://schemas.microsoft.com/office/drawing/2014/main" id="{E5361307-ABDB-5B8B-174E-E7F39DE9E1D0}"/>
                  </a:ext>
                </a:extLst>
              </p:cNvPr>
              <p:cNvSpPr txBox="1">
                <a:spLocks noChangeArrowheads="1"/>
              </p:cNvSpPr>
              <p:nvPr/>
            </p:nvSpPr>
            <p:spPr bwMode="auto">
              <a:xfrm>
                <a:off x="5076093" y="4990866"/>
                <a:ext cx="576612" cy="46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a:solidFill>
                      <a:srgbClr val="000066"/>
                    </a:solidFill>
                    <a:latin typeface="+mn-ea"/>
                    <a:ea typeface="+mn-ea"/>
                    <a:cs typeface="Arial" pitchFamily="34" charset="0"/>
                  </a:rPr>
                  <a:t>AUTO</a:t>
                </a:r>
              </a:p>
              <a:p>
                <a:pPr eaLnBrk="1" latinLnBrk="1" hangingPunct="1"/>
                <a:r>
                  <a:rPr lang="en-US" altLang="ko-KR" sz="1200" b="1">
                    <a:solidFill>
                      <a:srgbClr val="000066"/>
                    </a:solidFill>
                    <a:latin typeface="+mn-ea"/>
                    <a:ea typeface="+mn-ea"/>
                    <a:cs typeface="Arial" pitchFamily="34" charset="0"/>
                  </a:rPr>
                  <a:t>CAD</a:t>
                </a:r>
                <a:endParaRPr lang="ko-KR" altLang="en-US" sz="1200" b="1">
                  <a:solidFill>
                    <a:srgbClr val="000066"/>
                  </a:solidFill>
                  <a:latin typeface="+mn-ea"/>
                  <a:ea typeface="+mn-ea"/>
                  <a:cs typeface="Arial" pitchFamily="34" charset="0"/>
                </a:endParaRPr>
              </a:p>
            </p:txBody>
          </p:sp>
          <p:sp>
            <p:nvSpPr>
              <p:cNvPr id="21" name="TextBox 5">
                <a:extLst>
                  <a:ext uri="{FF2B5EF4-FFF2-40B4-BE49-F238E27FC236}">
                    <a16:creationId xmlns:a16="http://schemas.microsoft.com/office/drawing/2014/main" id="{3C185183-5BF1-4AB2-841C-68E20A32EF00}"/>
                  </a:ext>
                </a:extLst>
              </p:cNvPr>
              <p:cNvSpPr txBox="1">
                <a:spLocks noChangeArrowheads="1"/>
              </p:cNvSpPr>
              <p:nvPr/>
            </p:nvSpPr>
            <p:spPr bwMode="auto">
              <a:xfrm>
                <a:off x="3995987" y="4990866"/>
                <a:ext cx="921723" cy="46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a:solidFill>
                      <a:srgbClr val="000066"/>
                    </a:solidFill>
                    <a:latin typeface="+mn-ea"/>
                    <a:ea typeface="+mn-ea"/>
                    <a:cs typeface="Arial" pitchFamily="34" charset="0"/>
                  </a:rPr>
                  <a:t>Design</a:t>
                </a:r>
              </a:p>
              <a:p>
                <a:pPr eaLnBrk="1" latinLnBrk="1" hangingPunct="1"/>
                <a:r>
                  <a:rPr lang="en-US" altLang="ko-KR" sz="1200" b="1">
                    <a:solidFill>
                      <a:srgbClr val="000066"/>
                    </a:solidFill>
                    <a:latin typeface="+mn-ea"/>
                    <a:ea typeface="+mn-ea"/>
                    <a:cs typeface="Arial" pitchFamily="34" charset="0"/>
                  </a:rPr>
                  <a:t>PROGRAM</a:t>
                </a:r>
                <a:endParaRPr lang="ko-KR" altLang="en-US" sz="1200" b="1">
                  <a:solidFill>
                    <a:srgbClr val="000066"/>
                  </a:solidFill>
                  <a:latin typeface="+mn-ea"/>
                  <a:ea typeface="+mn-ea"/>
                  <a:cs typeface="Arial" pitchFamily="34" charset="0"/>
                </a:endParaRPr>
              </a:p>
            </p:txBody>
          </p:sp>
          <p:sp>
            <p:nvSpPr>
              <p:cNvPr id="22" name="TextBox 5">
                <a:extLst>
                  <a:ext uri="{FF2B5EF4-FFF2-40B4-BE49-F238E27FC236}">
                    <a16:creationId xmlns:a16="http://schemas.microsoft.com/office/drawing/2014/main" id="{137FB00A-4A72-B9D8-90EC-AE31C4B900B3}"/>
                  </a:ext>
                </a:extLst>
              </p:cNvPr>
              <p:cNvSpPr txBox="1">
                <a:spLocks noChangeArrowheads="1"/>
              </p:cNvSpPr>
              <p:nvPr/>
            </p:nvSpPr>
            <p:spPr bwMode="auto">
              <a:xfrm>
                <a:off x="7020285" y="4918863"/>
                <a:ext cx="689876" cy="46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a:solidFill>
                      <a:srgbClr val="000066"/>
                    </a:solidFill>
                    <a:latin typeface="+mn-ea"/>
                    <a:ea typeface="+mn-ea"/>
                    <a:cs typeface="Arial" pitchFamily="34" charset="0"/>
                  </a:rPr>
                  <a:t>ANSYS</a:t>
                </a:r>
              </a:p>
              <a:p>
                <a:pPr eaLnBrk="1" latinLnBrk="1" hangingPunct="1"/>
                <a:r>
                  <a:rPr lang="en-US" altLang="ko-KR" sz="1200" b="1">
                    <a:solidFill>
                      <a:srgbClr val="000066"/>
                    </a:solidFill>
                    <a:latin typeface="+mn-ea"/>
                    <a:ea typeface="+mn-ea"/>
                    <a:cs typeface="Arial" pitchFamily="34" charset="0"/>
                  </a:rPr>
                  <a:t>W/B 13</a:t>
                </a:r>
                <a:endParaRPr lang="ko-KR" altLang="en-US" sz="1200" b="1">
                  <a:solidFill>
                    <a:srgbClr val="000066"/>
                  </a:solidFill>
                  <a:latin typeface="+mn-ea"/>
                  <a:ea typeface="+mn-ea"/>
                  <a:cs typeface="Arial" pitchFamily="34" charset="0"/>
                </a:endParaRPr>
              </a:p>
            </p:txBody>
          </p:sp>
          <p:sp>
            <p:nvSpPr>
              <p:cNvPr id="23" name="TextBox 5">
                <a:extLst>
                  <a:ext uri="{FF2B5EF4-FFF2-40B4-BE49-F238E27FC236}">
                    <a16:creationId xmlns:a16="http://schemas.microsoft.com/office/drawing/2014/main" id="{6C968C99-EA99-A646-03EF-FD6BA790F57A}"/>
                  </a:ext>
                </a:extLst>
              </p:cNvPr>
              <p:cNvSpPr txBox="1">
                <a:spLocks noChangeArrowheads="1"/>
              </p:cNvSpPr>
              <p:nvPr/>
            </p:nvSpPr>
            <p:spPr bwMode="auto">
              <a:xfrm>
                <a:off x="7738014" y="4941167"/>
                <a:ext cx="634531" cy="2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a:solidFill>
                      <a:srgbClr val="000066"/>
                    </a:solidFill>
                    <a:latin typeface="+mn-ea"/>
                    <a:ea typeface="+mn-ea"/>
                    <a:cs typeface="Arial" pitchFamily="34" charset="0"/>
                  </a:rPr>
                  <a:t>Others</a:t>
                </a:r>
                <a:endParaRPr lang="ko-KR" altLang="en-US" sz="1200" b="1">
                  <a:solidFill>
                    <a:srgbClr val="000066"/>
                  </a:solidFill>
                  <a:latin typeface="+mn-ea"/>
                  <a:ea typeface="+mn-ea"/>
                  <a:cs typeface="Arial" pitchFamily="34" charset="0"/>
                </a:endParaRPr>
              </a:p>
            </p:txBody>
          </p:sp>
        </p:grpSp>
        <p:grpSp>
          <p:nvGrpSpPr>
            <p:cNvPr id="11" name="그룹 141">
              <a:extLst>
                <a:ext uri="{FF2B5EF4-FFF2-40B4-BE49-F238E27FC236}">
                  <a16:creationId xmlns:a16="http://schemas.microsoft.com/office/drawing/2014/main" id="{82DCD3BD-7E14-878B-91FC-8B1523C13358}"/>
                </a:ext>
              </a:extLst>
            </p:cNvPr>
            <p:cNvGrpSpPr>
              <a:grpSpLocks/>
            </p:cNvGrpSpPr>
            <p:nvPr/>
          </p:nvGrpSpPr>
          <p:grpSpPr bwMode="auto">
            <a:xfrm>
              <a:off x="3832321" y="1722903"/>
              <a:ext cx="4257489" cy="3026856"/>
              <a:chOff x="4040043" y="4941168"/>
              <a:chExt cx="4257435" cy="3026692"/>
            </a:xfrm>
          </p:grpSpPr>
          <p:sp>
            <p:nvSpPr>
              <p:cNvPr id="13" name="TextBox 5">
                <a:extLst>
                  <a:ext uri="{FF2B5EF4-FFF2-40B4-BE49-F238E27FC236}">
                    <a16:creationId xmlns:a16="http://schemas.microsoft.com/office/drawing/2014/main" id="{D85D4388-55ED-DB3C-467D-B8B25F31F91A}"/>
                  </a:ext>
                </a:extLst>
              </p:cNvPr>
              <p:cNvSpPr txBox="1">
                <a:spLocks noChangeArrowheads="1"/>
              </p:cNvSpPr>
              <p:nvPr/>
            </p:nvSpPr>
            <p:spPr bwMode="auto">
              <a:xfrm>
                <a:off x="5974702" y="6193428"/>
                <a:ext cx="787106" cy="307709"/>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6 COPY</a:t>
                </a:r>
                <a:endParaRPr lang="ko-KR" altLang="en-US" sz="1400" b="1" dirty="0">
                  <a:solidFill>
                    <a:schemeClr val="tx1">
                      <a:lumMod val="75000"/>
                      <a:lumOff val="25000"/>
                    </a:schemeClr>
                  </a:solidFill>
                  <a:latin typeface="+mn-ea"/>
                  <a:cs typeface="Arial" pitchFamily="34" charset="0"/>
                </a:endParaRPr>
              </a:p>
            </p:txBody>
          </p:sp>
          <p:sp>
            <p:nvSpPr>
              <p:cNvPr id="14" name="TextBox 5">
                <a:extLst>
                  <a:ext uri="{FF2B5EF4-FFF2-40B4-BE49-F238E27FC236}">
                    <a16:creationId xmlns:a16="http://schemas.microsoft.com/office/drawing/2014/main" id="{62FBBE1E-3F73-07ED-808A-2AF7D60E75DA}"/>
                  </a:ext>
                </a:extLst>
              </p:cNvPr>
              <p:cNvSpPr txBox="1">
                <a:spLocks noChangeArrowheads="1"/>
              </p:cNvSpPr>
              <p:nvPr/>
            </p:nvSpPr>
            <p:spPr bwMode="auto">
              <a:xfrm>
                <a:off x="4962932" y="5449056"/>
                <a:ext cx="879929" cy="307907"/>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10 COPY</a:t>
                </a:r>
                <a:endParaRPr lang="ko-KR" altLang="en-US" sz="1400" b="1" dirty="0">
                  <a:solidFill>
                    <a:schemeClr val="tx1">
                      <a:lumMod val="75000"/>
                      <a:lumOff val="25000"/>
                    </a:schemeClr>
                  </a:solidFill>
                  <a:latin typeface="+mn-ea"/>
                  <a:cs typeface="Arial" pitchFamily="34" charset="0"/>
                </a:endParaRPr>
              </a:p>
            </p:txBody>
          </p:sp>
          <p:sp>
            <p:nvSpPr>
              <p:cNvPr id="15" name="TextBox 5">
                <a:extLst>
                  <a:ext uri="{FF2B5EF4-FFF2-40B4-BE49-F238E27FC236}">
                    <a16:creationId xmlns:a16="http://schemas.microsoft.com/office/drawing/2014/main" id="{02906A74-D021-E41C-F650-A1AF2F5FDBFE}"/>
                  </a:ext>
                </a:extLst>
              </p:cNvPr>
              <p:cNvSpPr txBox="1">
                <a:spLocks noChangeArrowheads="1"/>
              </p:cNvSpPr>
              <p:nvPr/>
            </p:nvSpPr>
            <p:spPr bwMode="auto">
              <a:xfrm>
                <a:off x="4040043" y="6572757"/>
                <a:ext cx="787106" cy="307709"/>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3 COPY</a:t>
                </a:r>
                <a:endParaRPr lang="ko-KR" altLang="en-US" sz="1400" b="1" dirty="0">
                  <a:solidFill>
                    <a:schemeClr val="tx1">
                      <a:lumMod val="75000"/>
                      <a:lumOff val="25000"/>
                    </a:schemeClr>
                  </a:solidFill>
                  <a:latin typeface="+mn-ea"/>
                  <a:cs typeface="Arial" pitchFamily="34" charset="0"/>
                </a:endParaRPr>
              </a:p>
            </p:txBody>
          </p:sp>
          <p:sp>
            <p:nvSpPr>
              <p:cNvPr id="16" name="TextBox 5">
                <a:extLst>
                  <a:ext uri="{FF2B5EF4-FFF2-40B4-BE49-F238E27FC236}">
                    <a16:creationId xmlns:a16="http://schemas.microsoft.com/office/drawing/2014/main" id="{0F0B23B2-C6EE-18FB-662E-3658F6168845}"/>
                  </a:ext>
                </a:extLst>
              </p:cNvPr>
              <p:cNvSpPr txBox="1">
                <a:spLocks noChangeArrowheads="1"/>
              </p:cNvSpPr>
              <p:nvPr/>
            </p:nvSpPr>
            <p:spPr bwMode="auto">
              <a:xfrm>
                <a:off x="6904997" y="4941168"/>
                <a:ext cx="172380" cy="307709"/>
              </a:xfrm>
              <a:prstGeom prst="rect">
                <a:avLst/>
              </a:prstGeom>
              <a:noFill/>
              <a:ln w="9525">
                <a:noFill/>
                <a:miter lim="800000"/>
                <a:headEnd/>
                <a:tailEnd/>
              </a:ln>
            </p:spPr>
            <p:txBody>
              <a:bodyPr wrap="none">
                <a:spAutoFit/>
              </a:bodyPr>
              <a:lstStyle/>
              <a:p>
                <a:pPr latinLnBrk="1">
                  <a:defRPr/>
                </a:pPr>
                <a:endParaRPr lang="ko-KR" altLang="en-US" sz="1400" b="1" dirty="0">
                  <a:solidFill>
                    <a:schemeClr val="tx1">
                      <a:lumMod val="75000"/>
                      <a:lumOff val="25000"/>
                    </a:schemeClr>
                  </a:solidFill>
                  <a:latin typeface="+mn-ea"/>
                  <a:cs typeface="Arial" pitchFamily="34" charset="0"/>
                </a:endParaRPr>
              </a:p>
            </p:txBody>
          </p:sp>
          <p:sp>
            <p:nvSpPr>
              <p:cNvPr id="17" name="TextBox 5">
                <a:extLst>
                  <a:ext uri="{FF2B5EF4-FFF2-40B4-BE49-F238E27FC236}">
                    <a16:creationId xmlns:a16="http://schemas.microsoft.com/office/drawing/2014/main" id="{DDC622E4-6B0C-B756-C1C2-C40B11A868F8}"/>
                  </a:ext>
                </a:extLst>
              </p:cNvPr>
              <p:cNvSpPr txBox="1">
                <a:spLocks noChangeArrowheads="1"/>
              </p:cNvSpPr>
              <p:nvPr/>
            </p:nvSpPr>
            <p:spPr bwMode="auto">
              <a:xfrm>
                <a:off x="7586424" y="7659953"/>
                <a:ext cx="711054" cy="307907"/>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Others</a:t>
                </a:r>
                <a:endParaRPr lang="ko-KR" altLang="en-US" sz="1400" b="1" dirty="0">
                  <a:solidFill>
                    <a:schemeClr val="tx1">
                      <a:lumMod val="75000"/>
                      <a:lumOff val="25000"/>
                    </a:schemeClr>
                  </a:solidFill>
                  <a:latin typeface="+mn-ea"/>
                  <a:cs typeface="Arial" pitchFamily="34" charset="0"/>
                </a:endParaRPr>
              </a:p>
            </p:txBody>
          </p:sp>
          <p:sp>
            <p:nvSpPr>
              <p:cNvPr id="18" name="TextBox 5">
                <a:extLst>
                  <a:ext uri="{FF2B5EF4-FFF2-40B4-BE49-F238E27FC236}">
                    <a16:creationId xmlns:a16="http://schemas.microsoft.com/office/drawing/2014/main" id="{A85A5465-1754-67B1-D37E-E30F68773747}"/>
                  </a:ext>
                </a:extLst>
              </p:cNvPr>
              <p:cNvSpPr txBox="1">
                <a:spLocks noChangeArrowheads="1"/>
              </p:cNvSpPr>
              <p:nvPr/>
            </p:nvSpPr>
            <p:spPr bwMode="auto">
              <a:xfrm>
                <a:off x="6848705" y="7283799"/>
                <a:ext cx="787106" cy="307709"/>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1 COPY</a:t>
                </a:r>
                <a:endParaRPr lang="ko-KR" altLang="en-US" sz="1400" b="1" dirty="0">
                  <a:solidFill>
                    <a:schemeClr val="tx1">
                      <a:lumMod val="75000"/>
                      <a:lumOff val="25000"/>
                    </a:schemeClr>
                  </a:solidFill>
                  <a:latin typeface="+mn-ea"/>
                  <a:cs typeface="Arial" pitchFamily="34" charset="0"/>
                </a:endParaRPr>
              </a:p>
            </p:txBody>
          </p:sp>
        </p:grpSp>
        <p:sp>
          <p:nvSpPr>
            <p:cNvPr id="12" name="TextBox 7">
              <a:extLst>
                <a:ext uri="{FF2B5EF4-FFF2-40B4-BE49-F238E27FC236}">
                  <a16:creationId xmlns:a16="http://schemas.microsoft.com/office/drawing/2014/main" id="{99E8ED9D-A1DE-3D01-17D8-7D9F990AD948}"/>
                </a:ext>
              </a:extLst>
            </p:cNvPr>
            <p:cNvSpPr txBox="1">
              <a:spLocks noChangeArrowheads="1"/>
            </p:cNvSpPr>
            <p:nvPr/>
          </p:nvSpPr>
          <p:spPr bwMode="auto">
            <a:xfrm>
              <a:off x="228122" y="2637150"/>
              <a:ext cx="4041207" cy="2999874"/>
            </a:xfrm>
            <a:prstGeom prst="rect">
              <a:avLst/>
            </a:prstGeom>
            <a:noFill/>
            <a:ln w="9525">
              <a:noFill/>
              <a:miter lim="800000"/>
              <a:headEnd/>
              <a:tailEnd/>
            </a:ln>
          </p:spPr>
          <p:txBody>
            <a:bodyPr>
              <a:spAutoFit/>
            </a:bodyPr>
            <a:lstStyle/>
            <a:p>
              <a:pPr algn="l">
                <a:lnSpc>
                  <a:spcPct val="150000"/>
                </a:lnSpc>
                <a:defRPr/>
              </a:pPr>
              <a:r>
                <a:rPr lang="en-US" altLang="ko-KR" sz="1400" dirty="0">
                  <a:solidFill>
                    <a:schemeClr val="accent6">
                      <a:lumMod val="50000"/>
                    </a:schemeClr>
                  </a:solidFill>
                  <a:latin typeface="+mn-ea"/>
                  <a:cs typeface="Arial" pitchFamily="34" charset="0"/>
                </a:rPr>
                <a:t>▪ </a:t>
              </a:r>
              <a:r>
                <a:rPr lang="en-US" altLang="ko-KR" sz="1400" b="1" dirty="0">
                  <a:solidFill>
                    <a:schemeClr val="accent6">
                      <a:lumMod val="50000"/>
                    </a:schemeClr>
                  </a:solidFill>
                  <a:latin typeface="+mn-ea"/>
                  <a:cs typeface="Arial" pitchFamily="34" charset="0"/>
                </a:rPr>
                <a:t>SOLID WORKS /</a:t>
              </a:r>
            </a:p>
            <a:p>
              <a:pPr algn="l">
                <a:lnSpc>
                  <a:spcPct val="150000"/>
                </a:lnSpc>
                <a:defRPr/>
              </a:pPr>
              <a:r>
                <a:rPr lang="en-US" altLang="ko-KR" sz="1400" b="1" dirty="0">
                  <a:solidFill>
                    <a:schemeClr val="accent6">
                      <a:lumMod val="50000"/>
                    </a:schemeClr>
                  </a:solidFill>
                  <a:latin typeface="+mn-ea"/>
                  <a:cs typeface="Arial" pitchFamily="34" charset="0"/>
                </a:rPr>
                <a:t>   CATIA V5 / INVENTOR =&gt; </a:t>
              </a:r>
              <a:r>
                <a:rPr lang="en-US" altLang="ko-KR" sz="1400" b="1" dirty="0">
                  <a:solidFill>
                    <a:schemeClr val="accent5">
                      <a:lumMod val="50000"/>
                    </a:schemeClr>
                  </a:solidFill>
                  <a:latin typeface="+mn-ea"/>
                  <a:cs typeface="Arial" pitchFamily="34" charset="0"/>
                </a:rPr>
                <a:t>3D Modeling</a:t>
              </a:r>
            </a:p>
            <a:p>
              <a:pPr algn="l">
                <a:lnSpc>
                  <a:spcPct val="150000"/>
                </a:lnSpc>
                <a:defRPr/>
              </a:pPr>
              <a:r>
                <a:rPr lang="en-US" altLang="ko-KR" sz="1400" b="1" dirty="0">
                  <a:solidFill>
                    <a:schemeClr val="accent6">
                      <a:lumMod val="50000"/>
                    </a:schemeClr>
                  </a:solidFill>
                  <a:latin typeface="+mn-ea"/>
                  <a:cs typeface="Arial" pitchFamily="34" charset="0"/>
                </a:rPr>
                <a:t> </a:t>
              </a:r>
            </a:p>
            <a:p>
              <a:pPr algn="l">
                <a:lnSpc>
                  <a:spcPct val="150000"/>
                </a:lnSpc>
                <a:defRPr/>
              </a:pPr>
              <a:r>
                <a:rPr lang="en-US" altLang="ko-KR" sz="1400" dirty="0">
                  <a:solidFill>
                    <a:schemeClr val="accent6">
                      <a:lumMod val="50000"/>
                    </a:schemeClr>
                  </a:solidFill>
                  <a:latin typeface="+mn-ea"/>
                  <a:cs typeface="Arial" pitchFamily="34" charset="0"/>
                </a:rPr>
                <a:t>▪  </a:t>
              </a:r>
              <a:r>
                <a:rPr lang="en-US" altLang="ko-KR" sz="1400" b="1" dirty="0">
                  <a:solidFill>
                    <a:schemeClr val="accent6">
                      <a:lumMod val="50000"/>
                    </a:schemeClr>
                  </a:solidFill>
                  <a:latin typeface="+mn-ea"/>
                  <a:cs typeface="Arial" pitchFamily="34" charset="0"/>
                </a:rPr>
                <a:t>ANSYS W/B 13  : </a:t>
              </a:r>
              <a:r>
                <a:rPr lang="en-US" altLang="ko-KR" sz="1400" b="1" dirty="0">
                  <a:solidFill>
                    <a:schemeClr val="accent5">
                      <a:lumMod val="50000"/>
                    </a:schemeClr>
                  </a:solidFill>
                  <a:latin typeface="+mn-ea"/>
                  <a:cs typeface="Arial" pitchFamily="34" charset="0"/>
                </a:rPr>
                <a:t>Thermal Analysis</a:t>
              </a:r>
            </a:p>
            <a:p>
              <a:pPr algn="l">
                <a:lnSpc>
                  <a:spcPct val="150000"/>
                </a:lnSpc>
                <a:defRPr/>
              </a:pPr>
              <a:r>
                <a:rPr lang="en-US" altLang="ko-KR" sz="1400" b="1" dirty="0">
                  <a:solidFill>
                    <a:schemeClr val="accent6">
                      <a:lumMod val="50000"/>
                    </a:schemeClr>
                  </a:solidFill>
                  <a:latin typeface="+mn-ea"/>
                  <a:cs typeface="Arial" pitchFamily="34" charset="0"/>
                </a:rPr>
                <a:t>                           </a:t>
              </a:r>
              <a:r>
                <a:rPr lang="ja-JP" altLang="en-US" sz="1400" b="1" dirty="0">
                  <a:solidFill>
                    <a:schemeClr val="accent6">
                      <a:lumMod val="50000"/>
                    </a:schemeClr>
                  </a:solidFill>
                  <a:latin typeface="+mn-ea"/>
                  <a:cs typeface="Arial" pitchFamily="34" charset="0"/>
                </a:rPr>
                <a:t> </a:t>
              </a:r>
              <a:r>
                <a:rPr lang="en-US" altLang="ko-KR" sz="1400" b="1" dirty="0">
                  <a:solidFill>
                    <a:schemeClr val="accent5">
                      <a:lumMod val="50000"/>
                    </a:schemeClr>
                  </a:solidFill>
                  <a:latin typeface="+mn-ea"/>
                  <a:cs typeface="Arial" pitchFamily="34" charset="0"/>
                </a:rPr>
                <a:t>Fluid Analysis</a:t>
              </a:r>
            </a:p>
            <a:p>
              <a:pPr algn="l">
                <a:lnSpc>
                  <a:spcPct val="150000"/>
                </a:lnSpc>
                <a:defRPr/>
              </a:pPr>
              <a:r>
                <a:rPr lang="en-US" altLang="ko-KR" sz="1400" b="1" dirty="0">
                  <a:solidFill>
                    <a:schemeClr val="accent6">
                      <a:lumMod val="50000"/>
                    </a:schemeClr>
                  </a:solidFill>
                  <a:latin typeface="+mn-ea"/>
                  <a:cs typeface="Arial" pitchFamily="34" charset="0"/>
                </a:rPr>
                <a:t>                            </a:t>
              </a:r>
              <a:r>
                <a:rPr lang="en-US" altLang="ko-KR" sz="1400" b="1" dirty="0">
                  <a:solidFill>
                    <a:schemeClr val="accent5">
                      <a:lumMod val="50000"/>
                    </a:schemeClr>
                  </a:solidFill>
                  <a:latin typeface="+mn-ea"/>
                  <a:cs typeface="Arial" pitchFamily="34" charset="0"/>
                </a:rPr>
                <a:t>Structure Analysis</a:t>
              </a:r>
            </a:p>
            <a:p>
              <a:pPr algn="l">
                <a:lnSpc>
                  <a:spcPct val="150000"/>
                </a:lnSpc>
                <a:defRPr/>
              </a:pPr>
              <a:r>
                <a:rPr lang="en-US" altLang="ko-KR" sz="1400" b="1" dirty="0">
                  <a:solidFill>
                    <a:schemeClr val="accent6">
                      <a:lumMod val="50000"/>
                    </a:schemeClr>
                  </a:solidFill>
                  <a:latin typeface="+mn-ea"/>
                  <a:cs typeface="Arial" pitchFamily="34" charset="0"/>
                </a:rPr>
                <a:t>  </a:t>
              </a:r>
            </a:p>
            <a:p>
              <a:pPr algn="l">
                <a:lnSpc>
                  <a:spcPct val="150000"/>
                </a:lnSpc>
                <a:defRPr/>
              </a:pPr>
              <a:r>
                <a:rPr lang="en-US" altLang="ko-KR" sz="1400" dirty="0">
                  <a:solidFill>
                    <a:schemeClr val="accent6">
                      <a:lumMod val="50000"/>
                    </a:schemeClr>
                  </a:solidFill>
                  <a:latin typeface="+mn-ea"/>
                  <a:cs typeface="Arial" pitchFamily="34" charset="0"/>
                </a:rPr>
                <a:t>▪  </a:t>
              </a:r>
              <a:r>
                <a:rPr lang="en-US" altLang="ko-KR" sz="1400" b="1" dirty="0">
                  <a:solidFill>
                    <a:schemeClr val="accent6">
                      <a:lumMod val="50000"/>
                    </a:schemeClr>
                  </a:solidFill>
                  <a:latin typeface="+mn-ea"/>
                  <a:cs typeface="Arial" pitchFamily="34" charset="0"/>
                </a:rPr>
                <a:t>AUTOCAD :  </a:t>
              </a:r>
              <a:r>
                <a:rPr lang="en-US" altLang="ko-KR" sz="1400" b="1" dirty="0">
                  <a:solidFill>
                    <a:schemeClr val="accent5">
                      <a:lumMod val="50000"/>
                    </a:schemeClr>
                  </a:solidFill>
                  <a:latin typeface="+mn-ea"/>
                  <a:cs typeface="Arial" pitchFamily="34" charset="0"/>
                </a:rPr>
                <a:t>Manufacture drawing</a:t>
              </a:r>
            </a:p>
            <a:p>
              <a:pPr algn="l">
                <a:lnSpc>
                  <a:spcPct val="150000"/>
                </a:lnSpc>
                <a:defRPr/>
              </a:pPr>
              <a:r>
                <a:rPr lang="en-US" altLang="ko-KR" sz="1400" b="1" dirty="0">
                  <a:solidFill>
                    <a:schemeClr val="accent6">
                      <a:lumMod val="50000"/>
                    </a:schemeClr>
                  </a:solidFill>
                  <a:latin typeface="+mn-ea"/>
                  <a:cs typeface="Arial" pitchFamily="34" charset="0"/>
                </a:rPr>
                <a:t>                      </a:t>
              </a:r>
              <a:r>
                <a:rPr lang="en-US" altLang="ko-KR" sz="1400" b="1" dirty="0">
                  <a:solidFill>
                    <a:schemeClr val="accent5">
                      <a:lumMod val="50000"/>
                    </a:schemeClr>
                  </a:solidFill>
                  <a:latin typeface="+mn-ea"/>
                  <a:cs typeface="Arial" pitchFamily="34" charset="0"/>
                </a:rPr>
                <a:t>Approval drawing</a:t>
              </a:r>
            </a:p>
          </p:txBody>
        </p:sp>
      </p:grpSp>
      <p:sp>
        <p:nvSpPr>
          <p:cNvPr id="24" name="TextBox 6">
            <a:extLst>
              <a:ext uri="{FF2B5EF4-FFF2-40B4-BE49-F238E27FC236}">
                <a16:creationId xmlns:a16="http://schemas.microsoft.com/office/drawing/2014/main" id="{C48A6296-E865-A7A9-2EB0-D48B2365A555}"/>
              </a:ext>
            </a:extLst>
          </p:cNvPr>
          <p:cNvSpPr txBox="1">
            <a:spLocks noChangeArrowheads="1"/>
          </p:cNvSpPr>
          <p:nvPr/>
        </p:nvSpPr>
        <p:spPr bwMode="auto">
          <a:xfrm>
            <a:off x="1752601" y="1916113"/>
            <a:ext cx="2448106" cy="369332"/>
          </a:xfrm>
          <a:prstGeom prst="rect">
            <a:avLst/>
          </a:prstGeom>
          <a:noFill/>
          <a:ln w="9525">
            <a:noFill/>
            <a:miter lim="800000"/>
            <a:headEnd/>
            <a:tailEnd/>
          </a:ln>
        </p:spPr>
        <p:txBody>
          <a:bodyPr wrap="none">
            <a:spAutoFit/>
          </a:bodyPr>
          <a:lstStyle/>
          <a:p>
            <a:pPr latinLnBrk="1">
              <a:defRPr/>
            </a:pPr>
            <a:r>
              <a:rPr lang="en-US" altLang="ko-KR" b="1" dirty="0">
                <a:solidFill>
                  <a:schemeClr val="accent5">
                    <a:lumMod val="50000"/>
                  </a:schemeClr>
                </a:solidFill>
                <a:latin typeface="+mn-ea"/>
              </a:rPr>
              <a:t>Optimization Design</a:t>
            </a:r>
            <a:endParaRPr lang="ko-KR" altLang="en-US" b="1" dirty="0">
              <a:solidFill>
                <a:schemeClr val="accent5">
                  <a:lumMod val="50000"/>
                </a:schemeClr>
              </a:solidFill>
              <a:latin typeface="+mn-ea"/>
            </a:endParaRPr>
          </a:p>
        </p:txBody>
      </p:sp>
      <p:sp>
        <p:nvSpPr>
          <p:cNvPr id="26" name="TextBox 25">
            <a:extLst>
              <a:ext uri="{FF2B5EF4-FFF2-40B4-BE49-F238E27FC236}">
                <a16:creationId xmlns:a16="http://schemas.microsoft.com/office/drawing/2014/main" id="{6B3E0369-B375-D14D-8918-7C724C51439A}"/>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54295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733424" y="862192"/>
            <a:ext cx="11668126" cy="437130"/>
          </a:xfrm>
        </p:spPr>
        <p:txBody>
          <a:bodyPr/>
          <a:lstStyle/>
          <a:p>
            <a:r>
              <a:rPr lang="en-US" altLang="ja-JP" sz="3200" dirty="0">
                <a:latin typeface="游ゴシック" panose="020B0400000000000000" pitchFamily="50" charset="-128"/>
                <a:ea typeface="游ゴシック" panose="020B0400000000000000" pitchFamily="50" charset="-128"/>
              </a:rPr>
              <a:t>Software Application</a:t>
            </a:r>
            <a:r>
              <a:rPr lang="en-US" altLang="ko-KR" sz="3200" dirty="0">
                <a:latin typeface="游ゴシック" panose="020B0400000000000000" pitchFamily="50" charset="-128"/>
                <a:ea typeface="游ゴシック" panose="020B0400000000000000" pitchFamily="50" charset="-128"/>
              </a:rPr>
              <a:t>: Data </a:t>
            </a:r>
            <a:r>
              <a:rPr lang="ko-KR" altLang="en-US" sz="3200" dirty="0">
                <a:latin typeface="游ゴシック" panose="020B0400000000000000" pitchFamily="50" charset="-128"/>
                <a:ea typeface="游ゴシック" panose="020B0400000000000000" pitchFamily="50" charset="-128"/>
              </a:rPr>
              <a:t>분석</a:t>
            </a:r>
            <a:r>
              <a:rPr lang="en-US" altLang="ko-KR" sz="3200" dirty="0">
                <a:latin typeface="游ゴシック" panose="020B0400000000000000" pitchFamily="50" charset="-128"/>
                <a:ea typeface="游ゴシック" panose="020B0400000000000000" pitchFamily="50" charset="-128"/>
              </a:rPr>
              <a:t> by ANSYS W/B</a:t>
            </a:r>
            <a:endParaRPr lang="ko-KR" altLang="en-US" sz="3200" dirty="0">
              <a:latin typeface="游ゴシック" panose="020B0400000000000000" pitchFamily="50" charset="-128"/>
            </a:endParaRPr>
          </a:p>
        </p:txBody>
      </p:sp>
      <p:grpSp>
        <p:nvGrpSpPr>
          <p:cNvPr id="7" name="그룹 29">
            <a:extLst>
              <a:ext uri="{FF2B5EF4-FFF2-40B4-BE49-F238E27FC236}">
                <a16:creationId xmlns:a16="http://schemas.microsoft.com/office/drawing/2014/main" id="{C374959C-13B8-0631-C7CF-579E4F080B84}"/>
              </a:ext>
            </a:extLst>
          </p:cNvPr>
          <p:cNvGrpSpPr>
            <a:grpSpLocks/>
          </p:cNvGrpSpPr>
          <p:nvPr/>
        </p:nvGrpSpPr>
        <p:grpSpPr bwMode="auto">
          <a:xfrm>
            <a:off x="2108201" y="2009094"/>
            <a:ext cx="7681913" cy="1841500"/>
            <a:chOff x="561975" y="1739073"/>
            <a:chExt cx="7681913" cy="1841500"/>
          </a:xfrm>
        </p:grpSpPr>
        <p:pic>
          <p:nvPicPr>
            <p:cNvPr id="8" name="Picture 4">
              <a:extLst>
                <a:ext uri="{FF2B5EF4-FFF2-40B4-BE49-F238E27FC236}">
                  <a16:creationId xmlns:a16="http://schemas.microsoft.com/office/drawing/2014/main" id="{6783E904-E381-DFC4-E911-E61F81219B3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12875" y="1739073"/>
              <a:ext cx="1706563"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a:extLst>
                <a:ext uri="{FF2B5EF4-FFF2-40B4-BE49-F238E27FC236}">
                  <a16:creationId xmlns:a16="http://schemas.microsoft.com/office/drawing/2014/main" id="{94A41A9B-7CA0-C8C5-71A8-06A74325A07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1975" y="1743835"/>
              <a:ext cx="715963"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
              <a:extLst>
                <a:ext uri="{FF2B5EF4-FFF2-40B4-BE49-F238E27FC236}">
                  <a16:creationId xmlns:a16="http://schemas.microsoft.com/office/drawing/2014/main" id="{879A3AD4-5285-9FEF-1AD6-AB617A5BEFD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162425" y="1740660"/>
              <a:ext cx="1622425"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a:extLst>
                <a:ext uri="{FF2B5EF4-FFF2-40B4-BE49-F238E27FC236}">
                  <a16:creationId xmlns:a16="http://schemas.microsoft.com/office/drawing/2014/main" id="{E5C27B89-50C3-8E6B-226B-F8CFB436903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49625" y="1743835"/>
              <a:ext cx="6667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2">
              <a:extLst>
                <a:ext uri="{FF2B5EF4-FFF2-40B4-BE49-F238E27FC236}">
                  <a16:creationId xmlns:a16="http://schemas.microsoft.com/office/drawing/2014/main" id="{FA8EADDB-B710-6882-5D47-61D2B184C8D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694488" y="1748598"/>
              <a:ext cx="1549400"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4">
              <a:extLst>
                <a:ext uri="{FF2B5EF4-FFF2-40B4-BE49-F238E27FC236}">
                  <a16:creationId xmlns:a16="http://schemas.microsoft.com/office/drawing/2014/main" id="{BD16ED71-E890-45A7-DA7E-3DE844B826C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27725" y="1751773"/>
              <a:ext cx="6350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그룹 23">
            <a:extLst>
              <a:ext uri="{FF2B5EF4-FFF2-40B4-BE49-F238E27FC236}">
                <a16:creationId xmlns:a16="http://schemas.microsoft.com/office/drawing/2014/main" id="{A5612F06-13D7-2B2C-8B55-55CFAF9656AA}"/>
              </a:ext>
            </a:extLst>
          </p:cNvPr>
          <p:cNvGrpSpPr>
            <a:grpSpLocks/>
          </p:cNvGrpSpPr>
          <p:nvPr/>
        </p:nvGrpSpPr>
        <p:grpSpPr bwMode="auto">
          <a:xfrm>
            <a:off x="1847851" y="4489663"/>
            <a:ext cx="8757390" cy="1629064"/>
            <a:chOff x="323850" y="4355458"/>
            <a:chExt cx="8757390" cy="1629063"/>
          </a:xfrm>
        </p:grpSpPr>
        <p:sp>
          <p:nvSpPr>
            <p:cNvPr id="31" name="Text Box 3">
              <a:extLst>
                <a:ext uri="{FF2B5EF4-FFF2-40B4-BE49-F238E27FC236}">
                  <a16:creationId xmlns:a16="http://schemas.microsoft.com/office/drawing/2014/main" id="{D31FBDE5-0597-9F81-A152-4A82A455127E}"/>
                </a:ext>
              </a:extLst>
            </p:cNvPr>
            <p:cNvSpPr txBox="1">
              <a:spLocks noChangeArrowheads="1"/>
            </p:cNvSpPr>
            <p:nvPr/>
          </p:nvSpPr>
          <p:spPr bwMode="auto">
            <a:xfrm>
              <a:off x="323850" y="5692133"/>
              <a:ext cx="223043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spcBef>
                  <a:spcPct val="50000"/>
                </a:spcBef>
              </a:pPr>
              <a:r>
                <a:rPr kumimoji="1" lang="ko-KR" altLang="en-US" sz="1300" dirty="0">
                  <a:latin typeface="+mn-ea"/>
                  <a:ea typeface="+mn-ea"/>
                </a:rPr>
                <a:t>압력분포 </a:t>
              </a:r>
              <a:endParaRPr kumimoji="1" lang="en-US" altLang="ko-KR" sz="1300" dirty="0">
                <a:latin typeface="+mn-ea"/>
                <a:ea typeface="+mn-ea"/>
              </a:endParaRPr>
            </a:p>
          </p:txBody>
        </p:sp>
        <p:sp>
          <p:nvSpPr>
            <p:cNvPr id="32" name="Text Box 4">
              <a:extLst>
                <a:ext uri="{FF2B5EF4-FFF2-40B4-BE49-F238E27FC236}">
                  <a16:creationId xmlns:a16="http://schemas.microsoft.com/office/drawing/2014/main" id="{B0E1BA47-C2CF-310D-3672-A314B400D461}"/>
                </a:ext>
              </a:extLst>
            </p:cNvPr>
            <p:cNvSpPr txBox="1">
              <a:spLocks noChangeArrowheads="1"/>
            </p:cNvSpPr>
            <p:nvPr/>
          </p:nvSpPr>
          <p:spPr bwMode="auto">
            <a:xfrm>
              <a:off x="2482850" y="5692133"/>
              <a:ext cx="21955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spcBef>
                  <a:spcPct val="50000"/>
                </a:spcBef>
              </a:pPr>
              <a:r>
                <a:rPr kumimoji="1" lang="ko-KR" altLang="en-US" sz="1300" dirty="0">
                  <a:latin typeface="+mn-ea"/>
                  <a:ea typeface="+mn-ea"/>
                </a:rPr>
                <a:t>속도분포</a:t>
              </a:r>
              <a:endParaRPr kumimoji="1" lang="en-US" altLang="ko-KR" sz="1300" dirty="0">
                <a:latin typeface="+mn-ea"/>
                <a:ea typeface="+mn-ea"/>
              </a:endParaRPr>
            </a:p>
          </p:txBody>
        </p:sp>
        <p:pic>
          <p:nvPicPr>
            <p:cNvPr id="33" name="Picture 15">
              <a:extLst>
                <a:ext uri="{FF2B5EF4-FFF2-40B4-BE49-F238E27FC236}">
                  <a16:creationId xmlns:a16="http://schemas.microsoft.com/office/drawing/2014/main" id="{F0D70516-57C6-F62D-1BDE-0F657ED02DB5}"/>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16463" y="4364983"/>
              <a:ext cx="21590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6">
              <a:extLst>
                <a:ext uri="{FF2B5EF4-FFF2-40B4-BE49-F238E27FC236}">
                  <a16:creationId xmlns:a16="http://schemas.microsoft.com/office/drawing/2014/main" id="{3067ADDA-C0D9-3E35-3338-E2E532CF9B1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954838" y="4355458"/>
              <a:ext cx="188753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7">
              <a:extLst>
                <a:ext uri="{FF2B5EF4-FFF2-40B4-BE49-F238E27FC236}">
                  <a16:creationId xmlns:a16="http://schemas.microsoft.com/office/drawing/2014/main" id="{5DF50398-6DFC-4A67-E9E2-6D4587029530}"/>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99724" y="4355458"/>
              <a:ext cx="213360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8">
              <a:extLst>
                <a:ext uri="{FF2B5EF4-FFF2-40B4-BE49-F238E27FC236}">
                  <a16:creationId xmlns:a16="http://schemas.microsoft.com/office/drawing/2014/main" id="{64FF9D51-2522-2A46-C551-CE27BC583748}"/>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57598" y="4364983"/>
              <a:ext cx="2058987"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9">
              <a:extLst>
                <a:ext uri="{FF2B5EF4-FFF2-40B4-BE49-F238E27FC236}">
                  <a16:creationId xmlns:a16="http://schemas.microsoft.com/office/drawing/2014/main" id="{88137997-7BA1-1331-DEE3-C9A21C2E0419}"/>
                </a:ext>
              </a:extLst>
            </p:cNvPr>
            <p:cNvSpPr txBox="1">
              <a:spLocks noChangeArrowheads="1"/>
            </p:cNvSpPr>
            <p:nvPr/>
          </p:nvSpPr>
          <p:spPr bwMode="auto">
            <a:xfrm>
              <a:off x="6885727" y="5692133"/>
              <a:ext cx="21955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spcBef>
                  <a:spcPct val="50000"/>
                </a:spcBef>
              </a:pPr>
              <a:r>
                <a:rPr kumimoji="1" lang="ko-KR" altLang="en-US" sz="1300" dirty="0">
                  <a:latin typeface="+mn-ea"/>
                  <a:ea typeface="+mn-ea"/>
                </a:rPr>
                <a:t>속도분포</a:t>
              </a:r>
              <a:endParaRPr kumimoji="1" lang="en-US" altLang="ko-KR" sz="1300" dirty="0">
                <a:latin typeface="+mn-ea"/>
                <a:ea typeface="+mn-ea"/>
              </a:endParaRPr>
            </a:p>
          </p:txBody>
        </p:sp>
        <p:sp>
          <p:nvSpPr>
            <p:cNvPr id="38" name="Text Box 22">
              <a:extLst>
                <a:ext uri="{FF2B5EF4-FFF2-40B4-BE49-F238E27FC236}">
                  <a16:creationId xmlns:a16="http://schemas.microsoft.com/office/drawing/2014/main" id="{29FC08D4-F0EA-FB4E-3639-1BA2DFD519C8}"/>
                </a:ext>
              </a:extLst>
            </p:cNvPr>
            <p:cNvSpPr txBox="1">
              <a:spLocks noChangeArrowheads="1"/>
            </p:cNvSpPr>
            <p:nvPr/>
          </p:nvSpPr>
          <p:spPr bwMode="auto">
            <a:xfrm>
              <a:off x="4643438" y="5692133"/>
              <a:ext cx="22320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spcBef>
                  <a:spcPct val="50000"/>
                </a:spcBef>
              </a:pPr>
              <a:r>
                <a:rPr kumimoji="1" lang="ko-KR" altLang="en-US" sz="1300" dirty="0">
                  <a:latin typeface="+mn-ea"/>
                  <a:ea typeface="+mn-ea"/>
                </a:rPr>
                <a:t>압력분포</a:t>
              </a:r>
              <a:endParaRPr kumimoji="1" lang="en-US" altLang="ko-KR" sz="1300" dirty="0">
                <a:latin typeface="+mn-ea"/>
                <a:ea typeface="+mn-ea"/>
              </a:endParaRPr>
            </a:p>
          </p:txBody>
        </p:sp>
      </p:grpSp>
      <p:sp>
        <p:nvSpPr>
          <p:cNvPr id="39" name="TextBox 7">
            <a:extLst>
              <a:ext uri="{FF2B5EF4-FFF2-40B4-BE49-F238E27FC236}">
                <a16:creationId xmlns:a16="http://schemas.microsoft.com/office/drawing/2014/main" id="{6DCEB92F-8D46-9759-AFFD-19CC33343BE0}"/>
              </a:ext>
            </a:extLst>
          </p:cNvPr>
          <p:cNvSpPr txBox="1">
            <a:spLocks noChangeArrowheads="1"/>
          </p:cNvSpPr>
          <p:nvPr/>
        </p:nvSpPr>
        <p:spPr bwMode="auto">
          <a:xfrm>
            <a:off x="1981200" y="4010733"/>
            <a:ext cx="4330700" cy="4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algn="l" eaLnBrk="1" hangingPunct="1">
              <a:lnSpc>
                <a:spcPct val="150000"/>
              </a:lnSpc>
            </a:pPr>
            <a:r>
              <a:rPr lang="en-US" altLang="ko-KR" sz="1800" dirty="0">
                <a:latin typeface="游ゴシック" panose="020B0400000000000000" pitchFamily="50" charset="-128"/>
                <a:ea typeface="游ゴシック" panose="020B0400000000000000" pitchFamily="50" charset="-128"/>
                <a:cs typeface="Arial" pitchFamily="34" charset="0"/>
              </a:rPr>
              <a:t>▪ </a:t>
            </a:r>
            <a:r>
              <a:rPr lang="ko-KR" altLang="en-US" sz="1800" b="1" dirty="0">
                <a:latin typeface="游ゴシック" panose="020B0400000000000000" pitchFamily="50" charset="-128"/>
                <a:ea typeface="游ゴシック" panose="020B0400000000000000" pitchFamily="50" charset="-128"/>
                <a:cs typeface="Arial" pitchFamily="34" charset="0"/>
              </a:rPr>
              <a:t>유체분석</a:t>
            </a:r>
            <a:endParaRPr lang="en-US" altLang="ko-KR" sz="1800" b="1" dirty="0">
              <a:latin typeface="游ゴシック" panose="020B0400000000000000" pitchFamily="50" charset="-128"/>
              <a:ea typeface="游ゴシック" panose="020B0400000000000000" pitchFamily="50" charset="-128"/>
              <a:cs typeface="Arial" pitchFamily="34" charset="0"/>
            </a:endParaRPr>
          </a:p>
        </p:txBody>
      </p:sp>
      <p:sp>
        <p:nvSpPr>
          <p:cNvPr id="40" name="TextBox 7">
            <a:extLst>
              <a:ext uri="{FF2B5EF4-FFF2-40B4-BE49-F238E27FC236}">
                <a16:creationId xmlns:a16="http://schemas.microsoft.com/office/drawing/2014/main" id="{D90FE176-A313-3D72-09AC-27DF21F81F17}"/>
              </a:ext>
            </a:extLst>
          </p:cNvPr>
          <p:cNvSpPr txBox="1">
            <a:spLocks noChangeArrowheads="1"/>
          </p:cNvSpPr>
          <p:nvPr/>
        </p:nvSpPr>
        <p:spPr bwMode="auto">
          <a:xfrm>
            <a:off x="1919288" y="1490453"/>
            <a:ext cx="4330700" cy="4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algn="l" eaLnBrk="1" hangingPunct="1">
              <a:lnSpc>
                <a:spcPct val="150000"/>
              </a:lnSpc>
            </a:pPr>
            <a:r>
              <a:rPr lang="en-US" altLang="ko-KR" sz="1800" dirty="0">
                <a:latin typeface="游ゴシック" panose="020B0400000000000000" pitchFamily="50" charset="-128"/>
                <a:ea typeface="游ゴシック" panose="020B0400000000000000" pitchFamily="50" charset="-128"/>
                <a:cs typeface="Arial" pitchFamily="34" charset="0"/>
              </a:rPr>
              <a:t>▪ </a:t>
            </a:r>
            <a:r>
              <a:rPr lang="ko-KR" altLang="en-US" sz="1800" b="1" dirty="0">
                <a:latin typeface="游ゴシック" panose="020B0400000000000000" pitchFamily="50" charset="-128"/>
                <a:ea typeface="游ゴシック" panose="020B0400000000000000" pitchFamily="50" charset="-128"/>
                <a:cs typeface="Arial" pitchFamily="34" charset="0"/>
              </a:rPr>
              <a:t>구조분석</a:t>
            </a:r>
            <a:endParaRPr lang="en-US" altLang="ko-KR" sz="1800" b="1" dirty="0">
              <a:latin typeface="游ゴシック" panose="020B0400000000000000" pitchFamily="50" charset="-128"/>
              <a:ea typeface="游ゴシック" panose="020B0400000000000000" pitchFamily="50" charset="-128"/>
              <a:cs typeface="Arial" pitchFamily="34" charset="0"/>
            </a:endParaRPr>
          </a:p>
        </p:txBody>
      </p:sp>
      <p:sp>
        <p:nvSpPr>
          <p:cNvPr id="10" name="TextBox 9">
            <a:extLst>
              <a:ext uri="{FF2B5EF4-FFF2-40B4-BE49-F238E27FC236}">
                <a16:creationId xmlns:a16="http://schemas.microsoft.com/office/drawing/2014/main" id="{E2317A31-1E2B-A1F1-CD6E-14752B632E6C}"/>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18174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734400" y="862192"/>
            <a:ext cx="11563350" cy="437130"/>
          </a:xfrm>
        </p:spPr>
        <p:txBody>
          <a:bodyPr/>
          <a:lstStyle/>
          <a:p>
            <a:r>
              <a:rPr lang="en-US" altLang="ja-JP" sz="3200" dirty="0">
                <a:latin typeface="游ゴシック" panose="020B0400000000000000" pitchFamily="50" charset="-128"/>
                <a:ea typeface="游ゴシック" panose="020B0400000000000000" pitchFamily="50" charset="-128"/>
              </a:rPr>
              <a:t>Software Application</a:t>
            </a:r>
            <a:r>
              <a:rPr lang="en-US" altLang="ko-KR" sz="3200" dirty="0">
                <a:latin typeface="游ゴシック" panose="020B0400000000000000" pitchFamily="50" charset="-128"/>
                <a:ea typeface="游ゴシック" panose="020B0400000000000000" pitchFamily="50" charset="-128"/>
              </a:rPr>
              <a:t>: Data </a:t>
            </a:r>
            <a:r>
              <a:rPr lang="ko-KR" altLang="en-US" sz="3200" dirty="0">
                <a:latin typeface="游ゴシック" panose="020B0400000000000000" pitchFamily="50" charset="-128"/>
                <a:ea typeface="游ゴシック" panose="020B0400000000000000" pitchFamily="50" charset="-128"/>
              </a:rPr>
              <a:t>분석</a:t>
            </a:r>
            <a:r>
              <a:rPr lang="en-US" altLang="ko-KR" sz="3200" dirty="0">
                <a:latin typeface="游ゴシック" panose="020B0400000000000000" pitchFamily="50" charset="-128"/>
                <a:ea typeface="游ゴシック" panose="020B0400000000000000" pitchFamily="50" charset="-128"/>
              </a:rPr>
              <a:t> by ANSYS W/B</a:t>
            </a:r>
            <a:endParaRPr lang="ko-KR" altLang="en-US" sz="3200" dirty="0">
              <a:latin typeface="游ゴシック" panose="020B0400000000000000" pitchFamily="50" charset="-128"/>
            </a:endParaRPr>
          </a:p>
        </p:txBody>
      </p:sp>
      <p:sp>
        <p:nvSpPr>
          <p:cNvPr id="40" name="TextBox 7">
            <a:extLst>
              <a:ext uri="{FF2B5EF4-FFF2-40B4-BE49-F238E27FC236}">
                <a16:creationId xmlns:a16="http://schemas.microsoft.com/office/drawing/2014/main" id="{D90FE176-A313-3D72-09AC-27DF21F81F17}"/>
              </a:ext>
            </a:extLst>
          </p:cNvPr>
          <p:cNvSpPr txBox="1">
            <a:spLocks noChangeArrowheads="1"/>
          </p:cNvSpPr>
          <p:nvPr/>
        </p:nvSpPr>
        <p:spPr bwMode="auto">
          <a:xfrm>
            <a:off x="1765300" y="1420302"/>
            <a:ext cx="4330700" cy="46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algn="l" eaLnBrk="1" hangingPunct="1">
              <a:lnSpc>
                <a:spcPct val="150000"/>
              </a:lnSpc>
            </a:pPr>
            <a:r>
              <a:rPr lang="en-US" altLang="ko-KR" sz="1800" b="1" dirty="0">
                <a:latin typeface="游ゴシック" panose="020B0400000000000000" pitchFamily="50" charset="-128"/>
                <a:ea typeface="游ゴシック" panose="020B0400000000000000" pitchFamily="50" charset="-128"/>
                <a:cs typeface="Arial" pitchFamily="34" charset="0"/>
              </a:rPr>
              <a:t>▪ </a:t>
            </a:r>
            <a:r>
              <a:rPr lang="ko-KR" altLang="en-US" sz="1800" b="1" dirty="0">
                <a:latin typeface="游ゴシック" panose="020B0400000000000000" pitchFamily="50" charset="-128"/>
                <a:ea typeface="游ゴシック" panose="020B0400000000000000" pitchFamily="50" charset="-128"/>
                <a:cs typeface="Arial" pitchFamily="34" charset="0"/>
              </a:rPr>
              <a:t>열 분석</a:t>
            </a:r>
            <a:endParaRPr lang="en-US" altLang="ko-KR" sz="1800" b="1" dirty="0">
              <a:latin typeface="游ゴシック" panose="020B0400000000000000" pitchFamily="50" charset="-128"/>
              <a:ea typeface="游ゴシック" panose="020B0400000000000000" pitchFamily="50" charset="-128"/>
              <a:cs typeface="Arial" pitchFamily="34" charset="0"/>
            </a:endParaRPr>
          </a:p>
        </p:txBody>
      </p:sp>
      <p:grpSp>
        <p:nvGrpSpPr>
          <p:cNvPr id="17" name="그룹 2">
            <a:extLst>
              <a:ext uri="{FF2B5EF4-FFF2-40B4-BE49-F238E27FC236}">
                <a16:creationId xmlns:a16="http://schemas.microsoft.com/office/drawing/2014/main" id="{9A026B89-2A70-2EDE-08CF-626253C5D8C3}"/>
              </a:ext>
            </a:extLst>
          </p:cNvPr>
          <p:cNvGrpSpPr>
            <a:grpSpLocks noChangeAspect="1"/>
          </p:cNvGrpSpPr>
          <p:nvPr/>
        </p:nvGrpSpPr>
        <p:grpSpPr bwMode="auto">
          <a:xfrm>
            <a:off x="1865634" y="1958165"/>
            <a:ext cx="2681288" cy="4451044"/>
            <a:chOff x="0" y="-498926"/>
            <a:chExt cx="2581275" cy="4285113"/>
          </a:xfrm>
        </p:grpSpPr>
        <p:pic>
          <p:nvPicPr>
            <p:cNvPr id="18" name="Picture 2">
              <a:extLst>
                <a:ext uri="{FF2B5EF4-FFF2-40B4-BE49-F238E27FC236}">
                  <a16:creationId xmlns:a16="http://schemas.microsoft.com/office/drawing/2014/main" id="{1BF5B719-7A58-C315-8436-73802D5F04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
              <a:ext cx="2581275" cy="378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2">
              <a:extLst>
                <a:ext uri="{FF2B5EF4-FFF2-40B4-BE49-F238E27FC236}">
                  <a16:creationId xmlns:a16="http://schemas.microsoft.com/office/drawing/2014/main" id="{5CA4B2A3-11E0-219C-DD6B-D89275ADC814}"/>
                </a:ext>
              </a:extLst>
            </p:cNvPr>
            <p:cNvSpPr txBox="1">
              <a:spLocks noChangeArrowheads="1"/>
            </p:cNvSpPr>
            <p:nvPr/>
          </p:nvSpPr>
          <p:spPr bwMode="auto">
            <a:xfrm>
              <a:off x="314064" y="-498926"/>
              <a:ext cx="2031092" cy="26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kumimoji="1" lang="ko-KR" altLang="en-US" sz="1200" b="1" dirty="0">
                  <a:latin typeface="+mn-lt"/>
                  <a:ea typeface="맑은 고딕" pitchFamily="50" charset="-127"/>
                </a:rPr>
                <a:t>정적 열 분석</a:t>
              </a:r>
              <a:endParaRPr kumimoji="1" lang="ko-KR" altLang="en-US" sz="1200" b="1" dirty="0">
                <a:latin typeface="游ゴシック" panose="020B0400000000000000" pitchFamily="50" charset="-128"/>
                <a:ea typeface="맑은 고딕" pitchFamily="50" charset="-127"/>
              </a:endParaRPr>
            </a:p>
          </p:txBody>
        </p:sp>
      </p:grpSp>
      <p:grpSp>
        <p:nvGrpSpPr>
          <p:cNvPr id="20" name="그룹 3">
            <a:extLst>
              <a:ext uri="{FF2B5EF4-FFF2-40B4-BE49-F238E27FC236}">
                <a16:creationId xmlns:a16="http://schemas.microsoft.com/office/drawing/2014/main" id="{CE24DC33-31AA-DB09-3DBE-01D725A2F6CC}"/>
              </a:ext>
            </a:extLst>
          </p:cNvPr>
          <p:cNvGrpSpPr>
            <a:grpSpLocks noChangeAspect="1"/>
          </p:cNvGrpSpPr>
          <p:nvPr/>
        </p:nvGrpSpPr>
        <p:grpSpPr bwMode="auto">
          <a:xfrm>
            <a:off x="7580634" y="1947823"/>
            <a:ext cx="2763838" cy="4461385"/>
            <a:chOff x="2619376" y="-503661"/>
            <a:chExt cx="2660044" cy="4294611"/>
          </a:xfrm>
        </p:grpSpPr>
        <p:pic>
          <p:nvPicPr>
            <p:cNvPr id="21" name="Picture 3">
              <a:extLst>
                <a:ext uri="{FF2B5EF4-FFF2-40B4-BE49-F238E27FC236}">
                  <a16:creationId xmlns:a16="http://schemas.microsoft.com/office/drawing/2014/main" id="{DBC0264B-109C-B202-5A40-474B7FD6F3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9376" y="0"/>
              <a:ext cx="2660044"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2B73DDAB-DEA3-110E-AE7B-6AC8F283B084}"/>
                </a:ext>
              </a:extLst>
            </p:cNvPr>
            <p:cNvSpPr txBox="1">
              <a:spLocks noChangeArrowheads="1"/>
            </p:cNvSpPr>
            <p:nvPr/>
          </p:nvSpPr>
          <p:spPr bwMode="auto">
            <a:xfrm>
              <a:off x="2996191" y="-503661"/>
              <a:ext cx="1686782" cy="266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kumimoji="1" lang="ko-KR" altLang="en-US" sz="1200" b="1" dirty="0">
                  <a:latin typeface="游ゴシック" panose="020B0400000000000000" pitchFamily="50" charset="-128"/>
                  <a:ea typeface="游ゴシック" panose="020B0400000000000000" pitchFamily="50" charset="-128"/>
                </a:rPr>
                <a:t>과열 분석 </a:t>
              </a:r>
              <a:r>
                <a:rPr kumimoji="1" lang="en-US" altLang="ko-KR" sz="1200" b="1" dirty="0">
                  <a:latin typeface="游ゴシック" panose="020B0400000000000000" pitchFamily="50" charset="-128"/>
                  <a:ea typeface="游ゴシック" panose="020B0400000000000000" pitchFamily="50" charset="-128"/>
                </a:rPr>
                <a:t>(5</a:t>
              </a:r>
              <a:r>
                <a:rPr kumimoji="1" lang="ko-KR" altLang="en-US" sz="1200" b="1" dirty="0">
                  <a:latin typeface="游ゴシック" panose="020B0400000000000000" pitchFamily="50" charset="-128"/>
                  <a:ea typeface="游ゴシック" panose="020B0400000000000000" pitchFamily="50" charset="-128"/>
                </a:rPr>
                <a:t>시간</a:t>
              </a:r>
              <a:r>
                <a:rPr kumimoji="1" lang="en-US" altLang="ko-KR" sz="1200" b="1" dirty="0">
                  <a:latin typeface="游ゴシック" panose="020B0400000000000000" pitchFamily="50" charset="-128"/>
                  <a:ea typeface="游ゴシック" panose="020B0400000000000000" pitchFamily="50" charset="-128"/>
                </a:rPr>
                <a:t>)</a:t>
              </a:r>
              <a:endParaRPr kumimoji="1" lang="ko-KR" altLang="en-US" sz="1200" b="1" dirty="0">
                <a:latin typeface="游ゴシック" panose="020B0400000000000000" pitchFamily="50" charset="-128"/>
                <a:ea typeface="맑은 고딕" pitchFamily="50" charset="-127"/>
              </a:endParaRPr>
            </a:p>
          </p:txBody>
        </p:sp>
      </p:grpSp>
      <p:grpSp>
        <p:nvGrpSpPr>
          <p:cNvPr id="23" name="그룹 4">
            <a:extLst>
              <a:ext uri="{FF2B5EF4-FFF2-40B4-BE49-F238E27FC236}">
                <a16:creationId xmlns:a16="http://schemas.microsoft.com/office/drawing/2014/main" id="{AABCF895-A9D5-BCDD-E63C-C08AA5EE5649}"/>
              </a:ext>
            </a:extLst>
          </p:cNvPr>
          <p:cNvGrpSpPr>
            <a:grpSpLocks noChangeAspect="1"/>
          </p:cNvGrpSpPr>
          <p:nvPr/>
        </p:nvGrpSpPr>
        <p:grpSpPr bwMode="auto">
          <a:xfrm>
            <a:off x="4723135" y="1959223"/>
            <a:ext cx="2659063" cy="4449986"/>
            <a:chOff x="66676" y="3452462"/>
            <a:chExt cx="3257550" cy="5320951"/>
          </a:xfrm>
        </p:grpSpPr>
        <p:pic>
          <p:nvPicPr>
            <p:cNvPr id="24" name="Picture 4">
              <a:extLst>
                <a:ext uri="{FF2B5EF4-FFF2-40B4-BE49-F238E27FC236}">
                  <a16:creationId xmlns:a16="http://schemas.microsoft.com/office/drawing/2014/main" id="{0C8EF379-9084-0A96-67AD-557BC24A96A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676" y="4067175"/>
              <a:ext cx="3257550" cy="470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6">
              <a:extLst>
                <a:ext uri="{FF2B5EF4-FFF2-40B4-BE49-F238E27FC236}">
                  <a16:creationId xmlns:a16="http://schemas.microsoft.com/office/drawing/2014/main" id="{48B0689E-C4C4-E225-7560-9DAEB8BA7FFD}"/>
                </a:ext>
              </a:extLst>
            </p:cNvPr>
            <p:cNvSpPr txBox="1">
              <a:spLocks noChangeArrowheads="1"/>
            </p:cNvSpPr>
            <p:nvPr/>
          </p:nvSpPr>
          <p:spPr bwMode="auto">
            <a:xfrm>
              <a:off x="607453" y="3452462"/>
              <a:ext cx="2382387" cy="33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kumimoji="1" lang="ko-KR" altLang="en-US" sz="1200" b="1" dirty="0">
                  <a:latin typeface="游ゴシック" panose="020B0400000000000000" pitchFamily="50" charset="-128"/>
                  <a:ea typeface="游ゴシック" panose="020B0400000000000000" pitchFamily="50" charset="-128"/>
                </a:rPr>
                <a:t>열 구조 분석 </a:t>
              </a:r>
              <a:r>
                <a:rPr kumimoji="1" lang="en-US" altLang="ko-KR" sz="1200" b="1" dirty="0">
                  <a:latin typeface="游ゴシック" panose="020B0400000000000000" pitchFamily="50" charset="-128"/>
                  <a:ea typeface="游ゴシック" panose="020B0400000000000000" pitchFamily="50" charset="-128"/>
                </a:rPr>
                <a:t>[5</a:t>
              </a:r>
              <a:r>
                <a:rPr kumimoji="1" lang="ko-KR" altLang="en-US" sz="1200" b="1" dirty="0">
                  <a:latin typeface="游ゴシック" panose="020B0400000000000000" pitchFamily="50" charset="-128"/>
                  <a:ea typeface="游ゴシック" panose="020B0400000000000000" pitchFamily="50" charset="-128"/>
                </a:rPr>
                <a:t>시간</a:t>
              </a:r>
              <a:r>
                <a:rPr kumimoji="1" lang="en-US" altLang="ko-KR" sz="1200" b="1" dirty="0">
                  <a:latin typeface="游ゴシック" panose="020B0400000000000000" pitchFamily="50" charset="-128"/>
                  <a:ea typeface="游ゴシック" panose="020B0400000000000000" pitchFamily="50" charset="-128"/>
                </a:rPr>
                <a:t>]</a:t>
              </a:r>
              <a:endParaRPr kumimoji="1" lang="ko-KR" altLang="en-US" sz="1200" b="1" dirty="0">
                <a:latin typeface="游ゴシック" panose="020B0400000000000000" pitchFamily="50" charset="-128"/>
                <a:ea typeface="맑은 고딕" pitchFamily="50" charset="-127"/>
              </a:endParaRPr>
            </a:p>
          </p:txBody>
        </p:sp>
      </p:grpSp>
      <p:sp>
        <p:nvSpPr>
          <p:cNvPr id="8" name="TextBox 7">
            <a:extLst>
              <a:ext uri="{FF2B5EF4-FFF2-40B4-BE49-F238E27FC236}">
                <a16:creationId xmlns:a16="http://schemas.microsoft.com/office/drawing/2014/main" id="{8C15298B-4CDB-B746-00B0-C5E28BD8EAB7}"/>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0462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29581B23-8D19-66B4-5E05-A89D578B6A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직사각형 6">
            <a:extLst>
              <a:ext uri="{FF2B5EF4-FFF2-40B4-BE49-F238E27FC236}">
                <a16:creationId xmlns:a16="http://schemas.microsoft.com/office/drawing/2014/main" id="{6EDD52D0-1655-EB15-B77A-FA929EB90543}"/>
              </a:ext>
            </a:extLst>
          </p:cNvPr>
          <p:cNvSpPr/>
          <p:nvPr/>
        </p:nvSpPr>
        <p:spPr>
          <a:xfrm>
            <a:off x="0" y="0"/>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TextBox 1">
            <a:extLst>
              <a:ext uri="{FF2B5EF4-FFF2-40B4-BE49-F238E27FC236}">
                <a16:creationId xmlns:a16="http://schemas.microsoft.com/office/drawing/2014/main" id="{7268CD7A-AC3F-8762-B62C-A64261102AF0}"/>
              </a:ext>
            </a:extLst>
          </p:cNvPr>
          <p:cNvSpPr txBox="1"/>
          <p:nvPr/>
        </p:nvSpPr>
        <p:spPr>
          <a:xfrm>
            <a:off x="555633" y="1653610"/>
            <a:ext cx="3466013" cy="830997"/>
          </a:xfrm>
          <a:prstGeom prst="rect">
            <a:avLst/>
          </a:prstGeom>
          <a:noFill/>
        </p:spPr>
        <p:txBody>
          <a:bodyPr wrap="none" rtlCol="0">
            <a:spAutoFit/>
          </a:bodyPr>
          <a:lstStyle/>
          <a:p>
            <a:r>
              <a:rPr lang="ko-KR" altLang="en-US" sz="4800" b="1" dirty="0">
                <a:solidFill>
                  <a:schemeClr val="bg1"/>
                </a:solidFill>
                <a:latin typeface="游ゴシック" panose="020B0400000000000000" pitchFamily="50" charset="-128"/>
                <a:ea typeface="游ゴシック" panose="020B0400000000000000" pitchFamily="50" charset="-128"/>
              </a:rPr>
              <a:t>인증 </a:t>
            </a:r>
            <a:r>
              <a:rPr lang="en-US" altLang="ko-KR" sz="4800" b="1" dirty="0">
                <a:solidFill>
                  <a:schemeClr val="bg1"/>
                </a:solidFill>
                <a:latin typeface="游ゴシック" panose="020B0400000000000000" pitchFamily="50" charset="-128"/>
                <a:ea typeface="游ゴシック" panose="020B0400000000000000" pitchFamily="50" charset="-128"/>
              </a:rPr>
              <a:t>&amp;</a:t>
            </a:r>
            <a:r>
              <a:rPr lang="ko-KR" altLang="en-US" sz="4800" b="1" dirty="0">
                <a:solidFill>
                  <a:schemeClr val="bg1"/>
                </a:solidFill>
                <a:latin typeface="游ゴシック" panose="020B0400000000000000" pitchFamily="50" charset="-128"/>
                <a:ea typeface="游ゴシック" panose="020B0400000000000000" pitchFamily="50" charset="-128"/>
              </a:rPr>
              <a:t> 자격</a:t>
            </a:r>
            <a:endParaRPr lang="en-US" altLang="ko-KR" sz="4800" b="1" dirty="0">
              <a:solidFill>
                <a:schemeClr val="bg1"/>
              </a:solidFill>
              <a:latin typeface="游ゴシック" panose="020B0400000000000000" pitchFamily="50" charset="-128"/>
              <a:ea typeface="游ゴシック" panose="020B0400000000000000" pitchFamily="50" charset="-128"/>
            </a:endParaRPr>
          </a:p>
        </p:txBody>
      </p:sp>
      <p:sp>
        <p:nvSpPr>
          <p:cNvPr id="8" name="TextBox 7">
            <a:extLst>
              <a:ext uri="{FF2B5EF4-FFF2-40B4-BE49-F238E27FC236}">
                <a16:creationId xmlns:a16="http://schemas.microsoft.com/office/drawing/2014/main" id="{4EE23172-096F-9A96-8A8F-52E259D1EFB8}"/>
              </a:ext>
            </a:extLst>
          </p:cNvPr>
          <p:cNvSpPr txBox="1"/>
          <p:nvPr/>
        </p:nvSpPr>
        <p:spPr>
          <a:xfrm>
            <a:off x="624567" y="1253497"/>
            <a:ext cx="561372"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03</a:t>
            </a:r>
          </a:p>
        </p:txBody>
      </p:sp>
    </p:spTree>
    <p:extLst>
      <p:ext uri="{BB962C8B-B14F-4D97-AF65-F5344CB8AC3E}">
        <p14:creationId xmlns:p14="http://schemas.microsoft.com/office/powerpoint/2010/main" val="283285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4BD7FE-34CC-8D2F-FAD6-5EBBE354D207}"/>
              </a:ext>
            </a:extLst>
          </p:cNvPr>
          <p:cNvSpPr>
            <a:spLocks noGrp="1"/>
          </p:cNvSpPr>
          <p:nvPr>
            <p:ph type="title"/>
          </p:nvPr>
        </p:nvSpPr>
        <p:spPr>
          <a:xfrm>
            <a:off x="838199" y="862192"/>
            <a:ext cx="5952067" cy="437130"/>
          </a:xfrm>
        </p:spPr>
        <p:txBody>
          <a:bodyPr/>
          <a:lstStyle/>
          <a:p>
            <a:r>
              <a:rPr lang="ko-KR" altLang="en-US" sz="3200" dirty="0">
                <a:latin typeface="游ゴシック" panose="020B0400000000000000" pitchFamily="50" charset="-128"/>
                <a:ea typeface="游ゴシック" panose="020B0400000000000000" pitchFamily="50" charset="-128"/>
              </a:rPr>
              <a:t>인증</a:t>
            </a:r>
            <a:r>
              <a:rPr lang="en-US" altLang="ko-KR" sz="3200" dirty="0">
                <a:latin typeface="游ゴシック" panose="020B0400000000000000" pitchFamily="50" charset="-128"/>
                <a:ea typeface="游ゴシック" panose="020B0400000000000000" pitchFamily="50" charset="-128"/>
              </a:rPr>
              <a:t> &amp; </a:t>
            </a:r>
            <a:r>
              <a:rPr lang="ko-KR" altLang="en-US" sz="3200" dirty="0">
                <a:latin typeface="游ゴシック" panose="020B0400000000000000" pitchFamily="50" charset="-128"/>
                <a:ea typeface="游ゴシック" panose="020B0400000000000000" pitchFamily="50" charset="-128"/>
              </a:rPr>
              <a:t>자격</a:t>
            </a:r>
            <a:endParaRPr lang="ko-KR" altLang="en-US" sz="3200" dirty="0">
              <a:latin typeface="游ゴシック" panose="020B0400000000000000" pitchFamily="50" charset="-128"/>
            </a:endParaRPr>
          </a:p>
        </p:txBody>
      </p:sp>
      <p:graphicFrame>
        <p:nvGraphicFramePr>
          <p:cNvPr id="6" name="내용 개체 틀 5">
            <a:extLst>
              <a:ext uri="{FF2B5EF4-FFF2-40B4-BE49-F238E27FC236}">
                <a16:creationId xmlns:a16="http://schemas.microsoft.com/office/drawing/2014/main" id="{3C405886-D5BD-ACAE-F0D5-D8FB1F82265D}"/>
              </a:ext>
            </a:extLst>
          </p:cNvPr>
          <p:cNvGraphicFramePr>
            <a:graphicFrameLocks noGrp="1"/>
          </p:cNvGraphicFramePr>
          <p:nvPr>
            <p:ph idx="1"/>
            <p:extLst>
              <p:ext uri="{D42A27DB-BD31-4B8C-83A1-F6EECF244321}">
                <p14:modId xmlns:p14="http://schemas.microsoft.com/office/powerpoint/2010/main" val="179791050"/>
              </p:ext>
            </p:extLst>
          </p:nvPr>
        </p:nvGraphicFramePr>
        <p:xfrm>
          <a:off x="838200" y="1456721"/>
          <a:ext cx="10515600" cy="4741457"/>
        </p:xfrm>
        <a:graphic>
          <a:graphicData uri="http://schemas.openxmlformats.org/drawingml/2006/table">
            <a:tbl>
              <a:tblPr firstRow="1" bandRow="1">
                <a:tableStyleId>{5C22544A-7EE6-4342-B048-85BDC9FD1C3A}</a:tableStyleId>
              </a:tblPr>
              <a:tblGrid>
                <a:gridCol w="1000874">
                  <a:extLst>
                    <a:ext uri="{9D8B030D-6E8A-4147-A177-3AD203B41FA5}">
                      <a16:colId xmlns:a16="http://schemas.microsoft.com/office/drawing/2014/main" val="775453415"/>
                    </a:ext>
                  </a:extLst>
                </a:gridCol>
                <a:gridCol w="1880171">
                  <a:extLst>
                    <a:ext uri="{9D8B030D-6E8A-4147-A177-3AD203B41FA5}">
                      <a16:colId xmlns:a16="http://schemas.microsoft.com/office/drawing/2014/main" val="3113239543"/>
                    </a:ext>
                  </a:extLst>
                </a:gridCol>
                <a:gridCol w="5476126">
                  <a:extLst>
                    <a:ext uri="{9D8B030D-6E8A-4147-A177-3AD203B41FA5}">
                      <a16:colId xmlns:a16="http://schemas.microsoft.com/office/drawing/2014/main" val="325339159"/>
                    </a:ext>
                  </a:extLst>
                </a:gridCol>
                <a:gridCol w="2158429">
                  <a:extLst>
                    <a:ext uri="{9D8B030D-6E8A-4147-A177-3AD203B41FA5}">
                      <a16:colId xmlns:a16="http://schemas.microsoft.com/office/drawing/2014/main" val="1355875130"/>
                    </a:ext>
                  </a:extLst>
                </a:gridCol>
              </a:tblGrid>
              <a:tr h="370840">
                <a:tc>
                  <a:txBody>
                    <a:bodyPr/>
                    <a:lstStyle/>
                    <a:p>
                      <a:pPr algn="ctr" latinLnBrk="1"/>
                      <a:r>
                        <a:rPr lang="en-US" altLang="ko-KR" sz="1400">
                          <a:latin typeface="游ゴシック" panose="020B0400000000000000" pitchFamily="50" charset="-128"/>
                          <a:ea typeface="游ゴシック" panose="020B0400000000000000" pitchFamily="50" charset="-128"/>
                        </a:rPr>
                        <a:t>DATE</a:t>
                      </a:r>
                      <a:endParaRPr lang="ko-KR" altLang="en-US" sz="1400" dirty="0">
                        <a:latin typeface="游ゴシック" panose="020B0400000000000000" pitchFamily="50" charset="-128"/>
                      </a:endParaRPr>
                    </a:p>
                  </a:txBody>
                  <a:tcPr/>
                </a:tc>
                <a:tc>
                  <a:txBody>
                    <a:bodyPr/>
                    <a:lstStyle/>
                    <a:p>
                      <a:pPr algn="ctr" latinLnBrk="1"/>
                      <a:r>
                        <a:rPr lang="en-US" altLang="ko-KR" sz="1400">
                          <a:latin typeface="游ゴシック" panose="020B0400000000000000" pitchFamily="50" charset="-128"/>
                          <a:ea typeface="游ゴシック" panose="020B0400000000000000" pitchFamily="50" charset="-128"/>
                        </a:rPr>
                        <a:t>CERTIFICATION FROM</a:t>
                      </a:r>
                      <a:endParaRPr lang="ko-KR" altLang="en-US" sz="1400" dirty="0">
                        <a:latin typeface="游ゴシック" panose="020B0400000000000000" pitchFamily="50" charset="-128"/>
                      </a:endParaRPr>
                    </a:p>
                  </a:txBody>
                  <a:tcPr/>
                </a:tc>
                <a:tc>
                  <a:txBody>
                    <a:bodyPr/>
                    <a:lstStyle/>
                    <a:p>
                      <a:pPr algn="ctr" latinLnBrk="1"/>
                      <a:r>
                        <a:rPr lang="en-US" altLang="ko-KR" sz="1400">
                          <a:latin typeface="游ゴシック" panose="020B0400000000000000" pitchFamily="50" charset="-128"/>
                          <a:ea typeface="游ゴシック" panose="020B0400000000000000" pitchFamily="50" charset="-128"/>
                        </a:rPr>
                        <a:t>MODEL &amp; SIZE</a:t>
                      </a:r>
                      <a:endParaRPr lang="ko-KR" altLang="en-US" sz="1400" dirty="0">
                        <a:latin typeface="游ゴシック" panose="020B0400000000000000" pitchFamily="50" charset="-128"/>
                      </a:endParaRPr>
                    </a:p>
                  </a:txBody>
                  <a:tcPr/>
                </a:tc>
                <a:tc>
                  <a:txBody>
                    <a:bodyPr/>
                    <a:lstStyle/>
                    <a:p>
                      <a:pPr algn="ctr" latinLnBrk="1"/>
                      <a:r>
                        <a:rPr lang="en-US" altLang="ko-KR" sz="1400">
                          <a:latin typeface="游ゴシック" panose="020B0400000000000000" pitchFamily="50" charset="-128"/>
                          <a:ea typeface="游ゴシック" panose="020B0400000000000000" pitchFamily="50" charset="-128"/>
                        </a:rPr>
                        <a:t>REMARKS</a:t>
                      </a:r>
                      <a:endParaRPr lang="ko-KR" altLang="en-US" sz="1400" dirty="0">
                        <a:latin typeface="游ゴシック" panose="020B0400000000000000" pitchFamily="50" charset="-128"/>
                      </a:endParaRPr>
                    </a:p>
                  </a:txBody>
                  <a:tcPr/>
                </a:tc>
                <a:extLst>
                  <a:ext uri="{0D108BD9-81ED-4DB2-BD59-A6C34878D82A}">
                    <a16:rowId xmlns:a16="http://schemas.microsoft.com/office/drawing/2014/main" val="3460825353"/>
                  </a:ext>
                </a:extLst>
              </a:tr>
              <a:tr h="370840">
                <a:tc>
                  <a:txBody>
                    <a:bodyPr/>
                    <a:lstStyle/>
                    <a:p>
                      <a:pPr algn="ctr" latinLnBrk="1"/>
                      <a:r>
                        <a:rPr lang="en-US" altLang="ko-KR" sz="1200" b="1">
                          <a:latin typeface="游ゴシック" panose="020B0400000000000000" pitchFamily="50" charset="-128"/>
                          <a:ea typeface="游ゴシック" panose="020B0400000000000000" pitchFamily="50" charset="-128"/>
                        </a:rPr>
                        <a:t>1997</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en-US" altLang="ko-KR" sz="1200" b="1" dirty="0">
                          <a:solidFill>
                            <a:schemeClr val="tx1"/>
                          </a:solidFill>
                          <a:latin typeface="游ゴシック" panose="020B0400000000000000" pitchFamily="50" charset="-128"/>
                          <a:ea typeface="游ゴシック" panose="020B0400000000000000" pitchFamily="50" charset="-128"/>
                        </a:rPr>
                        <a:t>Butterfly Valve &amp; Coupling</a:t>
                      </a:r>
                      <a:r>
                        <a:rPr lang="ko-KR" altLang="en-US" sz="1200" b="1" dirty="0">
                          <a:solidFill>
                            <a:schemeClr val="tx1"/>
                          </a:solidFill>
                          <a:latin typeface="游ゴシック" panose="020B0400000000000000" pitchFamily="50" charset="-128"/>
                          <a:ea typeface="游ゴシック" panose="020B0400000000000000" pitchFamily="50" charset="-128"/>
                        </a:rPr>
                        <a:t>의 설계</a:t>
                      </a:r>
                      <a:r>
                        <a:rPr lang="en-US" altLang="ko-KR" sz="1200" b="1" dirty="0">
                          <a:solidFill>
                            <a:schemeClr val="tx1"/>
                          </a:solidFill>
                          <a:latin typeface="游ゴシック" panose="020B0400000000000000" pitchFamily="50" charset="-128"/>
                          <a:ea typeface="游ゴシック" panose="020B0400000000000000" pitchFamily="50" charset="-128"/>
                        </a:rPr>
                        <a:t>, </a:t>
                      </a:r>
                      <a:r>
                        <a:rPr lang="ko-KR" altLang="en-US" sz="1200" b="1" dirty="0">
                          <a:solidFill>
                            <a:schemeClr val="tx1"/>
                          </a:solidFill>
                          <a:latin typeface="游ゴシック" panose="020B0400000000000000" pitchFamily="50" charset="-128"/>
                          <a:ea typeface="游ゴシック" panose="020B0400000000000000" pitchFamily="50" charset="-128"/>
                        </a:rPr>
                        <a:t>개발</a:t>
                      </a:r>
                      <a:r>
                        <a:rPr lang="en-US" altLang="ko-KR" sz="1200" b="1" dirty="0">
                          <a:solidFill>
                            <a:schemeClr val="tx1"/>
                          </a:solidFill>
                          <a:latin typeface="游ゴシック" panose="020B0400000000000000" pitchFamily="50" charset="-128"/>
                          <a:ea typeface="游ゴシック" panose="020B0400000000000000" pitchFamily="50" charset="-128"/>
                        </a:rPr>
                        <a:t>, </a:t>
                      </a:r>
                      <a:r>
                        <a:rPr lang="ko-KR" altLang="en-US" sz="1200" b="1" dirty="0">
                          <a:solidFill>
                            <a:schemeClr val="tx1"/>
                          </a:solidFill>
                          <a:latin typeface="游ゴシック" panose="020B0400000000000000" pitchFamily="50" charset="-128"/>
                          <a:ea typeface="游ゴシック" panose="020B0400000000000000" pitchFamily="50" charset="-128"/>
                        </a:rPr>
                        <a:t>제조</a:t>
                      </a:r>
                      <a:endParaRPr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ISO 9001 : 2008</a:t>
                      </a:r>
                      <a:endPar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665020372"/>
                  </a:ext>
                </a:extLst>
              </a:tr>
              <a:tr h="329095">
                <a:tc>
                  <a:txBody>
                    <a:bodyPr/>
                    <a:lstStyle/>
                    <a:p>
                      <a:pPr algn="ctr" latinLnBrk="1"/>
                      <a:r>
                        <a:rPr lang="en-US" altLang="ko-KR" sz="1200" b="1">
                          <a:latin typeface="游ゴシック" panose="020B0400000000000000" pitchFamily="50" charset="-128"/>
                          <a:ea typeface="游ゴシック" panose="020B0400000000000000" pitchFamily="50" charset="-128"/>
                        </a:rPr>
                        <a:t>1998</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DNV/ RMRS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en-US" altLang="ko-KR" sz="1200" b="1" dirty="0">
                          <a:solidFill>
                            <a:schemeClr val="tx1"/>
                          </a:solidFill>
                          <a:latin typeface="游ゴシック" panose="020B0400000000000000" pitchFamily="50" charset="-128"/>
                          <a:ea typeface="游ゴシック" panose="020B0400000000000000" pitchFamily="50" charset="-128"/>
                        </a:rPr>
                        <a:t>High performance Cargo Valve  DN40-DN1000,  PN10/16 (#125 &amp; #150)</a:t>
                      </a: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H/P Type Approval</a:t>
                      </a:r>
                      <a:endPar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899255068"/>
                  </a:ext>
                </a:extLst>
              </a:tr>
              <a:tr h="370840">
                <a:tc>
                  <a:txBody>
                    <a:bodyPr/>
                    <a:lstStyle/>
                    <a:p>
                      <a:pPr algn="ctr" latinLnBrk="1"/>
                      <a:r>
                        <a:rPr lang="en-US" altLang="ko-KR" sz="1200" b="1">
                          <a:latin typeface="游ゴシック" panose="020B0400000000000000" pitchFamily="50" charset="-128"/>
                          <a:ea typeface="游ゴシック" panose="020B0400000000000000" pitchFamily="50" charset="-128"/>
                        </a:rPr>
                        <a:t>2000</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ko-KR" altLang="en-US" sz="1200" b="1" dirty="0">
                          <a:solidFill>
                            <a:schemeClr val="tx1"/>
                          </a:solidFill>
                          <a:latin typeface="游ゴシック" panose="020B0400000000000000" pitchFamily="50" charset="-128"/>
                          <a:ea typeface="游ゴシック" panose="020B0400000000000000" pitchFamily="50" charset="-128"/>
                        </a:rPr>
                        <a:t>부산공장에서 생산되는 전 제품</a:t>
                      </a:r>
                      <a:endParaRPr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PED Cert. (CE)</a:t>
                      </a:r>
                      <a:endPar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4202414357"/>
                  </a:ext>
                </a:extLst>
              </a:tr>
              <a:tr h="370840">
                <a:tc>
                  <a:txBody>
                    <a:bodyPr/>
                    <a:lstStyle/>
                    <a:p>
                      <a:pPr algn="ctr" latinLnBrk="1"/>
                      <a:r>
                        <a:rPr lang="en-US" altLang="ko-KR" sz="1200" b="1">
                          <a:latin typeface="游ゴシック" panose="020B0400000000000000" pitchFamily="50" charset="-128"/>
                          <a:ea typeface="游ゴシック" panose="020B0400000000000000" pitchFamily="50" charset="-128"/>
                        </a:rPr>
                        <a:t>2003</a:t>
                      </a:r>
                      <a:endParaRPr lang="ko-KR" altLang="en-US" sz="1200" b="1" dirty="0">
                        <a:latin typeface="游ゴシック" panose="020B0400000000000000" pitchFamily="50" charset="-128"/>
                        <a:ea typeface="+mn-ea"/>
                      </a:endParaRPr>
                    </a:p>
                  </a:txBody>
                  <a:tcPr/>
                </a:tc>
                <a:tc>
                  <a:txBody>
                    <a:bodyPr/>
                    <a:lstStyle/>
                    <a:p>
                      <a:pPr marL="0" marR="0" lvl="0" indent="0" algn="ctr" defTabSz="914377" rtl="0" eaLnBrk="1" fontAlgn="auto" latinLnBrk="1" hangingPunct="1">
                        <a:lnSpc>
                          <a:spcPct val="100000"/>
                        </a:lnSpc>
                        <a:spcBef>
                          <a:spcPts val="0"/>
                        </a:spcBef>
                        <a:spcAft>
                          <a:spcPts val="0"/>
                        </a:spcAft>
                        <a:buClrTx/>
                        <a:buSzTx/>
                        <a:buFontTx/>
                        <a:buNone/>
                        <a:tabLst/>
                        <a:defRPr/>
                      </a:pPr>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ko-KR" altLang="en-US" sz="1200" b="1" dirty="0">
                          <a:solidFill>
                            <a:schemeClr val="tx1"/>
                          </a:solidFill>
                          <a:latin typeface="游ゴシック" panose="020B0400000000000000" pitchFamily="50" charset="-128"/>
                          <a:ea typeface="游ゴシック" panose="020B0400000000000000" pitchFamily="50" charset="-128"/>
                        </a:rPr>
                        <a:t>부산공장에서 생산되는 전 제품</a:t>
                      </a:r>
                      <a:endParaRPr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ISO 14001 : 2004</a:t>
                      </a:r>
                      <a:endPar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1528351071"/>
                  </a:ext>
                </a:extLst>
              </a:tr>
              <a:tr h="370840">
                <a:tc>
                  <a:txBody>
                    <a:bodyPr/>
                    <a:lstStyle/>
                    <a:p>
                      <a:pPr algn="ctr" latinLnBrk="1"/>
                      <a:endParaRPr lang="en-US" altLang="ko-KR" sz="1200" b="1" dirty="0">
                        <a:latin typeface="游ゴシック" panose="020B0400000000000000" pitchFamily="50" charset="-128"/>
                        <a:ea typeface="游ゴシック" panose="020B0400000000000000" pitchFamily="50" charset="-128"/>
                      </a:endParaRPr>
                    </a:p>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ctr" defTabSz="914377" rtl="0" eaLnBrk="1" fontAlgn="auto" latinLnBrk="1" hangingPunct="1">
                        <a:lnSpc>
                          <a:spcPct val="100000"/>
                        </a:lnSpc>
                        <a:spcBef>
                          <a:spcPts val="0"/>
                        </a:spcBef>
                        <a:spcAft>
                          <a:spcPts val="0"/>
                        </a:spcAft>
                        <a:buClrTx/>
                        <a:buSzTx/>
                        <a:buFontTx/>
                        <a:buNone/>
                        <a:tabLst/>
                        <a:defRPr/>
                      </a:pPr>
                      <a:endParaRPr lang="en-US" altLang="ko-KR" sz="1200" b="1" dirty="0">
                        <a:latin typeface="游ゴシック" panose="020B0400000000000000" pitchFamily="50" charset="-128"/>
                        <a:ea typeface="游ゴシック" panose="020B0400000000000000" pitchFamily="50" charset="-128"/>
                      </a:endParaRPr>
                    </a:p>
                    <a:p>
                      <a:pPr marL="0" marR="0" lvl="0" indent="0" algn="ctr" defTabSz="914377" rtl="0" eaLnBrk="1" fontAlgn="auto" latinLnBrk="1" hangingPunct="1">
                        <a:lnSpc>
                          <a:spcPct val="100000"/>
                        </a:lnSpc>
                        <a:spcBef>
                          <a:spcPts val="0"/>
                        </a:spcBef>
                        <a:spcAft>
                          <a:spcPts val="0"/>
                        </a:spcAft>
                        <a:buClrTx/>
                        <a:buSzTx/>
                        <a:buFontTx/>
                        <a:buNone/>
                        <a:tabLst/>
                        <a:defRPr/>
                      </a:pPr>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lang="en-US" altLang="ja-JP" sz="1200" b="1" dirty="0">
                          <a:solidFill>
                            <a:schemeClr val="tx1"/>
                          </a:solidFill>
                          <a:latin typeface="游ゴシック" panose="020B0400000000000000" pitchFamily="50" charset="-128"/>
                          <a:ea typeface="游ゴシック" panose="020B0400000000000000" pitchFamily="50" charset="-128"/>
                        </a:rPr>
                        <a:t>Triple Eccentric </a:t>
                      </a:r>
                      <a:r>
                        <a:rPr lang="ko-KR" altLang="en-US" sz="1200" b="1" dirty="0">
                          <a:solidFill>
                            <a:schemeClr val="tx1"/>
                          </a:solidFill>
                          <a:latin typeface="游ゴシック" panose="020B0400000000000000" pitchFamily="50" charset="-128"/>
                          <a:ea typeface="游ゴシック" panose="020B0400000000000000" pitchFamily="50" charset="-128"/>
                        </a:rPr>
                        <a:t>밸브의 </a:t>
                      </a:r>
                      <a:r>
                        <a:rPr lang="en-US" altLang="ko-KR" sz="1200" b="1" dirty="0">
                          <a:solidFill>
                            <a:schemeClr val="tx1"/>
                          </a:solidFill>
                          <a:latin typeface="游ゴシック" panose="020B0400000000000000" pitchFamily="50" charset="-128"/>
                          <a:ea typeface="游ゴシック" panose="020B0400000000000000" pitchFamily="50" charset="-128"/>
                        </a:rPr>
                        <a:t>Fire Safe </a:t>
                      </a:r>
                      <a:r>
                        <a:rPr lang="ko-KR" altLang="en-US" sz="1200" b="1" dirty="0">
                          <a:solidFill>
                            <a:schemeClr val="tx1"/>
                          </a:solidFill>
                          <a:latin typeface="游ゴシック" panose="020B0400000000000000" pitchFamily="50" charset="-128"/>
                          <a:ea typeface="游ゴシック" panose="020B0400000000000000" pitchFamily="50" charset="-128"/>
                        </a:rPr>
                        <a:t>인증</a:t>
                      </a:r>
                      <a:endParaRPr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150LB ~ 900LB </a:t>
                      </a:r>
                    </a:p>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Flange / Lug Type</a:t>
                      </a:r>
                      <a:endPar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1670629074"/>
                  </a:ext>
                </a:extLst>
              </a:tr>
              <a:tr h="370840">
                <a:tc>
                  <a:txBody>
                    <a:bodyPr/>
                    <a:lstStyle/>
                    <a:p>
                      <a:pPr algn="ctr" latinLnBrk="1"/>
                      <a:r>
                        <a:rPr lang="en-US" altLang="ko-KR" sz="1200" b="1">
                          <a:latin typeface="游ゴシック" panose="020B0400000000000000" pitchFamily="50" charset="-128"/>
                          <a:ea typeface="游ゴシック" panose="020B0400000000000000" pitchFamily="50" charset="-128"/>
                        </a:rPr>
                        <a:t>2011</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a:latin typeface="游ゴシック" panose="020B0400000000000000" pitchFamily="50" charset="-128"/>
                          <a:ea typeface="游ゴシック" panose="020B0400000000000000" pitchFamily="50" charset="-128"/>
                        </a:rPr>
                        <a:t>API</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lang="en-US" altLang="ko-KR" sz="1200" b="1" dirty="0">
                          <a:solidFill>
                            <a:schemeClr val="tx1"/>
                          </a:solidFill>
                          <a:latin typeface="游ゴシック" panose="020B0400000000000000" pitchFamily="50" charset="-128"/>
                          <a:ea typeface="游ゴシック" panose="020B0400000000000000" pitchFamily="50" charset="-128"/>
                        </a:rPr>
                        <a:t>Butterfly Valve Category A / B</a:t>
                      </a: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API Standard 609</a:t>
                      </a:r>
                      <a:endPar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2314657065"/>
                  </a:ext>
                </a:extLst>
              </a:tr>
              <a:tr h="370840">
                <a:tc>
                  <a:txBody>
                    <a:bodyPr/>
                    <a:lstStyle/>
                    <a:p>
                      <a:pPr algn="ctr" latinLnBrk="1"/>
                      <a:r>
                        <a:rPr lang="en-US" altLang="ko-KR" sz="1200" b="1">
                          <a:latin typeface="游ゴシック" panose="020B0400000000000000" pitchFamily="50" charset="-128"/>
                          <a:ea typeface="游ゴシック" panose="020B0400000000000000" pitchFamily="50" charset="-128"/>
                        </a:rPr>
                        <a:t>2013</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ko-KR" altLang="en-US" sz="1200" b="1" dirty="0">
                          <a:solidFill>
                            <a:schemeClr val="tx1"/>
                          </a:solidFill>
                          <a:latin typeface="游ゴシック" panose="020B0400000000000000" pitchFamily="50" charset="-128"/>
                          <a:ea typeface="游ゴシック" panose="020B0400000000000000" pitchFamily="50" charset="-128"/>
                        </a:rPr>
                        <a:t>부산공장에서 생산되는 전 제품</a:t>
                      </a:r>
                      <a:endParaRPr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200" b="1"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OHSAS 18001</a:t>
                      </a:r>
                      <a:endPar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2499151092"/>
                  </a:ext>
                </a:extLst>
              </a:tr>
              <a:tr h="370840">
                <a:tc>
                  <a:txBody>
                    <a:bodyPr/>
                    <a:lstStyle/>
                    <a:p>
                      <a:pPr algn="ctr" latinLnBrk="1"/>
                      <a:r>
                        <a:rPr lang="en-US" altLang="ko-KR" sz="1200" b="1">
                          <a:latin typeface="游ゴシック" panose="020B0400000000000000" pitchFamily="50" charset="-128"/>
                          <a:ea typeface="游ゴシック" panose="020B0400000000000000" pitchFamily="50" charset="-128"/>
                        </a:rPr>
                        <a:t>2016</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BV</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en-US" altLang="ko-KR" sz="1200" b="1" dirty="0">
                          <a:solidFill>
                            <a:schemeClr val="tx1"/>
                          </a:solidFill>
                          <a:latin typeface="游ゴシック" panose="020B0400000000000000" pitchFamily="50" charset="-128"/>
                          <a:ea typeface="游ゴシック" panose="020B0400000000000000" pitchFamily="50" charset="-128"/>
                        </a:rPr>
                        <a:t>31 TYPES OF MESC NO. – TAT BASED ON SHELL MESC SPEC.</a:t>
                      </a: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en-US" altLang="ko-KR" sz="1200" b="1">
                          <a:solidFill>
                            <a:schemeClr val="tx1"/>
                          </a:solidFill>
                          <a:latin typeface="游ゴシック" panose="020B0400000000000000" pitchFamily="50" charset="-128"/>
                          <a:ea typeface="游ゴシック" panose="020B0400000000000000" pitchFamily="50" charset="-128"/>
                        </a:rPr>
                        <a:t>TYPE ACCEPTANCE TEST</a:t>
                      </a:r>
                      <a:endParaRPr kumimoji="0"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711900055"/>
                  </a:ext>
                </a:extLst>
              </a:tr>
              <a:tr h="370840">
                <a:tc>
                  <a:txBody>
                    <a:bodyPr/>
                    <a:lstStyle/>
                    <a:p>
                      <a:pPr algn="ctr" latinLnBrk="1"/>
                      <a:r>
                        <a:rPr lang="en-US" altLang="ko-KR" sz="1200" b="1">
                          <a:latin typeface="游ゴシック" panose="020B0400000000000000" pitchFamily="50" charset="-128"/>
                          <a:ea typeface="游ゴシック" panose="020B0400000000000000" pitchFamily="50" charset="-128"/>
                        </a:rPr>
                        <a:t>2016</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TUV </a:t>
                      </a:r>
                      <a:r>
                        <a:rPr lang="en-US" altLang="ko-KR" sz="1200" b="1" dirty="0" err="1">
                          <a:latin typeface="游ゴシック" panose="020B0400000000000000" pitchFamily="50" charset="-128"/>
                          <a:ea typeface="游ゴシック" panose="020B0400000000000000" pitchFamily="50" charset="-128"/>
                        </a:rPr>
                        <a:t>Rheinland</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ko-KR" altLang="en-US" sz="1200" b="1" dirty="0">
                          <a:solidFill>
                            <a:schemeClr val="tx1"/>
                          </a:solidFill>
                          <a:latin typeface="游ゴシック" panose="020B0400000000000000" pitchFamily="50" charset="-128"/>
                          <a:ea typeface="游ゴシック" panose="020B0400000000000000" pitchFamily="50" charset="-128"/>
                        </a:rPr>
                        <a:t>모든 </a:t>
                      </a:r>
                      <a:r>
                        <a:rPr kumimoji="0" lang="en-US" altLang="ko-KR" sz="1200" b="1" dirty="0">
                          <a:solidFill>
                            <a:schemeClr val="tx1"/>
                          </a:solidFill>
                          <a:latin typeface="游ゴシック" panose="020B0400000000000000" pitchFamily="50" charset="-128"/>
                          <a:ea typeface="游ゴシック" panose="020B0400000000000000" pitchFamily="50" charset="-128"/>
                        </a:rPr>
                        <a:t>Concentric, Double, Triple </a:t>
                      </a:r>
                      <a:r>
                        <a:rPr kumimoji="0" lang="en-US" altLang="ja-JP" sz="1200" b="1" dirty="0">
                          <a:solidFill>
                            <a:schemeClr val="tx1"/>
                          </a:solidFill>
                          <a:latin typeface="游ゴシック" panose="020B0400000000000000" pitchFamily="50" charset="-128"/>
                          <a:ea typeface="游ゴシック" panose="020B0400000000000000" pitchFamily="50" charset="-128"/>
                        </a:rPr>
                        <a:t>Butterfly </a:t>
                      </a:r>
                      <a:r>
                        <a:rPr kumimoji="0" lang="ko-KR" altLang="en-US" sz="1200" b="1" dirty="0">
                          <a:solidFill>
                            <a:schemeClr val="tx1"/>
                          </a:solidFill>
                          <a:latin typeface="游ゴシック" panose="020B0400000000000000" pitchFamily="50" charset="-128"/>
                          <a:ea typeface="游ゴシック" panose="020B0400000000000000" pitchFamily="50" charset="-128"/>
                        </a:rPr>
                        <a:t>밸브</a:t>
                      </a:r>
                      <a:endParaRPr kumimoji="0"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en-US" altLang="ko-KR" sz="1200" b="1">
                          <a:solidFill>
                            <a:schemeClr val="tx1"/>
                          </a:solidFill>
                          <a:latin typeface="游ゴシック" panose="020B0400000000000000" pitchFamily="50" charset="-128"/>
                          <a:ea typeface="游ゴシック" panose="020B0400000000000000" pitchFamily="50" charset="-128"/>
                        </a:rPr>
                        <a:t>SIL LEVEL III</a:t>
                      </a:r>
                      <a:endParaRPr kumimoji="0"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2442223257"/>
                  </a:ext>
                </a:extLst>
              </a:tr>
              <a:tr h="370840">
                <a:tc>
                  <a:txBody>
                    <a:bodyPr/>
                    <a:lstStyle/>
                    <a:p>
                      <a:pPr algn="ctr" latinLnBrk="1"/>
                      <a:r>
                        <a:rPr lang="en-US" altLang="ko-KR" sz="1200" b="1">
                          <a:latin typeface="游ゴシック" panose="020B0400000000000000" pitchFamily="50" charset="-128"/>
                          <a:ea typeface="游ゴシック" panose="020B0400000000000000" pitchFamily="50" charset="-128"/>
                        </a:rPr>
                        <a:t>2018</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eaLnBrk="0" fontAlgn="base" hangingPunct="0">
                        <a:buFont typeface="Yu Gothic"/>
                        <a:buNone/>
                      </a:pPr>
                      <a:r>
                        <a:rPr kumimoji="0" lang="en-US" altLang="ko-KR" sz="1200" b="1" dirty="0">
                          <a:solidFill>
                            <a:schemeClr val="tx1"/>
                          </a:solidFill>
                          <a:latin typeface="游ゴシック" panose="020B0400000000000000" pitchFamily="50" charset="-128"/>
                          <a:ea typeface="游ゴシック" panose="020B0400000000000000" pitchFamily="50" charset="-128"/>
                        </a:rPr>
                        <a:t>Type Test Certificate</a:t>
                      </a:r>
                      <a:r>
                        <a:rPr kumimoji="0" lang="en-US" altLang="ko-KR" sz="1200" b="1" baseline="0" dirty="0">
                          <a:solidFill>
                            <a:schemeClr val="tx1"/>
                          </a:solidFill>
                          <a:latin typeface="游ゴシック" panose="020B0400000000000000" pitchFamily="50" charset="-128"/>
                          <a:ea typeface="游ゴシック" panose="020B0400000000000000" pitchFamily="50" charset="-128"/>
                        </a:rPr>
                        <a:t> as per EN1074 (PN16 &amp; DN1100)</a:t>
                      </a:r>
                      <a:endParaRPr kumimoji="0"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en-US" altLang="ko-KR" sz="1200" b="1">
                          <a:solidFill>
                            <a:schemeClr val="tx1"/>
                          </a:solidFill>
                          <a:latin typeface="游ゴシック" panose="020B0400000000000000" pitchFamily="50" charset="-128"/>
                          <a:ea typeface="游ゴシック" panose="020B0400000000000000" pitchFamily="50" charset="-128"/>
                        </a:rPr>
                        <a:t>TYPE</a:t>
                      </a:r>
                      <a:r>
                        <a:rPr kumimoji="0" lang="en-US" altLang="ko-KR" sz="1200" b="1" baseline="0">
                          <a:solidFill>
                            <a:schemeClr val="tx1"/>
                          </a:solidFill>
                          <a:latin typeface="游ゴシック" panose="020B0400000000000000" pitchFamily="50" charset="-128"/>
                          <a:ea typeface="游ゴシック" panose="020B0400000000000000" pitchFamily="50" charset="-128"/>
                        </a:rPr>
                        <a:t> TEST</a:t>
                      </a:r>
                      <a:endParaRPr kumimoji="0"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1158840622"/>
                  </a:ext>
                </a:extLst>
              </a:tr>
              <a:tr h="370840">
                <a:tc>
                  <a:txBody>
                    <a:bodyPr/>
                    <a:lstStyle/>
                    <a:p>
                      <a:pPr algn="ctr" latinLnBrk="1"/>
                      <a:r>
                        <a:rPr lang="en-US" altLang="ko-KR" sz="1200" b="1">
                          <a:latin typeface="游ゴシック" panose="020B0400000000000000" pitchFamily="50" charset="-128"/>
                          <a:ea typeface="游ゴシック" panose="020B0400000000000000" pitchFamily="50" charset="-128"/>
                        </a:rPr>
                        <a:t>2018</a:t>
                      </a:r>
                      <a:endParaRPr lang="ko-KR" altLang="en-US" sz="1200" b="1" dirty="0">
                        <a:latin typeface="游ゴシック" panose="020B0400000000000000" pitchFamily="50" charset="-128"/>
                        <a:ea typeface="+mn-ea"/>
                      </a:endParaRPr>
                    </a:p>
                  </a:txBody>
                  <a:tcPr/>
                </a:tc>
                <a:tc>
                  <a:txBody>
                    <a:bodyPr/>
                    <a:lstStyle/>
                    <a:p>
                      <a:pPr marL="0" marR="0" lvl="0" indent="0" algn="ctr" defTabSz="914377" rtl="0" eaLnBrk="1" fontAlgn="auto" latinLnBrk="1" hangingPunct="1">
                        <a:lnSpc>
                          <a:spcPct val="100000"/>
                        </a:lnSpc>
                        <a:spcBef>
                          <a:spcPts val="0"/>
                        </a:spcBef>
                        <a:spcAft>
                          <a:spcPts val="0"/>
                        </a:spcAft>
                        <a:buClrTx/>
                        <a:buSzTx/>
                        <a:buFontTx/>
                        <a:buNone/>
                        <a:tabLst/>
                        <a:defRPr/>
                      </a:pPr>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ko-KR" altLang="en-US" sz="1200" b="1" dirty="0">
                          <a:solidFill>
                            <a:schemeClr val="tx1"/>
                          </a:solidFill>
                          <a:latin typeface="游ゴシック" panose="020B0400000000000000" pitchFamily="50" charset="-128"/>
                          <a:ea typeface="游ゴシック" panose="020B0400000000000000" pitchFamily="50" charset="-128"/>
                        </a:rPr>
                        <a:t>부산공장에서 생산되는 전 제품</a:t>
                      </a:r>
                      <a:endParaRPr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ISO 45001 : 2018</a:t>
                      </a:r>
                    </a:p>
                  </a:txBody>
                  <a:tcPr marL="90000" marR="90000" marT="46800" marB="46800" anchor="ctr" horzOverflow="overflow"/>
                </a:tc>
                <a:extLst>
                  <a:ext uri="{0D108BD9-81ED-4DB2-BD59-A6C34878D82A}">
                    <a16:rowId xmlns:a16="http://schemas.microsoft.com/office/drawing/2014/main" val="801999937"/>
                  </a:ext>
                </a:extLst>
              </a:tr>
            </a:tbl>
          </a:graphicData>
        </a:graphic>
      </p:graphicFrame>
      <p:sp>
        <p:nvSpPr>
          <p:cNvPr id="4" name="TextBox 3">
            <a:extLst>
              <a:ext uri="{FF2B5EF4-FFF2-40B4-BE49-F238E27FC236}">
                <a16:creationId xmlns:a16="http://schemas.microsoft.com/office/drawing/2014/main" id="{56A0CB69-E49F-593C-F90D-91E81687CFD3}"/>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443677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정성한\Desktop\3_ISO 45001 2018_ing_ KR2181826564.jpg">
            <a:extLst>
              <a:ext uri="{FF2B5EF4-FFF2-40B4-BE49-F238E27FC236}">
                <a16:creationId xmlns:a16="http://schemas.microsoft.com/office/drawing/2014/main" id="{D3460332-8381-7A01-4839-384D88CA81C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2166" y="1947781"/>
            <a:ext cx="2425627" cy="3430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정성한\Desktop\1_ISO 9001 2015_ing_ KR9700701.jpg">
            <a:extLst>
              <a:ext uri="{FF2B5EF4-FFF2-40B4-BE49-F238E27FC236}">
                <a16:creationId xmlns:a16="http://schemas.microsoft.com/office/drawing/2014/main" id="{305FBB94-9C5A-545E-2E4B-421CD099DF4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22045" y="1947781"/>
            <a:ext cx="2425627" cy="3430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399189" y="1263921"/>
            <a:ext cx="1562289"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lt"/>
              </a:rPr>
              <a:t>  </a:t>
            </a:r>
            <a:r>
              <a:rPr lang="ko-KR" altLang="ko-KR" sz="1400" b="1" dirty="0">
                <a:solidFill>
                  <a:schemeClr val="accent5">
                    <a:lumMod val="50000"/>
                  </a:schemeClr>
                </a:solidFill>
                <a:latin typeface="+mn-lt"/>
                <a:ea typeface="휴먼옛체" pitchFamily="18" charset="-127"/>
              </a:rPr>
              <a:t>▶</a:t>
            </a:r>
            <a:r>
              <a:rPr lang="en-US" altLang="ko-KR" sz="1400" b="1" dirty="0">
                <a:solidFill>
                  <a:schemeClr val="accent5">
                    <a:lumMod val="50000"/>
                  </a:schemeClr>
                </a:solidFill>
                <a:latin typeface="+mn-lt"/>
                <a:ea typeface="휴먼옛체" pitchFamily="18" charset="-127"/>
              </a:rPr>
              <a:t> ISO 45001</a:t>
            </a:r>
            <a:endParaRPr kumimoji="0" lang="en-US" altLang="ko-KR" sz="1400" b="1" dirty="0">
              <a:solidFill>
                <a:schemeClr val="accent5">
                  <a:lumMod val="50000"/>
                </a:schemeClr>
              </a:solidFill>
              <a:latin typeface="+mn-lt"/>
              <a:ea typeface="휴먼옛체" pitchFamily="18" charset="-127"/>
            </a:endParaRPr>
          </a:p>
        </p:txBody>
      </p:sp>
      <p:sp>
        <p:nvSpPr>
          <p:cNvPr id="8" name="Text Box 32">
            <a:extLst>
              <a:ext uri="{FF2B5EF4-FFF2-40B4-BE49-F238E27FC236}">
                <a16:creationId xmlns:a16="http://schemas.microsoft.com/office/drawing/2014/main" id="{6A516BF7-4836-ABA0-6C71-2206B9D831E1}"/>
              </a:ext>
            </a:extLst>
          </p:cNvPr>
          <p:cNvSpPr txBox="1">
            <a:spLocks noChangeArrowheads="1"/>
          </p:cNvSpPr>
          <p:nvPr/>
        </p:nvSpPr>
        <p:spPr bwMode="auto">
          <a:xfrm>
            <a:off x="3308506" y="1263921"/>
            <a:ext cx="1575449"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lt"/>
              </a:rPr>
              <a:t>  </a:t>
            </a:r>
            <a:r>
              <a:rPr lang="ko-KR" altLang="ko-KR" sz="1400" b="1" dirty="0">
                <a:solidFill>
                  <a:schemeClr val="accent5">
                    <a:lumMod val="50000"/>
                  </a:schemeClr>
                </a:solidFill>
                <a:latin typeface="+mn-lt"/>
                <a:ea typeface="휴먼옛체" pitchFamily="18" charset="-127"/>
              </a:rPr>
              <a:t>▶</a:t>
            </a:r>
            <a:r>
              <a:rPr lang="en-US" altLang="ko-KR" sz="1400" b="1" dirty="0">
                <a:solidFill>
                  <a:schemeClr val="accent5">
                    <a:lumMod val="50000"/>
                  </a:schemeClr>
                </a:solidFill>
                <a:latin typeface="+mn-lt"/>
                <a:ea typeface="휴먼옛체" pitchFamily="18" charset="-127"/>
              </a:rPr>
              <a:t> ISO </a:t>
            </a:r>
            <a:r>
              <a:rPr lang="en-US" altLang="ko-KR" sz="1400" b="1" dirty="0">
                <a:solidFill>
                  <a:schemeClr val="accent5">
                    <a:lumMod val="50000"/>
                  </a:schemeClr>
                </a:solidFill>
                <a:latin typeface="+mn-ea"/>
                <a:ea typeface="+mn-ea"/>
              </a:rPr>
              <a:t>9001</a:t>
            </a:r>
            <a:endParaRPr kumimoji="0" lang="en-US" altLang="ko-KR" sz="1400" b="1" dirty="0">
              <a:solidFill>
                <a:schemeClr val="accent5">
                  <a:lumMod val="50000"/>
                </a:schemeClr>
              </a:solidFill>
              <a:latin typeface="+mn-ea"/>
              <a:ea typeface="+mn-ea"/>
            </a:endParaRPr>
          </a:p>
        </p:txBody>
      </p:sp>
      <p:sp>
        <p:nvSpPr>
          <p:cNvPr id="9" name="Text Box 32">
            <a:extLst>
              <a:ext uri="{FF2B5EF4-FFF2-40B4-BE49-F238E27FC236}">
                <a16:creationId xmlns:a16="http://schemas.microsoft.com/office/drawing/2014/main" id="{9BBBF861-6877-1F84-6AEC-F75505711395}"/>
              </a:ext>
            </a:extLst>
          </p:cNvPr>
          <p:cNvSpPr txBox="1">
            <a:spLocks noChangeArrowheads="1"/>
          </p:cNvSpPr>
          <p:nvPr/>
        </p:nvSpPr>
        <p:spPr bwMode="auto">
          <a:xfrm>
            <a:off x="6304874" y="1263921"/>
            <a:ext cx="3977526"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ea"/>
                <a:ea typeface="+mn-ea"/>
              </a:rPr>
              <a:t>  </a:t>
            </a:r>
            <a:r>
              <a:rPr lang="ko-KR" altLang="ko-KR" sz="1400" b="1" dirty="0">
                <a:solidFill>
                  <a:schemeClr val="accent5">
                    <a:lumMod val="50000"/>
                  </a:schemeClr>
                </a:solidFill>
                <a:latin typeface="+mn-ea"/>
                <a:ea typeface="+mn-ea"/>
              </a:rPr>
              <a:t>▶</a:t>
            </a:r>
            <a:r>
              <a:rPr lang="en-US" altLang="ko-KR" sz="1400" b="1" dirty="0">
                <a:solidFill>
                  <a:schemeClr val="accent5">
                    <a:lumMod val="50000"/>
                  </a:schemeClr>
                </a:solidFill>
                <a:latin typeface="+mn-ea"/>
                <a:ea typeface="+mn-ea"/>
              </a:rPr>
              <a:t> SIL LEVEL III CERTIFICATE</a:t>
            </a:r>
            <a:endParaRPr kumimoji="0" lang="en-US" altLang="ko-KR" sz="1400" b="1" dirty="0">
              <a:solidFill>
                <a:schemeClr val="accent5">
                  <a:lumMod val="50000"/>
                </a:schemeClr>
              </a:solidFill>
              <a:latin typeface="+mn-ea"/>
              <a:ea typeface="+mn-ea"/>
            </a:endParaRPr>
          </a:p>
        </p:txBody>
      </p:sp>
      <p:pic>
        <p:nvPicPr>
          <p:cNvPr id="13" name="그림 12">
            <a:extLst>
              <a:ext uri="{FF2B5EF4-FFF2-40B4-BE49-F238E27FC236}">
                <a16:creationId xmlns:a16="http://schemas.microsoft.com/office/drawing/2014/main" id="{5BB3B592-90CE-4DEB-3FBA-C5E4F371B6EA}"/>
              </a:ext>
            </a:extLst>
          </p:cNvPr>
          <p:cNvPicPr>
            <a:picLocks noChangeAspect="1"/>
          </p:cNvPicPr>
          <p:nvPr/>
        </p:nvPicPr>
        <p:blipFill>
          <a:blip r:embed="rId5"/>
          <a:stretch>
            <a:fillRect/>
          </a:stretch>
        </p:blipFill>
        <p:spPr>
          <a:xfrm>
            <a:off x="6477352" y="1947781"/>
            <a:ext cx="2432178" cy="3432144"/>
          </a:xfrm>
          <a:prstGeom prst="rect">
            <a:avLst/>
          </a:prstGeom>
        </p:spPr>
      </p:pic>
      <p:pic>
        <p:nvPicPr>
          <p:cNvPr id="15" name="그림 14">
            <a:extLst>
              <a:ext uri="{FF2B5EF4-FFF2-40B4-BE49-F238E27FC236}">
                <a16:creationId xmlns:a16="http://schemas.microsoft.com/office/drawing/2014/main" id="{AC0A26AF-70BC-35DC-3D39-A765406B4AD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39210" y="1947781"/>
            <a:ext cx="2249022" cy="3430800"/>
          </a:xfrm>
          <a:prstGeom prst="rect">
            <a:avLst/>
          </a:prstGeom>
        </p:spPr>
      </p:pic>
      <p:sp>
        <p:nvSpPr>
          <p:cNvPr id="2" name="TextBox 1">
            <a:extLst>
              <a:ext uri="{FF2B5EF4-FFF2-40B4-BE49-F238E27FC236}">
                <a16:creationId xmlns:a16="http://schemas.microsoft.com/office/drawing/2014/main" id="{3112B04A-4FF2-B6E1-B04F-70405115C8DE}"/>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3521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38D557-47F4-53A5-18B3-E1DE62A2F3D1}"/>
              </a:ext>
            </a:extLst>
          </p:cNvPr>
          <p:cNvSpPr>
            <a:spLocks noGrp="1"/>
          </p:cNvSpPr>
          <p:nvPr>
            <p:ph type="title"/>
          </p:nvPr>
        </p:nvSpPr>
        <p:spPr>
          <a:xfrm>
            <a:off x="838200" y="862191"/>
            <a:ext cx="3232638" cy="702839"/>
          </a:xfrm>
        </p:spPr>
        <p:txBody>
          <a:bodyPr/>
          <a:lstStyle/>
          <a:p>
            <a:r>
              <a:rPr lang="ko-KR" altLang="en-US" sz="4000" dirty="0">
                <a:latin typeface="游ゴシック" panose="020B0400000000000000" pitchFamily="50" charset="-128"/>
                <a:ea typeface="游ゴシック" panose="020B0400000000000000" pitchFamily="50" charset="-128"/>
              </a:rPr>
              <a:t>목차</a:t>
            </a:r>
            <a:endParaRPr lang="ko-KR" altLang="en-US" sz="4000" dirty="0">
              <a:latin typeface="游ゴシック" panose="020B0400000000000000" pitchFamily="50" charset="-128"/>
            </a:endParaRPr>
          </a:p>
        </p:txBody>
      </p:sp>
      <p:sp>
        <p:nvSpPr>
          <p:cNvPr id="4" name="TextBox 3">
            <a:extLst>
              <a:ext uri="{FF2B5EF4-FFF2-40B4-BE49-F238E27FC236}">
                <a16:creationId xmlns:a16="http://schemas.microsoft.com/office/drawing/2014/main" id="{8800AB45-60A8-7CB9-A75C-8230FC82555E}"/>
              </a:ext>
            </a:extLst>
          </p:cNvPr>
          <p:cNvSpPr txBox="1"/>
          <p:nvPr/>
        </p:nvSpPr>
        <p:spPr>
          <a:xfrm>
            <a:off x="315734" y="270047"/>
            <a:ext cx="136557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CONTENTS</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6" name="TextBox 5">
            <a:extLst>
              <a:ext uri="{FF2B5EF4-FFF2-40B4-BE49-F238E27FC236}">
                <a16:creationId xmlns:a16="http://schemas.microsoft.com/office/drawing/2014/main" id="{CB84E285-1CD7-238D-E4A2-3292F08A3C80}"/>
              </a:ext>
            </a:extLst>
          </p:cNvPr>
          <p:cNvSpPr txBox="1"/>
          <p:nvPr/>
        </p:nvSpPr>
        <p:spPr>
          <a:xfrm>
            <a:off x="4551240" y="1782068"/>
            <a:ext cx="696311" cy="400110"/>
          </a:xfrm>
          <a:prstGeom prst="rect">
            <a:avLst/>
          </a:prstGeom>
          <a:noFill/>
        </p:spPr>
        <p:txBody>
          <a:bodyPr wrap="squar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01</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8" name="TextBox 7">
            <a:extLst>
              <a:ext uri="{FF2B5EF4-FFF2-40B4-BE49-F238E27FC236}">
                <a16:creationId xmlns:a16="http://schemas.microsoft.com/office/drawing/2014/main" id="{6FA2F429-2CE9-377D-320A-66712C9E5433}"/>
              </a:ext>
            </a:extLst>
          </p:cNvPr>
          <p:cNvSpPr txBox="1"/>
          <p:nvPr/>
        </p:nvSpPr>
        <p:spPr>
          <a:xfrm>
            <a:off x="4644801" y="2397643"/>
            <a:ext cx="554960"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02</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10" name="TextBox 9">
            <a:extLst>
              <a:ext uri="{FF2B5EF4-FFF2-40B4-BE49-F238E27FC236}">
                <a16:creationId xmlns:a16="http://schemas.microsoft.com/office/drawing/2014/main" id="{14AE04C9-FB8B-AA05-FBBF-52F13B825B38}"/>
              </a:ext>
            </a:extLst>
          </p:cNvPr>
          <p:cNvSpPr txBox="1"/>
          <p:nvPr/>
        </p:nvSpPr>
        <p:spPr>
          <a:xfrm>
            <a:off x="4638389" y="3007300"/>
            <a:ext cx="561372"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03</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12" name="TextBox 11">
            <a:extLst>
              <a:ext uri="{FF2B5EF4-FFF2-40B4-BE49-F238E27FC236}">
                <a16:creationId xmlns:a16="http://schemas.microsoft.com/office/drawing/2014/main" id="{A372230E-0DDE-D169-02C5-A9EAF388CEAF}"/>
              </a:ext>
            </a:extLst>
          </p:cNvPr>
          <p:cNvSpPr txBox="1"/>
          <p:nvPr/>
        </p:nvSpPr>
        <p:spPr>
          <a:xfrm>
            <a:off x="4655578" y="4240944"/>
            <a:ext cx="554960"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05</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14" name="TextBox 13">
            <a:extLst>
              <a:ext uri="{FF2B5EF4-FFF2-40B4-BE49-F238E27FC236}">
                <a16:creationId xmlns:a16="http://schemas.microsoft.com/office/drawing/2014/main" id="{72AA1748-5728-2088-7A49-7F23C6B86618}"/>
              </a:ext>
            </a:extLst>
          </p:cNvPr>
          <p:cNvSpPr txBox="1"/>
          <p:nvPr/>
        </p:nvSpPr>
        <p:spPr>
          <a:xfrm>
            <a:off x="4650769" y="4891718"/>
            <a:ext cx="559769"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06</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16" name="TextBox 15">
            <a:extLst>
              <a:ext uri="{FF2B5EF4-FFF2-40B4-BE49-F238E27FC236}">
                <a16:creationId xmlns:a16="http://schemas.microsoft.com/office/drawing/2014/main" id="{E65526BF-4E51-8C4A-D5CD-90A9DDFA9611}"/>
              </a:ext>
            </a:extLst>
          </p:cNvPr>
          <p:cNvSpPr txBox="1"/>
          <p:nvPr/>
        </p:nvSpPr>
        <p:spPr>
          <a:xfrm>
            <a:off x="5546017" y="1771222"/>
            <a:ext cx="2101638" cy="461665"/>
          </a:xfrm>
          <a:prstGeom prst="rect">
            <a:avLst/>
          </a:prstGeom>
          <a:noFill/>
        </p:spPr>
        <p:txBody>
          <a:bodyPr wrap="square" rtlCol="0">
            <a:spAutoFit/>
          </a:bodyPr>
          <a:lstStyle/>
          <a:p>
            <a:r>
              <a:rPr lang="ko-KR" altLang="en-US" sz="2400" b="1" i="0" dirty="0">
                <a:solidFill>
                  <a:srgbClr val="3464E0"/>
                </a:solidFill>
                <a:effectLst/>
                <a:latin typeface="游ゴシック" panose="020B0400000000000000" pitchFamily="50" charset="-128"/>
                <a:ea typeface="游ゴシック" panose="020B0400000000000000" pitchFamily="50" charset="-128"/>
              </a:rPr>
              <a:t>회사소개</a:t>
            </a:r>
            <a:endParaRPr lang="ko-KR" altLang="en-US" sz="2400" b="1" dirty="0">
              <a:solidFill>
                <a:srgbClr val="3464E0"/>
              </a:solidFill>
              <a:latin typeface="游ゴシック" panose="020B0400000000000000" pitchFamily="50" charset="-128"/>
            </a:endParaRPr>
          </a:p>
        </p:txBody>
      </p:sp>
      <p:sp>
        <p:nvSpPr>
          <p:cNvPr id="17" name="TextBox 16">
            <a:extLst>
              <a:ext uri="{FF2B5EF4-FFF2-40B4-BE49-F238E27FC236}">
                <a16:creationId xmlns:a16="http://schemas.microsoft.com/office/drawing/2014/main" id="{6743982D-977F-A0B7-A50C-B6CDE807E007}"/>
              </a:ext>
            </a:extLst>
          </p:cNvPr>
          <p:cNvSpPr txBox="1"/>
          <p:nvPr/>
        </p:nvSpPr>
        <p:spPr>
          <a:xfrm>
            <a:off x="5546017" y="2397643"/>
            <a:ext cx="1512291" cy="461665"/>
          </a:xfrm>
          <a:prstGeom prst="rect">
            <a:avLst/>
          </a:prstGeom>
          <a:noFill/>
        </p:spPr>
        <p:txBody>
          <a:bodyPr wrap="square" rtlCol="0">
            <a:spAutoFit/>
          </a:bodyPr>
          <a:lstStyle/>
          <a:p>
            <a:r>
              <a:rPr lang="ko-KR" altLang="en-US" sz="2400" b="1" i="0" dirty="0">
                <a:solidFill>
                  <a:srgbClr val="3464E0"/>
                </a:solidFill>
                <a:effectLst/>
                <a:latin typeface="游ゴシック" panose="020B0400000000000000" pitchFamily="50" charset="-128"/>
                <a:ea typeface="游ゴシック" panose="020B0400000000000000" pitchFamily="50" charset="-128"/>
              </a:rPr>
              <a:t>공장소개</a:t>
            </a:r>
            <a:endParaRPr lang="en-US" altLang="ko-KR" sz="2400" b="1" dirty="0">
              <a:solidFill>
                <a:srgbClr val="3464E0"/>
              </a:solidFill>
              <a:latin typeface="游ゴシック" panose="020B0400000000000000" pitchFamily="50" charset="-128"/>
              <a:ea typeface="游ゴシック" panose="020B0400000000000000" pitchFamily="50" charset="-128"/>
            </a:endParaRPr>
          </a:p>
        </p:txBody>
      </p:sp>
      <p:sp>
        <p:nvSpPr>
          <p:cNvPr id="19" name="TextBox 18">
            <a:extLst>
              <a:ext uri="{FF2B5EF4-FFF2-40B4-BE49-F238E27FC236}">
                <a16:creationId xmlns:a16="http://schemas.microsoft.com/office/drawing/2014/main" id="{67B0F449-0FA5-3FFB-4935-0C28F3F11490}"/>
              </a:ext>
            </a:extLst>
          </p:cNvPr>
          <p:cNvSpPr txBox="1"/>
          <p:nvPr/>
        </p:nvSpPr>
        <p:spPr>
          <a:xfrm>
            <a:off x="5542639" y="4267641"/>
            <a:ext cx="3843192" cy="461665"/>
          </a:xfrm>
          <a:prstGeom prst="rect">
            <a:avLst/>
          </a:prstGeom>
          <a:noFill/>
        </p:spPr>
        <p:txBody>
          <a:bodyPr wrap="square" rtlCol="0">
            <a:spAutoFit/>
          </a:bodyPr>
          <a:lstStyle/>
          <a:p>
            <a:r>
              <a:rPr lang="en-US" altLang="ja-JP" sz="2400" b="1" dirty="0">
                <a:solidFill>
                  <a:srgbClr val="3464E0"/>
                </a:solidFill>
                <a:latin typeface="游ゴシック" panose="020B0400000000000000" pitchFamily="50" charset="-128"/>
                <a:ea typeface="游ゴシック" panose="020B0400000000000000" pitchFamily="50" charset="-128"/>
              </a:rPr>
              <a:t>Trouble Shooting</a:t>
            </a:r>
            <a:endParaRPr lang="ko-KR" altLang="en-US" sz="2400" b="1" dirty="0">
              <a:solidFill>
                <a:srgbClr val="3464E0"/>
              </a:solidFill>
              <a:latin typeface="游ゴシック" panose="020B0400000000000000" pitchFamily="50" charset="-128"/>
            </a:endParaRPr>
          </a:p>
        </p:txBody>
      </p:sp>
      <p:pic>
        <p:nvPicPr>
          <p:cNvPr id="20" name="그래픽 19" descr="공장">
            <a:extLst>
              <a:ext uri="{FF2B5EF4-FFF2-40B4-BE49-F238E27FC236}">
                <a16:creationId xmlns:a16="http://schemas.microsoft.com/office/drawing/2014/main" id="{C233C786-34D7-3603-BB24-99216BAA4F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8364" y="2353154"/>
            <a:ext cx="444599" cy="444599"/>
          </a:xfrm>
          <a:prstGeom prst="rect">
            <a:avLst/>
          </a:prstGeom>
        </p:spPr>
      </p:pic>
      <p:pic>
        <p:nvPicPr>
          <p:cNvPr id="21" name="그림 20">
            <a:extLst>
              <a:ext uri="{FF2B5EF4-FFF2-40B4-BE49-F238E27FC236}">
                <a16:creationId xmlns:a16="http://schemas.microsoft.com/office/drawing/2014/main" id="{16794BA9-916F-1F4C-4531-B67FBE9EAD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7480" y="3536948"/>
            <a:ext cx="567701" cy="574458"/>
          </a:xfrm>
          <a:prstGeom prst="rect">
            <a:avLst/>
          </a:prstGeom>
        </p:spPr>
      </p:pic>
      <p:pic>
        <p:nvPicPr>
          <p:cNvPr id="22" name="그래픽 21" descr="ドキュメント 単色塗りつぶし">
            <a:extLst>
              <a:ext uri="{FF2B5EF4-FFF2-40B4-BE49-F238E27FC236}">
                <a16:creationId xmlns:a16="http://schemas.microsoft.com/office/drawing/2014/main" id="{FBE7744D-427B-0386-7FCA-E6AAFB0C552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138364" y="2989019"/>
            <a:ext cx="444599" cy="444599"/>
          </a:xfrm>
          <a:prstGeom prst="rect">
            <a:avLst/>
          </a:prstGeom>
        </p:spPr>
      </p:pic>
      <p:pic>
        <p:nvPicPr>
          <p:cNvPr id="23" name="그래픽 22" descr="도구">
            <a:extLst>
              <a:ext uri="{FF2B5EF4-FFF2-40B4-BE49-F238E27FC236}">
                <a16:creationId xmlns:a16="http://schemas.microsoft.com/office/drawing/2014/main" id="{BEEA9E10-1426-F4EC-CCBE-807A6D77F91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84044" y="4230209"/>
            <a:ext cx="440197" cy="440197"/>
          </a:xfrm>
          <a:prstGeom prst="rect">
            <a:avLst/>
          </a:prstGeom>
        </p:spPr>
      </p:pic>
      <p:pic>
        <p:nvPicPr>
          <p:cNvPr id="24" name="그래픽 23" descr="악수">
            <a:extLst>
              <a:ext uri="{FF2B5EF4-FFF2-40B4-BE49-F238E27FC236}">
                <a16:creationId xmlns:a16="http://schemas.microsoft.com/office/drawing/2014/main" id="{A4466C31-8579-36DC-9C4C-508C6ACFC5B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146903" y="4891718"/>
            <a:ext cx="503867" cy="574458"/>
          </a:xfrm>
          <a:prstGeom prst="rect">
            <a:avLst/>
          </a:prstGeom>
        </p:spPr>
      </p:pic>
      <p:sp>
        <p:nvSpPr>
          <p:cNvPr id="25" name="TextBox 24">
            <a:extLst>
              <a:ext uri="{FF2B5EF4-FFF2-40B4-BE49-F238E27FC236}">
                <a16:creationId xmlns:a16="http://schemas.microsoft.com/office/drawing/2014/main" id="{E181B26F-3612-A2F4-10D7-1EFE434555DE}"/>
              </a:ext>
            </a:extLst>
          </p:cNvPr>
          <p:cNvSpPr txBox="1"/>
          <p:nvPr/>
        </p:nvSpPr>
        <p:spPr>
          <a:xfrm>
            <a:off x="5542639" y="4887646"/>
            <a:ext cx="2842604" cy="461665"/>
          </a:xfrm>
          <a:prstGeom prst="rect">
            <a:avLst/>
          </a:prstGeom>
          <a:noFill/>
        </p:spPr>
        <p:txBody>
          <a:bodyPr wrap="square" rtlCol="0">
            <a:spAutoFit/>
          </a:bodyPr>
          <a:lstStyle/>
          <a:p>
            <a:r>
              <a:rPr lang="ko-KR" altLang="en-US" sz="2400" b="1" dirty="0">
                <a:solidFill>
                  <a:srgbClr val="3464E0"/>
                </a:solidFill>
                <a:latin typeface="游ゴシック" panose="020B0400000000000000" pitchFamily="50" charset="-128"/>
                <a:ea typeface="游ゴシック" panose="020B0400000000000000" pitchFamily="50" charset="-128"/>
              </a:rPr>
              <a:t>영업활동</a:t>
            </a:r>
            <a:endParaRPr lang="ko-KR" altLang="en-US" sz="2400" b="1" dirty="0">
              <a:solidFill>
                <a:srgbClr val="3464E0"/>
              </a:solidFill>
              <a:latin typeface="游ゴシック" panose="020B0400000000000000" pitchFamily="50" charset="-128"/>
            </a:endParaRPr>
          </a:p>
        </p:txBody>
      </p:sp>
      <p:sp>
        <p:nvSpPr>
          <p:cNvPr id="26" name="TextBox 25">
            <a:extLst>
              <a:ext uri="{FF2B5EF4-FFF2-40B4-BE49-F238E27FC236}">
                <a16:creationId xmlns:a16="http://schemas.microsoft.com/office/drawing/2014/main" id="{B7D5EB16-B291-ADA4-E35D-C87855014AFD}"/>
              </a:ext>
            </a:extLst>
          </p:cNvPr>
          <p:cNvSpPr txBox="1"/>
          <p:nvPr/>
        </p:nvSpPr>
        <p:spPr>
          <a:xfrm>
            <a:off x="5546017" y="2967335"/>
            <a:ext cx="2063022" cy="461665"/>
          </a:xfrm>
          <a:prstGeom prst="rect">
            <a:avLst/>
          </a:prstGeom>
          <a:noFill/>
        </p:spPr>
        <p:txBody>
          <a:bodyPr wrap="square" rtlCol="0">
            <a:spAutoFit/>
          </a:bodyPr>
          <a:lstStyle/>
          <a:p>
            <a:r>
              <a:rPr lang="ko-KR" altLang="en-US" sz="2400" b="1" dirty="0">
                <a:solidFill>
                  <a:srgbClr val="3464E0"/>
                </a:solidFill>
                <a:latin typeface="游ゴシック" panose="020B0400000000000000" pitchFamily="50" charset="-128"/>
              </a:rPr>
              <a:t>인증 및 자격</a:t>
            </a:r>
          </a:p>
        </p:txBody>
      </p:sp>
      <p:sp>
        <p:nvSpPr>
          <p:cNvPr id="3" name="TextBox 11">
            <a:extLst>
              <a:ext uri="{FF2B5EF4-FFF2-40B4-BE49-F238E27FC236}">
                <a16:creationId xmlns:a16="http://schemas.microsoft.com/office/drawing/2014/main" id="{6A93D803-2039-59E3-D61A-7DEDF73AC037}"/>
              </a:ext>
            </a:extLst>
          </p:cNvPr>
          <p:cNvSpPr txBox="1"/>
          <p:nvPr/>
        </p:nvSpPr>
        <p:spPr>
          <a:xfrm>
            <a:off x="4635688" y="3624122"/>
            <a:ext cx="559769"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04</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5" name="TextBox 18">
            <a:extLst>
              <a:ext uri="{FF2B5EF4-FFF2-40B4-BE49-F238E27FC236}">
                <a16:creationId xmlns:a16="http://schemas.microsoft.com/office/drawing/2014/main" id="{3E1FCBC4-C0C9-6A36-7525-A7D55D0F0C00}"/>
              </a:ext>
            </a:extLst>
          </p:cNvPr>
          <p:cNvSpPr txBox="1"/>
          <p:nvPr/>
        </p:nvSpPr>
        <p:spPr>
          <a:xfrm>
            <a:off x="5546017" y="3617488"/>
            <a:ext cx="4986108" cy="461665"/>
          </a:xfrm>
          <a:prstGeom prst="rect">
            <a:avLst/>
          </a:prstGeom>
          <a:noFill/>
        </p:spPr>
        <p:txBody>
          <a:bodyPr wrap="square" rtlCol="0">
            <a:spAutoFit/>
          </a:bodyPr>
          <a:lstStyle/>
          <a:p>
            <a:r>
              <a:rPr lang="ko-KR" altLang="en-US" sz="2400" b="1" dirty="0">
                <a:solidFill>
                  <a:srgbClr val="3464E0"/>
                </a:solidFill>
                <a:latin typeface="游ゴシック" panose="020B0400000000000000" pitchFamily="50" charset="-128"/>
                <a:ea typeface="游ゴシック" panose="020B0400000000000000" pitchFamily="50" charset="-128"/>
              </a:rPr>
              <a:t>제품 </a:t>
            </a:r>
            <a:r>
              <a:rPr lang="en-US" altLang="ko-KR" sz="2400" b="1" dirty="0">
                <a:solidFill>
                  <a:srgbClr val="3464E0"/>
                </a:solidFill>
                <a:latin typeface="游ゴシック" panose="020B0400000000000000" pitchFamily="50" charset="-128"/>
                <a:ea typeface="游ゴシック" panose="020B0400000000000000" pitchFamily="50" charset="-128"/>
              </a:rPr>
              <a:t>(Butterfly Valve)</a:t>
            </a:r>
            <a:endParaRPr lang="ko-KR" altLang="en-US" sz="2400" b="1" dirty="0">
              <a:solidFill>
                <a:srgbClr val="3464E0"/>
              </a:solidFill>
              <a:latin typeface="游ゴシック" panose="020B0400000000000000" pitchFamily="50" charset="-128"/>
            </a:endParaRPr>
          </a:p>
        </p:txBody>
      </p:sp>
      <p:pic>
        <p:nvPicPr>
          <p:cNvPr id="27" name="그래픽 56" descr="강의실">
            <a:extLst>
              <a:ext uri="{FF2B5EF4-FFF2-40B4-BE49-F238E27FC236}">
                <a16:creationId xmlns:a16="http://schemas.microsoft.com/office/drawing/2014/main" id="{5C90D3EF-E6DE-C147-32A2-6CF603430A9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25765" y="1728643"/>
            <a:ext cx="453535" cy="453535"/>
          </a:xfrm>
          <a:prstGeom prst="rect">
            <a:avLst/>
          </a:prstGeom>
        </p:spPr>
      </p:pic>
    </p:spTree>
    <p:extLst>
      <p:ext uri="{BB962C8B-B14F-4D97-AF65-F5344CB8AC3E}">
        <p14:creationId xmlns:p14="http://schemas.microsoft.com/office/powerpoint/2010/main" val="398183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262243" y="991124"/>
            <a:ext cx="5674777" cy="68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lt"/>
              </a:rPr>
              <a:t>▶ </a:t>
            </a:r>
            <a:r>
              <a:rPr lang="en-US" altLang="ko-KR" sz="1200" b="1" dirty="0">
                <a:solidFill>
                  <a:schemeClr val="accent5">
                    <a:lumMod val="50000"/>
                  </a:schemeClr>
                </a:solidFill>
                <a:latin typeface="+mn-lt"/>
              </a:rPr>
              <a:t>TAT(TYPE ACCEPTANCE TEST) CERTIFICATE</a:t>
            </a:r>
            <a:br>
              <a:rPr lang="en-US" altLang="ko-KR" sz="1200" b="1" dirty="0">
                <a:solidFill>
                  <a:schemeClr val="accent5">
                    <a:lumMod val="50000"/>
                  </a:schemeClr>
                </a:solidFill>
                <a:latin typeface="+mn-lt"/>
              </a:rPr>
            </a:br>
            <a:r>
              <a:rPr lang="en-US" altLang="ko-KR" sz="1200" b="1" dirty="0">
                <a:solidFill>
                  <a:schemeClr val="accent5">
                    <a:lumMod val="50000"/>
                  </a:schemeClr>
                </a:solidFill>
                <a:latin typeface="+mn-lt"/>
              </a:rPr>
              <a:t>      (CERTIFIED MESC NO. – TOTAL 31 TYPES)</a:t>
            </a:r>
            <a:br>
              <a:rPr lang="en-US" altLang="ko-KR" sz="1200" b="1" dirty="0">
                <a:solidFill>
                  <a:schemeClr val="accent5">
                    <a:lumMod val="50000"/>
                  </a:schemeClr>
                </a:solidFill>
                <a:latin typeface="+mn-lt"/>
              </a:rPr>
            </a:br>
            <a:r>
              <a:rPr lang="en-US" altLang="ko-KR" sz="1200" b="1" dirty="0">
                <a:solidFill>
                  <a:schemeClr val="accent5">
                    <a:lumMod val="50000"/>
                  </a:schemeClr>
                </a:solidFill>
                <a:latin typeface="+mn-lt"/>
              </a:rPr>
              <a:t>      </a:t>
            </a:r>
            <a:r>
              <a:rPr lang="en-US" altLang="ko-KR" sz="1100" b="1" dirty="0">
                <a:solidFill>
                  <a:schemeClr val="accent5">
                    <a:lumMod val="50000"/>
                  </a:schemeClr>
                </a:solidFill>
                <a:latin typeface="+mn-lt"/>
              </a:rPr>
              <a:t># TAGST(PETRONAS) / CFP(</a:t>
            </a:r>
            <a:r>
              <a:rPr lang="en-US" altLang="ko-KR" sz="1100" b="1" dirty="0">
                <a:solidFill>
                  <a:schemeClr val="accent5">
                    <a:lumMod val="50000"/>
                  </a:schemeClr>
                </a:solidFill>
                <a:latin typeface="+mn-ea"/>
                <a:ea typeface="+mn-ea"/>
              </a:rPr>
              <a:t>KNPC</a:t>
            </a:r>
            <a:r>
              <a:rPr lang="en-US" altLang="ko-KR" sz="1100" b="1" dirty="0">
                <a:solidFill>
                  <a:schemeClr val="accent5">
                    <a:lumMod val="50000"/>
                  </a:schemeClr>
                </a:solidFill>
                <a:latin typeface="+mn-lt"/>
              </a:rPr>
              <a:t>) / ZOR(KNPC)</a:t>
            </a:r>
            <a:endParaRPr lang="en-US" altLang="ko-KR" sz="1200" b="1" dirty="0">
              <a:solidFill>
                <a:schemeClr val="accent5">
                  <a:lumMod val="50000"/>
                </a:schemeClr>
              </a:solidFill>
              <a:latin typeface="+mn-lt"/>
            </a:endParaRPr>
          </a:p>
        </p:txBody>
      </p:sp>
      <p:pic>
        <p:nvPicPr>
          <p:cNvPr id="2" name="그림 1">
            <a:extLst>
              <a:ext uri="{FF2B5EF4-FFF2-40B4-BE49-F238E27FC236}">
                <a16:creationId xmlns:a16="http://schemas.microsoft.com/office/drawing/2014/main" id="{93925447-DF11-0D3B-8A45-9B43B5B330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6087" y="1672538"/>
            <a:ext cx="2889223" cy="4108305"/>
          </a:xfrm>
          <a:prstGeom prst="rect">
            <a:avLst/>
          </a:prstGeom>
        </p:spPr>
      </p:pic>
      <p:sp>
        <p:nvSpPr>
          <p:cNvPr id="10" name="Text Box 32">
            <a:extLst>
              <a:ext uri="{FF2B5EF4-FFF2-40B4-BE49-F238E27FC236}">
                <a16:creationId xmlns:a16="http://schemas.microsoft.com/office/drawing/2014/main" id="{27F10F96-53F4-368C-68C9-2FA149667294}"/>
              </a:ext>
            </a:extLst>
          </p:cNvPr>
          <p:cNvSpPr txBox="1">
            <a:spLocks noChangeArrowheads="1"/>
          </p:cNvSpPr>
          <p:nvPr/>
        </p:nvSpPr>
        <p:spPr bwMode="auto">
          <a:xfrm>
            <a:off x="4141942" y="1034900"/>
            <a:ext cx="3977526"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FIRE SAFETY CERTIFICATE FOR TRIPLE OFFSET </a:t>
            </a:r>
            <a:endParaRPr kumimoji="0" lang="en-US" altLang="ko-KR" sz="1200" b="1" dirty="0">
              <a:solidFill>
                <a:schemeClr val="accent5">
                  <a:lumMod val="50000"/>
                </a:schemeClr>
              </a:solidFill>
              <a:latin typeface="+mn-ea"/>
              <a:ea typeface="+mn-ea"/>
            </a:endParaRPr>
          </a:p>
        </p:txBody>
      </p:sp>
      <p:pic>
        <p:nvPicPr>
          <p:cNvPr id="11" name="그림 1">
            <a:extLst>
              <a:ext uri="{FF2B5EF4-FFF2-40B4-BE49-F238E27FC236}">
                <a16:creationId xmlns:a16="http://schemas.microsoft.com/office/drawing/2014/main" id="{AE1E1C35-2E05-8AB2-E896-21841AD5ADD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05198" y="1686328"/>
            <a:ext cx="3051014" cy="41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32">
            <a:extLst>
              <a:ext uri="{FF2B5EF4-FFF2-40B4-BE49-F238E27FC236}">
                <a16:creationId xmlns:a16="http://schemas.microsoft.com/office/drawing/2014/main" id="{634C3B94-D165-9DB0-8096-54353157E084}"/>
              </a:ext>
            </a:extLst>
          </p:cNvPr>
          <p:cNvSpPr txBox="1">
            <a:spLocks noChangeArrowheads="1"/>
          </p:cNvSpPr>
          <p:nvPr/>
        </p:nvSpPr>
        <p:spPr bwMode="auto">
          <a:xfrm>
            <a:off x="8119467" y="1021110"/>
            <a:ext cx="3296677"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CRN (Canadian Registration Number)</a:t>
            </a:r>
            <a:endParaRPr kumimoji="0" lang="en-US" altLang="ko-KR" sz="1200" b="1" dirty="0">
              <a:solidFill>
                <a:schemeClr val="accent5">
                  <a:lumMod val="50000"/>
                </a:schemeClr>
              </a:solidFill>
              <a:latin typeface="+mn-ea"/>
              <a:ea typeface="+mn-ea"/>
            </a:endParaRPr>
          </a:p>
        </p:txBody>
      </p:sp>
      <p:sp>
        <p:nvSpPr>
          <p:cNvPr id="3" name="TextBox 2">
            <a:extLst>
              <a:ext uri="{FF2B5EF4-FFF2-40B4-BE49-F238E27FC236}">
                <a16:creationId xmlns:a16="http://schemas.microsoft.com/office/drawing/2014/main" id="{DB97C3D0-D66A-9571-BABE-6CB6EF360E49}"/>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5" name="그림 4">
            <a:extLst>
              <a:ext uri="{FF2B5EF4-FFF2-40B4-BE49-F238E27FC236}">
                <a16:creationId xmlns:a16="http://schemas.microsoft.com/office/drawing/2014/main" id="{EB338453-7EA4-00BF-B42A-1864F5429A60}"/>
              </a:ext>
            </a:extLst>
          </p:cNvPr>
          <p:cNvPicPr>
            <a:picLocks noChangeAspect="1"/>
          </p:cNvPicPr>
          <p:nvPr/>
        </p:nvPicPr>
        <p:blipFill>
          <a:blip r:embed="rId5"/>
          <a:stretch>
            <a:fillRect/>
          </a:stretch>
        </p:blipFill>
        <p:spPr>
          <a:xfrm>
            <a:off x="8132173" y="1600904"/>
            <a:ext cx="3184439" cy="4107600"/>
          </a:xfrm>
          <a:prstGeom prst="rect">
            <a:avLst/>
          </a:prstGeom>
        </p:spPr>
      </p:pic>
    </p:spTree>
    <p:extLst>
      <p:ext uri="{BB962C8B-B14F-4D97-AF65-F5344CB8AC3E}">
        <p14:creationId xmlns:p14="http://schemas.microsoft.com/office/powerpoint/2010/main" val="414252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583893" y="1368782"/>
            <a:ext cx="3084723" cy="43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100" b="1" dirty="0">
                <a:solidFill>
                  <a:schemeClr val="accent5">
                    <a:lumMod val="50000"/>
                  </a:schemeClr>
                </a:solidFill>
                <a:latin typeface="+mn-ea"/>
                <a:ea typeface="+mn-ea"/>
              </a:rPr>
              <a:t> ▶ QUALIFICATION OF </a:t>
            </a:r>
          </a:p>
          <a:p>
            <a:pPr algn="l" eaLnBrk="0" fontAlgn="base" hangingPunct="0">
              <a:buFont typeface="Yu Gothic"/>
              <a:buNone/>
            </a:pPr>
            <a:r>
              <a:rPr lang="en-US" altLang="ko-KR" sz="1100" b="1" dirty="0">
                <a:solidFill>
                  <a:schemeClr val="accent5">
                    <a:lumMod val="50000"/>
                  </a:schemeClr>
                </a:solidFill>
                <a:latin typeface="+mn-ea"/>
                <a:ea typeface="+mn-ea"/>
              </a:rPr>
              <a:t>     KOREAN ELECTRIC COMPANIES</a:t>
            </a:r>
          </a:p>
        </p:txBody>
      </p:sp>
      <p:sp>
        <p:nvSpPr>
          <p:cNvPr id="10" name="Text Box 32">
            <a:extLst>
              <a:ext uri="{FF2B5EF4-FFF2-40B4-BE49-F238E27FC236}">
                <a16:creationId xmlns:a16="http://schemas.microsoft.com/office/drawing/2014/main" id="{27F10F96-53F4-368C-68C9-2FA149667294}"/>
              </a:ext>
            </a:extLst>
          </p:cNvPr>
          <p:cNvSpPr txBox="1">
            <a:spLocks noChangeArrowheads="1"/>
          </p:cNvSpPr>
          <p:nvPr/>
        </p:nvSpPr>
        <p:spPr bwMode="auto">
          <a:xfrm>
            <a:off x="3310467" y="1353394"/>
            <a:ext cx="3977526" cy="26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050" b="1" dirty="0">
                <a:solidFill>
                  <a:schemeClr val="accent5">
                    <a:lumMod val="50000"/>
                  </a:schemeClr>
                </a:solidFill>
                <a:latin typeface="+mn-ea"/>
                <a:ea typeface="+mn-ea"/>
              </a:rPr>
              <a:t> ▶ KHNP CERTIFICATE OF REGISTRATION</a:t>
            </a:r>
            <a:endParaRPr kumimoji="0" lang="en-US" altLang="ko-KR" sz="1050" b="1" dirty="0">
              <a:solidFill>
                <a:schemeClr val="accent5">
                  <a:lumMod val="50000"/>
                </a:schemeClr>
              </a:solidFill>
              <a:latin typeface="+mn-ea"/>
              <a:ea typeface="+mn-ea"/>
            </a:endParaRPr>
          </a:p>
        </p:txBody>
      </p:sp>
      <p:sp>
        <p:nvSpPr>
          <p:cNvPr id="12" name="Text Box 32">
            <a:extLst>
              <a:ext uri="{FF2B5EF4-FFF2-40B4-BE49-F238E27FC236}">
                <a16:creationId xmlns:a16="http://schemas.microsoft.com/office/drawing/2014/main" id="{634C3B94-D165-9DB0-8096-54353157E084}"/>
              </a:ext>
            </a:extLst>
          </p:cNvPr>
          <p:cNvSpPr txBox="1">
            <a:spLocks noChangeArrowheads="1"/>
          </p:cNvSpPr>
          <p:nvPr/>
        </p:nvSpPr>
        <p:spPr bwMode="auto">
          <a:xfrm>
            <a:off x="6183341" y="1345699"/>
            <a:ext cx="3296677" cy="26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050" b="1" dirty="0">
                <a:solidFill>
                  <a:schemeClr val="accent5">
                    <a:lumMod val="50000"/>
                  </a:schemeClr>
                </a:solidFill>
                <a:latin typeface="+mn-ea"/>
                <a:ea typeface="+mn-ea"/>
              </a:rPr>
              <a:t> ▶ UKCA Module H Certificate</a:t>
            </a:r>
            <a:endParaRPr kumimoji="0" lang="en-US" altLang="ko-KR" sz="1050" b="1" dirty="0">
              <a:solidFill>
                <a:schemeClr val="accent5">
                  <a:lumMod val="50000"/>
                </a:schemeClr>
              </a:solidFill>
              <a:latin typeface="+mn-ea"/>
              <a:ea typeface="+mn-ea"/>
            </a:endParaRPr>
          </a:p>
        </p:txBody>
      </p:sp>
      <p:pic>
        <p:nvPicPr>
          <p:cNvPr id="3" name="그림 2">
            <a:extLst>
              <a:ext uri="{FF2B5EF4-FFF2-40B4-BE49-F238E27FC236}">
                <a16:creationId xmlns:a16="http://schemas.microsoft.com/office/drawing/2014/main" id="{59C35FA3-5822-915F-9A95-0EF9437069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380" y="2086287"/>
            <a:ext cx="2253243" cy="3201809"/>
          </a:xfrm>
          <a:prstGeom prst="rect">
            <a:avLst/>
          </a:prstGeom>
        </p:spPr>
      </p:pic>
      <p:pic>
        <p:nvPicPr>
          <p:cNvPr id="8" name="그림 7">
            <a:extLst>
              <a:ext uri="{FF2B5EF4-FFF2-40B4-BE49-F238E27FC236}">
                <a16:creationId xmlns:a16="http://schemas.microsoft.com/office/drawing/2014/main" id="{F19AACCB-F59A-9576-D8E9-93D3DDE975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82159" y="2086286"/>
            <a:ext cx="2266630" cy="3201810"/>
          </a:xfrm>
          <a:prstGeom prst="rect">
            <a:avLst/>
          </a:prstGeom>
        </p:spPr>
      </p:pic>
      <p:pic>
        <p:nvPicPr>
          <p:cNvPr id="13" name="그림 12">
            <a:extLst>
              <a:ext uri="{FF2B5EF4-FFF2-40B4-BE49-F238E27FC236}">
                <a16:creationId xmlns:a16="http://schemas.microsoft.com/office/drawing/2014/main" id="{E42C93E5-0611-6BED-1518-60D60E7A34FA}"/>
              </a:ext>
            </a:extLst>
          </p:cNvPr>
          <p:cNvPicPr>
            <a:picLocks noChangeAspect="1"/>
          </p:cNvPicPr>
          <p:nvPr/>
        </p:nvPicPr>
        <p:blipFill>
          <a:blip r:embed="rId5"/>
          <a:stretch>
            <a:fillRect/>
          </a:stretch>
        </p:blipFill>
        <p:spPr>
          <a:xfrm>
            <a:off x="3588239" y="2086286"/>
            <a:ext cx="2139304" cy="3201809"/>
          </a:xfrm>
          <a:prstGeom prst="rect">
            <a:avLst/>
          </a:prstGeom>
        </p:spPr>
      </p:pic>
      <p:sp>
        <p:nvSpPr>
          <p:cNvPr id="2" name="TextBox 1">
            <a:extLst>
              <a:ext uri="{FF2B5EF4-FFF2-40B4-BE49-F238E27FC236}">
                <a16:creationId xmlns:a16="http://schemas.microsoft.com/office/drawing/2014/main" id="{F99D4C61-E6C8-1804-B03F-A3E8A83F7943}"/>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4" name="그림 3">
            <a:extLst>
              <a:ext uri="{FF2B5EF4-FFF2-40B4-BE49-F238E27FC236}">
                <a16:creationId xmlns:a16="http://schemas.microsoft.com/office/drawing/2014/main" id="{4C53A4B5-F4C6-33FC-DEF7-A4B0446DEC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86891" y="2086286"/>
            <a:ext cx="2251026" cy="3201809"/>
          </a:xfrm>
          <a:prstGeom prst="rect">
            <a:avLst/>
          </a:prstGeom>
        </p:spPr>
      </p:pic>
      <p:sp>
        <p:nvSpPr>
          <p:cNvPr id="5" name="Text Box 32">
            <a:extLst>
              <a:ext uri="{FF2B5EF4-FFF2-40B4-BE49-F238E27FC236}">
                <a16:creationId xmlns:a16="http://schemas.microsoft.com/office/drawing/2014/main" id="{4316C49F-927E-8AE8-4F1E-65BEFB5B0185}"/>
              </a:ext>
            </a:extLst>
          </p:cNvPr>
          <p:cNvSpPr txBox="1">
            <a:spLocks noChangeArrowheads="1"/>
          </p:cNvSpPr>
          <p:nvPr/>
        </p:nvSpPr>
        <p:spPr bwMode="auto">
          <a:xfrm>
            <a:off x="8871220" y="1328157"/>
            <a:ext cx="3481672" cy="25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050" b="1" dirty="0">
                <a:solidFill>
                  <a:schemeClr val="accent5">
                    <a:lumMod val="50000"/>
                  </a:schemeClr>
                </a:solidFill>
                <a:latin typeface="+mn-ea"/>
                <a:ea typeface="+mn-ea"/>
              </a:rPr>
              <a:t> ▶ PED 9723CE Module H Certificate</a:t>
            </a:r>
            <a:endParaRPr lang="en-US" altLang="ko-KR" sz="1000" b="1" dirty="0">
              <a:solidFill>
                <a:schemeClr val="accent5">
                  <a:lumMod val="50000"/>
                </a:schemeClr>
              </a:solidFill>
              <a:latin typeface="+mn-ea"/>
              <a:ea typeface="+mn-ea"/>
            </a:endParaRPr>
          </a:p>
        </p:txBody>
      </p:sp>
    </p:spTree>
    <p:extLst>
      <p:ext uri="{BB962C8B-B14F-4D97-AF65-F5344CB8AC3E}">
        <p14:creationId xmlns:p14="http://schemas.microsoft.com/office/powerpoint/2010/main" val="54499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2">
            <a:extLst>
              <a:ext uri="{FF2B5EF4-FFF2-40B4-BE49-F238E27FC236}">
                <a16:creationId xmlns:a16="http://schemas.microsoft.com/office/drawing/2014/main" id="{27F10F96-53F4-368C-68C9-2FA149667294}"/>
              </a:ext>
            </a:extLst>
          </p:cNvPr>
          <p:cNvSpPr txBox="1">
            <a:spLocks noChangeArrowheads="1"/>
          </p:cNvSpPr>
          <p:nvPr/>
        </p:nvSpPr>
        <p:spPr bwMode="auto">
          <a:xfrm>
            <a:off x="2467709" y="1043705"/>
            <a:ext cx="3977526"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ea"/>
                <a:ea typeface="+mn-ea"/>
              </a:rPr>
              <a:t> ▶ KOC Approval</a:t>
            </a:r>
            <a:endParaRPr kumimoji="0" lang="en-US" altLang="ko-KR" sz="1400" b="1" dirty="0">
              <a:solidFill>
                <a:schemeClr val="accent5">
                  <a:lumMod val="50000"/>
                </a:schemeClr>
              </a:solidFill>
              <a:latin typeface="+mn-ea"/>
              <a:ea typeface="+mn-ea"/>
            </a:endParaRPr>
          </a:p>
        </p:txBody>
      </p:sp>
      <p:sp>
        <p:nvSpPr>
          <p:cNvPr id="12" name="Text Box 32">
            <a:extLst>
              <a:ext uri="{FF2B5EF4-FFF2-40B4-BE49-F238E27FC236}">
                <a16:creationId xmlns:a16="http://schemas.microsoft.com/office/drawing/2014/main" id="{634C3B94-D165-9DB0-8096-54353157E084}"/>
              </a:ext>
            </a:extLst>
          </p:cNvPr>
          <p:cNvSpPr txBox="1">
            <a:spLocks noChangeArrowheads="1"/>
          </p:cNvSpPr>
          <p:nvPr/>
        </p:nvSpPr>
        <p:spPr bwMode="auto">
          <a:xfrm>
            <a:off x="6767234" y="1048919"/>
            <a:ext cx="3296677"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ea"/>
                <a:ea typeface="+mn-ea"/>
              </a:rPr>
              <a:t> ▶KNPC Approval</a:t>
            </a:r>
            <a:endParaRPr kumimoji="0" lang="en-US" altLang="ko-KR" sz="1400" b="1" dirty="0">
              <a:solidFill>
                <a:schemeClr val="accent5">
                  <a:lumMod val="50000"/>
                </a:schemeClr>
              </a:solidFill>
              <a:latin typeface="+mn-ea"/>
              <a:ea typeface="+mn-ea"/>
            </a:endParaRPr>
          </a:p>
        </p:txBody>
      </p:sp>
      <p:pic>
        <p:nvPicPr>
          <p:cNvPr id="9" name="그림 1">
            <a:extLst>
              <a:ext uri="{FF2B5EF4-FFF2-40B4-BE49-F238E27FC236}">
                <a16:creationId xmlns:a16="http://schemas.microsoft.com/office/drawing/2014/main" id="{5CB637E7-E900-7E87-67AE-27606EFC5E0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20963" y="1561957"/>
            <a:ext cx="3028841" cy="42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그림 13">
            <a:extLst>
              <a:ext uri="{FF2B5EF4-FFF2-40B4-BE49-F238E27FC236}">
                <a16:creationId xmlns:a16="http://schemas.microsoft.com/office/drawing/2014/main" id="{5E174725-1817-2F9C-60BA-B81F0295EB83}"/>
              </a:ext>
            </a:extLst>
          </p:cNvPr>
          <p:cNvPicPr>
            <a:picLocks noChangeAspect="1"/>
          </p:cNvPicPr>
          <p:nvPr/>
        </p:nvPicPr>
        <p:blipFill>
          <a:blip r:embed="rId4"/>
          <a:stretch>
            <a:fillRect/>
          </a:stretch>
        </p:blipFill>
        <p:spPr>
          <a:xfrm>
            <a:off x="2196697" y="1639179"/>
            <a:ext cx="3398112" cy="4282744"/>
          </a:xfrm>
          <a:prstGeom prst="rect">
            <a:avLst/>
          </a:prstGeom>
        </p:spPr>
      </p:pic>
      <p:sp>
        <p:nvSpPr>
          <p:cNvPr id="3" name="TextBox 2">
            <a:extLst>
              <a:ext uri="{FF2B5EF4-FFF2-40B4-BE49-F238E27FC236}">
                <a16:creationId xmlns:a16="http://schemas.microsoft.com/office/drawing/2014/main" id="{C97C1BD4-B97B-6C42-0EFA-05AD55B5E8EC}"/>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18928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353127" y="1279310"/>
            <a:ext cx="2331705"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SEC Vendor Approval</a:t>
            </a:r>
            <a:endParaRPr kumimoji="0" lang="en-US" altLang="ko-KR" sz="1200" b="1" dirty="0">
              <a:solidFill>
                <a:schemeClr val="accent5">
                  <a:lumMod val="50000"/>
                </a:schemeClr>
              </a:solidFill>
              <a:latin typeface="+mn-ea"/>
              <a:ea typeface="+mn-ea"/>
            </a:endParaRPr>
          </a:p>
        </p:txBody>
      </p:sp>
      <p:sp>
        <p:nvSpPr>
          <p:cNvPr id="8" name="Text Box 32">
            <a:extLst>
              <a:ext uri="{FF2B5EF4-FFF2-40B4-BE49-F238E27FC236}">
                <a16:creationId xmlns:a16="http://schemas.microsoft.com/office/drawing/2014/main" id="{6A516BF7-4836-ABA0-6C71-2206B9D831E1}"/>
              </a:ext>
            </a:extLst>
          </p:cNvPr>
          <p:cNvSpPr txBox="1">
            <a:spLocks noChangeArrowheads="1"/>
          </p:cNvSpPr>
          <p:nvPr/>
        </p:nvSpPr>
        <p:spPr bwMode="auto">
          <a:xfrm>
            <a:off x="3332226" y="1279309"/>
            <a:ext cx="2154174"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Sabic Vendor Approval</a:t>
            </a:r>
            <a:endParaRPr kumimoji="0" lang="en-US" altLang="ko-KR" sz="1200" b="1" dirty="0">
              <a:solidFill>
                <a:schemeClr val="accent5">
                  <a:lumMod val="50000"/>
                </a:schemeClr>
              </a:solidFill>
              <a:latin typeface="+mn-ea"/>
              <a:ea typeface="+mn-ea"/>
            </a:endParaRPr>
          </a:p>
        </p:txBody>
      </p:sp>
      <p:sp>
        <p:nvSpPr>
          <p:cNvPr id="9" name="Text Box 32">
            <a:extLst>
              <a:ext uri="{FF2B5EF4-FFF2-40B4-BE49-F238E27FC236}">
                <a16:creationId xmlns:a16="http://schemas.microsoft.com/office/drawing/2014/main" id="{9BBBF861-6877-1F84-6AEC-F75505711395}"/>
              </a:ext>
            </a:extLst>
          </p:cNvPr>
          <p:cNvSpPr txBox="1">
            <a:spLocks noChangeArrowheads="1"/>
          </p:cNvSpPr>
          <p:nvPr/>
        </p:nvSpPr>
        <p:spPr bwMode="auto">
          <a:xfrm>
            <a:off x="6258812" y="1279310"/>
            <a:ext cx="3977526"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SWCC Vendor Approval</a:t>
            </a:r>
            <a:endParaRPr kumimoji="0" lang="en-US" altLang="ko-KR" sz="1200" b="1" dirty="0">
              <a:solidFill>
                <a:schemeClr val="accent5">
                  <a:lumMod val="50000"/>
                </a:schemeClr>
              </a:solidFill>
              <a:latin typeface="+mn-ea"/>
              <a:ea typeface="+mn-ea"/>
            </a:endParaRPr>
          </a:p>
        </p:txBody>
      </p:sp>
      <p:sp>
        <p:nvSpPr>
          <p:cNvPr id="2" name="Text Box 32">
            <a:extLst>
              <a:ext uri="{FF2B5EF4-FFF2-40B4-BE49-F238E27FC236}">
                <a16:creationId xmlns:a16="http://schemas.microsoft.com/office/drawing/2014/main" id="{CD41B582-06D6-1EC9-31F8-F24F5C7421B1}"/>
              </a:ext>
            </a:extLst>
          </p:cNvPr>
          <p:cNvSpPr txBox="1">
            <a:spLocks noChangeArrowheads="1"/>
          </p:cNvSpPr>
          <p:nvPr/>
        </p:nvSpPr>
        <p:spPr bwMode="auto">
          <a:xfrm>
            <a:off x="9202368" y="1248005"/>
            <a:ext cx="2989632" cy="46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a:t>
            </a:r>
            <a:r>
              <a:rPr lang="ko-KR" altLang="ko-KR" sz="1200" b="1" dirty="0">
                <a:solidFill>
                  <a:schemeClr val="accent5">
                    <a:lumMod val="50000"/>
                  </a:schemeClr>
                </a:solidFill>
                <a:latin typeface="+mn-ea"/>
                <a:ea typeface="+mn-ea"/>
              </a:rPr>
              <a:t>▶</a:t>
            </a:r>
            <a:r>
              <a:rPr lang="en-US" altLang="ko-KR" sz="1200" b="1" dirty="0">
                <a:solidFill>
                  <a:schemeClr val="accent5">
                    <a:lumMod val="50000"/>
                  </a:schemeClr>
                </a:solidFill>
                <a:latin typeface="+mn-ea"/>
                <a:ea typeface="+mn-ea"/>
              </a:rPr>
              <a:t>MWE </a:t>
            </a:r>
            <a:br>
              <a:rPr lang="en-US" altLang="ko-KR" sz="1200" b="1" dirty="0">
                <a:solidFill>
                  <a:schemeClr val="accent5">
                    <a:lumMod val="50000"/>
                  </a:schemeClr>
                </a:solidFill>
                <a:latin typeface="+mn-ea"/>
                <a:ea typeface="+mn-ea"/>
              </a:rPr>
            </a:br>
            <a:r>
              <a:rPr lang="en-US" altLang="ko-KR" sz="1200" b="1" dirty="0">
                <a:solidFill>
                  <a:schemeClr val="accent5">
                    <a:lumMod val="50000"/>
                  </a:schemeClr>
                </a:solidFill>
                <a:latin typeface="+mn-ea"/>
                <a:ea typeface="+mn-ea"/>
              </a:rPr>
              <a:t>   (Ministry Of Water &amp; Electricity)</a:t>
            </a:r>
            <a:endParaRPr kumimoji="0" lang="en-US" altLang="ko-KR" sz="1200" b="1" dirty="0">
              <a:solidFill>
                <a:schemeClr val="accent5">
                  <a:lumMod val="50000"/>
                </a:schemeClr>
              </a:solidFill>
              <a:latin typeface="+mn-ea"/>
              <a:ea typeface="+mn-ea"/>
            </a:endParaRPr>
          </a:p>
        </p:txBody>
      </p:sp>
      <p:pic>
        <p:nvPicPr>
          <p:cNvPr id="11" name="그림 10">
            <a:extLst>
              <a:ext uri="{FF2B5EF4-FFF2-40B4-BE49-F238E27FC236}">
                <a16:creationId xmlns:a16="http://schemas.microsoft.com/office/drawing/2014/main" id="{3117D630-8410-10D9-F7DE-D1D253A600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854" y="1889271"/>
            <a:ext cx="2467413" cy="3619249"/>
          </a:xfrm>
          <a:prstGeom prst="rect">
            <a:avLst/>
          </a:prstGeom>
        </p:spPr>
      </p:pic>
      <p:pic>
        <p:nvPicPr>
          <p:cNvPr id="17" name="그림 16">
            <a:extLst>
              <a:ext uri="{FF2B5EF4-FFF2-40B4-BE49-F238E27FC236}">
                <a16:creationId xmlns:a16="http://schemas.microsoft.com/office/drawing/2014/main" id="{562D18AC-F437-9255-2D87-C6C258E1C7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3504" y="1947780"/>
            <a:ext cx="2827123" cy="3430800"/>
          </a:xfrm>
          <a:prstGeom prst="rect">
            <a:avLst/>
          </a:prstGeom>
        </p:spPr>
      </p:pic>
      <p:pic>
        <p:nvPicPr>
          <p:cNvPr id="21" name="그림 20">
            <a:extLst>
              <a:ext uri="{FF2B5EF4-FFF2-40B4-BE49-F238E27FC236}">
                <a16:creationId xmlns:a16="http://schemas.microsoft.com/office/drawing/2014/main" id="{E7737143-9080-D4D2-0861-D7479BDFEE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86511" y="1851947"/>
            <a:ext cx="2619634" cy="3656573"/>
          </a:xfrm>
          <a:prstGeom prst="rect">
            <a:avLst/>
          </a:prstGeom>
        </p:spPr>
      </p:pic>
      <p:pic>
        <p:nvPicPr>
          <p:cNvPr id="23" name="그림 22">
            <a:extLst>
              <a:ext uri="{FF2B5EF4-FFF2-40B4-BE49-F238E27FC236}">
                <a16:creationId xmlns:a16="http://schemas.microsoft.com/office/drawing/2014/main" id="{D71615E1-499B-88DE-5FEF-48BED13430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43594" y="1947780"/>
            <a:ext cx="2526743" cy="3619249"/>
          </a:xfrm>
          <a:prstGeom prst="rect">
            <a:avLst/>
          </a:prstGeom>
        </p:spPr>
      </p:pic>
      <p:sp>
        <p:nvSpPr>
          <p:cNvPr id="3" name="TextBox 2">
            <a:extLst>
              <a:ext uri="{FF2B5EF4-FFF2-40B4-BE49-F238E27FC236}">
                <a16:creationId xmlns:a16="http://schemas.microsoft.com/office/drawing/2014/main" id="{F9F7C4BC-432A-1D11-A215-E029F894ABD9}"/>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45229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353127" y="1356429"/>
            <a:ext cx="2331705"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a:t>
            </a:r>
            <a:r>
              <a:rPr lang="ko-KR" altLang="ko-KR" sz="1200" b="1" dirty="0">
                <a:solidFill>
                  <a:schemeClr val="accent5">
                    <a:lumMod val="50000"/>
                  </a:schemeClr>
                </a:solidFill>
                <a:latin typeface="+mn-ea"/>
                <a:ea typeface="+mn-ea"/>
              </a:rPr>
              <a:t>▶</a:t>
            </a:r>
            <a:r>
              <a:rPr lang="en-US" altLang="ko-KR" sz="1200" b="1" dirty="0">
                <a:solidFill>
                  <a:schemeClr val="accent5">
                    <a:lumMod val="50000"/>
                  </a:schemeClr>
                </a:solidFill>
                <a:latin typeface="+mn-ea"/>
                <a:ea typeface="+mn-ea"/>
              </a:rPr>
              <a:t> NWC Vendor Approval</a:t>
            </a:r>
            <a:endParaRPr kumimoji="0" lang="en-US" altLang="ko-KR" sz="1200" b="1" dirty="0">
              <a:solidFill>
                <a:schemeClr val="accent5">
                  <a:lumMod val="50000"/>
                </a:schemeClr>
              </a:solidFill>
              <a:latin typeface="+mn-ea"/>
              <a:ea typeface="+mn-ea"/>
            </a:endParaRPr>
          </a:p>
        </p:txBody>
      </p:sp>
      <p:sp>
        <p:nvSpPr>
          <p:cNvPr id="8" name="Text Box 32">
            <a:extLst>
              <a:ext uri="{FF2B5EF4-FFF2-40B4-BE49-F238E27FC236}">
                <a16:creationId xmlns:a16="http://schemas.microsoft.com/office/drawing/2014/main" id="{6A516BF7-4836-ABA0-6C71-2206B9D831E1}"/>
              </a:ext>
            </a:extLst>
          </p:cNvPr>
          <p:cNvSpPr txBox="1">
            <a:spLocks noChangeArrowheads="1"/>
          </p:cNvSpPr>
          <p:nvPr/>
        </p:nvSpPr>
        <p:spPr bwMode="auto">
          <a:xfrm>
            <a:off x="3556312" y="1351054"/>
            <a:ext cx="2296162"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a:t>
            </a:r>
            <a:r>
              <a:rPr lang="ko-KR" altLang="ko-KR" sz="1200" b="1" dirty="0">
                <a:solidFill>
                  <a:schemeClr val="accent5">
                    <a:lumMod val="50000"/>
                  </a:schemeClr>
                </a:solidFill>
                <a:latin typeface="+mn-ea"/>
                <a:ea typeface="+mn-ea"/>
              </a:rPr>
              <a:t>▶</a:t>
            </a:r>
            <a:r>
              <a:rPr lang="en-US" altLang="ko-KR" sz="1200" b="1" dirty="0" err="1">
                <a:solidFill>
                  <a:schemeClr val="accent5">
                    <a:lumMod val="50000"/>
                  </a:schemeClr>
                </a:solidFill>
                <a:latin typeface="+mn-ea"/>
                <a:ea typeface="+mn-ea"/>
              </a:rPr>
              <a:t>Takreer</a:t>
            </a:r>
            <a:r>
              <a:rPr lang="en-US" altLang="ko-KR" sz="1200" b="1" dirty="0">
                <a:solidFill>
                  <a:schemeClr val="accent5">
                    <a:lumMod val="50000"/>
                  </a:schemeClr>
                </a:solidFill>
                <a:latin typeface="+mn-ea"/>
                <a:ea typeface="+mn-ea"/>
              </a:rPr>
              <a:t> Vendor Approval</a:t>
            </a:r>
            <a:endParaRPr kumimoji="0" lang="en-US" altLang="ko-KR" sz="1200" b="1" dirty="0">
              <a:solidFill>
                <a:schemeClr val="accent5">
                  <a:lumMod val="50000"/>
                </a:schemeClr>
              </a:solidFill>
              <a:latin typeface="+mn-ea"/>
              <a:ea typeface="+mn-ea"/>
            </a:endParaRPr>
          </a:p>
        </p:txBody>
      </p:sp>
      <p:sp>
        <p:nvSpPr>
          <p:cNvPr id="9" name="Text Box 32">
            <a:extLst>
              <a:ext uri="{FF2B5EF4-FFF2-40B4-BE49-F238E27FC236}">
                <a16:creationId xmlns:a16="http://schemas.microsoft.com/office/drawing/2014/main" id="{9BBBF861-6877-1F84-6AEC-F75505711395}"/>
              </a:ext>
            </a:extLst>
          </p:cNvPr>
          <p:cNvSpPr txBox="1">
            <a:spLocks noChangeArrowheads="1"/>
          </p:cNvSpPr>
          <p:nvPr/>
        </p:nvSpPr>
        <p:spPr bwMode="auto">
          <a:xfrm>
            <a:off x="6832744" y="1339149"/>
            <a:ext cx="3977526"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lt"/>
              </a:rPr>
              <a:t> </a:t>
            </a:r>
            <a:r>
              <a:rPr lang="ko-KR" altLang="ko-KR" sz="1200" b="1" dirty="0">
                <a:solidFill>
                  <a:schemeClr val="accent5">
                    <a:lumMod val="50000"/>
                  </a:schemeClr>
                </a:solidFill>
                <a:latin typeface="+mn-lt"/>
                <a:ea typeface="휴먼옛체" pitchFamily="18" charset="-127"/>
              </a:rPr>
              <a:t>▶</a:t>
            </a:r>
            <a:r>
              <a:rPr lang="en-US" altLang="ko-KR" sz="1200" b="1" dirty="0">
                <a:solidFill>
                  <a:schemeClr val="accent5">
                    <a:lumMod val="50000"/>
                  </a:schemeClr>
                </a:solidFill>
                <a:latin typeface="+mn-lt"/>
                <a:ea typeface="휴먼옛체" pitchFamily="18" charset="-127"/>
              </a:rPr>
              <a:t> Petronas Approval (CEPHAS, KITZ)</a:t>
            </a:r>
            <a:endParaRPr kumimoji="0" lang="en-US" altLang="ko-KR" sz="1200" b="1" dirty="0">
              <a:solidFill>
                <a:schemeClr val="accent5">
                  <a:lumMod val="50000"/>
                </a:schemeClr>
              </a:solidFill>
              <a:latin typeface="+mn-ea"/>
              <a:ea typeface="+mn-ea"/>
            </a:endParaRPr>
          </a:p>
        </p:txBody>
      </p:sp>
      <p:pic>
        <p:nvPicPr>
          <p:cNvPr id="3" name="Picture 2" descr="C:\Users\정성한\Desktop\04 CEPHAS NWC Approval STD.jpg">
            <a:extLst>
              <a:ext uri="{FF2B5EF4-FFF2-40B4-BE49-F238E27FC236}">
                <a16:creationId xmlns:a16="http://schemas.microsoft.com/office/drawing/2014/main" id="{8A83907E-8FB9-49C7-FB7F-6487588A456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6686" y="1869816"/>
            <a:ext cx="2632945" cy="3719960"/>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CD88C3AF-B3B6-3877-62F7-5B37C2F0A625}"/>
              </a:ext>
            </a:extLst>
          </p:cNvPr>
          <p:cNvPicPr>
            <a:picLocks noChangeAspect="1"/>
          </p:cNvPicPr>
          <p:nvPr/>
        </p:nvPicPr>
        <p:blipFill>
          <a:blip r:embed="rId4"/>
          <a:stretch>
            <a:fillRect/>
          </a:stretch>
        </p:blipFill>
        <p:spPr>
          <a:xfrm>
            <a:off x="3556312" y="1688976"/>
            <a:ext cx="2734241" cy="4070212"/>
          </a:xfrm>
          <a:prstGeom prst="rect">
            <a:avLst/>
          </a:prstGeom>
        </p:spPr>
      </p:pic>
      <p:pic>
        <p:nvPicPr>
          <p:cNvPr id="14" name="그림 13">
            <a:extLst>
              <a:ext uri="{FF2B5EF4-FFF2-40B4-BE49-F238E27FC236}">
                <a16:creationId xmlns:a16="http://schemas.microsoft.com/office/drawing/2014/main" id="{D609682E-127B-E0B0-C092-A6C49B73C4AC}"/>
              </a:ext>
            </a:extLst>
          </p:cNvPr>
          <p:cNvPicPr>
            <a:picLocks noChangeAspect="1"/>
          </p:cNvPicPr>
          <p:nvPr/>
        </p:nvPicPr>
        <p:blipFill>
          <a:blip r:embed="rId5"/>
          <a:stretch>
            <a:fillRect/>
          </a:stretch>
        </p:blipFill>
        <p:spPr>
          <a:xfrm>
            <a:off x="6937526" y="1688976"/>
            <a:ext cx="4264006" cy="4163440"/>
          </a:xfrm>
          <a:prstGeom prst="rect">
            <a:avLst/>
          </a:prstGeom>
        </p:spPr>
      </p:pic>
      <p:sp>
        <p:nvSpPr>
          <p:cNvPr id="2" name="TextBox 1">
            <a:extLst>
              <a:ext uri="{FF2B5EF4-FFF2-40B4-BE49-F238E27FC236}">
                <a16:creationId xmlns:a16="http://schemas.microsoft.com/office/drawing/2014/main" id="{DE9287F5-84A8-3A77-DB0A-2E66D0615DA5}"/>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23953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D8ADD54-3A06-8432-EDD5-2C9CD0DE90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직사각형 6">
            <a:extLst>
              <a:ext uri="{FF2B5EF4-FFF2-40B4-BE49-F238E27FC236}">
                <a16:creationId xmlns:a16="http://schemas.microsoft.com/office/drawing/2014/main" id="{6EDD52D0-1655-EB15-B77A-FA929EB90543}"/>
              </a:ext>
            </a:extLst>
          </p:cNvPr>
          <p:cNvSpPr/>
          <p:nvPr/>
        </p:nvSpPr>
        <p:spPr>
          <a:xfrm>
            <a:off x="0" y="1"/>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3" name="TextBox 2">
            <a:extLst>
              <a:ext uri="{FF2B5EF4-FFF2-40B4-BE49-F238E27FC236}">
                <a16:creationId xmlns:a16="http://schemas.microsoft.com/office/drawing/2014/main" id="{B3706B9F-74AB-419F-D9D8-3E8B0D8D9542}"/>
              </a:ext>
            </a:extLst>
          </p:cNvPr>
          <p:cNvSpPr txBox="1"/>
          <p:nvPr/>
        </p:nvSpPr>
        <p:spPr>
          <a:xfrm>
            <a:off x="555636" y="1653610"/>
            <a:ext cx="6054863" cy="830997"/>
          </a:xfrm>
          <a:prstGeom prst="rect">
            <a:avLst/>
          </a:prstGeom>
          <a:noFill/>
        </p:spPr>
        <p:txBody>
          <a:bodyPr wrap="none" rtlCol="0">
            <a:spAutoFit/>
          </a:bodyPr>
          <a:lstStyle/>
          <a:p>
            <a:r>
              <a:rPr lang="ko-KR" altLang="en-US" sz="4800" dirty="0">
                <a:solidFill>
                  <a:schemeClr val="bg1"/>
                </a:solidFill>
                <a:latin typeface="나눔스퀘어 네오 OTF Heavy" panose="00000A00000000000000" pitchFamily="50" charset="-127"/>
                <a:ea typeface="나눔스퀘어 네오 OTF Heavy" panose="00000A00000000000000" pitchFamily="50" charset="-127"/>
              </a:rPr>
              <a:t>제품</a:t>
            </a:r>
            <a:r>
              <a:rPr lang="en-US" altLang="ko-KR" sz="4800" dirty="0">
                <a:solidFill>
                  <a:schemeClr val="bg1"/>
                </a:solidFill>
                <a:latin typeface="나눔스퀘어 네오 OTF Heavy" panose="00000A00000000000000" pitchFamily="50" charset="-127"/>
                <a:ea typeface="나눔스퀘어 네오 OTF Heavy" panose="00000A00000000000000" pitchFamily="50" charset="-127"/>
              </a:rPr>
              <a:t> </a:t>
            </a:r>
            <a:r>
              <a:rPr lang="en-US" altLang="ko-KR" sz="3200" dirty="0">
                <a:solidFill>
                  <a:schemeClr val="bg1"/>
                </a:solidFill>
                <a:latin typeface="나눔스퀘어 네오 OTF Heavy" panose="00000A00000000000000" pitchFamily="50" charset="-127"/>
                <a:ea typeface="나눔스퀘어 네오 OTF Heavy" panose="00000A00000000000000" pitchFamily="50" charset="-127"/>
              </a:rPr>
              <a:t>(BUTTERFLY VALVE)</a:t>
            </a:r>
            <a:endParaRPr lang="en-US" altLang="ko-KR" sz="4800" dirty="0">
              <a:solidFill>
                <a:schemeClr val="bg1"/>
              </a:solidFill>
              <a:latin typeface="나눔스퀘어 네오 OTF Heavy" panose="00000A00000000000000" pitchFamily="50" charset="-127"/>
              <a:ea typeface="나눔스퀘어 네오 OTF Heavy" panose="00000A00000000000000" pitchFamily="50" charset="-127"/>
            </a:endParaRPr>
          </a:p>
        </p:txBody>
      </p:sp>
      <p:sp>
        <p:nvSpPr>
          <p:cNvPr id="11" name="TextBox 10">
            <a:extLst>
              <a:ext uri="{FF2B5EF4-FFF2-40B4-BE49-F238E27FC236}">
                <a16:creationId xmlns:a16="http://schemas.microsoft.com/office/drawing/2014/main" id="{7EB82D17-068F-FF69-21CC-5CB1F6FFD222}"/>
              </a:ext>
            </a:extLst>
          </p:cNvPr>
          <p:cNvSpPr txBox="1"/>
          <p:nvPr/>
        </p:nvSpPr>
        <p:spPr>
          <a:xfrm>
            <a:off x="624567" y="1253497"/>
            <a:ext cx="559769"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04</a:t>
            </a:r>
          </a:p>
        </p:txBody>
      </p:sp>
    </p:spTree>
    <p:extLst>
      <p:ext uri="{BB962C8B-B14F-4D97-AF65-F5344CB8AC3E}">
        <p14:creationId xmlns:p14="http://schemas.microsoft.com/office/powerpoint/2010/main" val="1842783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200" y="862192"/>
            <a:ext cx="4991100" cy="437130"/>
          </a:xfrm>
        </p:spPr>
        <p:txBody>
          <a:bodyPr/>
          <a:lstStyle/>
          <a:p>
            <a:r>
              <a:rPr lang="en-US" altLang="ko-KR" sz="3200" dirty="0">
                <a:latin typeface="Yu Gothic" panose="020B0400000000000000" pitchFamily="34" charset="-128"/>
                <a:ea typeface="Yu Gothic" panose="020B0400000000000000" pitchFamily="34" charset="-128"/>
              </a:rPr>
              <a:t>BUTTERFLY VALVE</a:t>
            </a:r>
            <a:endParaRPr lang="ko-KR" altLang="en-US" sz="3200" dirty="0">
              <a:latin typeface="Yu Gothic" panose="020B0400000000000000" pitchFamily="34" charset="-128"/>
            </a:endParaRPr>
          </a:p>
        </p:txBody>
      </p:sp>
      <p:sp>
        <p:nvSpPr>
          <p:cNvPr id="6" name="TextBox 5">
            <a:extLst>
              <a:ext uri="{FF2B5EF4-FFF2-40B4-BE49-F238E27FC236}">
                <a16:creationId xmlns:a16="http://schemas.microsoft.com/office/drawing/2014/main" id="{C3563305-D23A-33AB-58DF-C9D4D7FDBDA3}"/>
              </a:ext>
            </a:extLst>
          </p:cNvPr>
          <p:cNvSpPr txBox="1"/>
          <p:nvPr/>
        </p:nvSpPr>
        <p:spPr>
          <a:xfrm>
            <a:off x="1250254" y="1599197"/>
            <a:ext cx="3959738" cy="523220"/>
          </a:xfrm>
          <a:prstGeom prst="rect">
            <a:avLst/>
          </a:prstGeom>
          <a:noFill/>
        </p:spPr>
        <p:txBody>
          <a:bodyPr wrap="none" rtlCol="0">
            <a:spAutoFit/>
          </a:bodyPr>
          <a:lstStyle/>
          <a:p>
            <a:r>
              <a:rPr lang="en-US" altLang="ko-KR" sz="2800" b="1" u="sng" dirty="0">
                <a:latin typeface="游ゴシック" panose="020B0400000000000000" pitchFamily="50" charset="-128"/>
                <a:ea typeface="游ゴシック" panose="020B0400000000000000" pitchFamily="50" charset="-128"/>
              </a:rPr>
              <a:t>Butterfly Valve</a:t>
            </a:r>
            <a:r>
              <a:rPr lang="ko-KR" altLang="en-US" sz="2800" b="1" u="sng" dirty="0">
                <a:latin typeface="游ゴシック" panose="020B0400000000000000" pitchFamily="50" charset="-128"/>
                <a:ea typeface="游ゴシック" panose="020B0400000000000000" pitchFamily="50" charset="-128"/>
              </a:rPr>
              <a:t>의 장점</a:t>
            </a:r>
            <a:endParaRPr lang="ko-KR" altLang="en-US" sz="2800" b="1" u="sng" dirty="0">
              <a:latin typeface="游ゴシック" panose="020B0400000000000000" pitchFamily="50" charset="-128"/>
              <a:ea typeface="나눔스퀘어 네오 OTF ExtraBold" panose="00000900000000000000" pitchFamily="50" charset="-127"/>
            </a:endParaRPr>
          </a:p>
        </p:txBody>
      </p:sp>
      <p:grpSp>
        <p:nvGrpSpPr>
          <p:cNvPr id="7" name="그룹 6">
            <a:extLst>
              <a:ext uri="{FF2B5EF4-FFF2-40B4-BE49-F238E27FC236}">
                <a16:creationId xmlns:a16="http://schemas.microsoft.com/office/drawing/2014/main" id="{575CF05A-0A81-F2AE-7CCD-25EF5A68F424}"/>
              </a:ext>
            </a:extLst>
          </p:cNvPr>
          <p:cNvGrpSpPr/>
          <p:nvPr/>
        </p:nvGrpSpPr>
        <p:grpSpPr>
          <a:xfrm>
            <a:off x="2848678" y="3894948"/>
            <a:ext cx="6115481" cy="2558113"/>
            <a:chOff x="373959" y="4613992"/>
            <a:chExt cx="4431145" cy="1839343"/>
          </a:xfrm>
        </p:grpSpPr>
        <p:pic>
          <p:nvPicPr>
            <p:cNvPr id="8" name="그림 7">
              <a:extLst>
                <a:ext uri="{FF2B5EF4-FFF2-40B4-BE49-F238E27FC236}">
                  <a16:creationId xmlns:a16="http://schemas.microsoft.com/office/drawing/2014/main" id="{086F1457-3F64-9991-E721-497E5949141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3959" y="4613992"/>
              <a:ext cx="4431145" cy="1839343"/>
            </a:xfrm>
            <a:prstGeom prst="rect">
              <a:avLst/>
            </a:prstGeom>
          </p:spPr>
        </p:pic>
        <p:sp>
          <p:nvSpPr>
            <p:cNvPr id="9" name="TextBox 523">
              <a:extLst>
                <a:ext uri="{FF2B5EF4-FFF2-40B4-BE49-F238E27FC236}">
                  <a16:creationId xmlns:a16="http://schemas.microsoft.com/office/drawing/2014/main" id="{6C1F02B7-2EE4-3346-C41B-AB65F94E6BEE}"/>
                </a:ext>
              </a:extLst>
            </p:cNvPr>
            <p:cNvSpPr txBox="1"/>
            <p:nvPr/>
          </p:nvSpPr>
          <p:spPr>
            <a:xfrm>
              <a:off x="656820" y="5775125"/>
              <a:ext cx="511695" cy="158643"/>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900" b="1" kern="0" dirty="0">
                  <a:solidFill>
                    <a:srgbClr val="800080"/>
                  </a:solidFill>
                  <a:latin typeface="Calibri"/>
                </a:rPr>
                <a:t>GATE</a:t>
              </a:r>
            </a:p>
          </p:txBody>
        </p:sp>
        <p:sp>
          <p:nvSpPr>
            <p:cNvPr id="10" name="TextBox 523">
              <a:extLst>
                <a:ext uri="{FF2B5EF4-FFF2-40B4-BE49-F238E27FC236}">
                  <a16:creationId xmlns:a16="http://schemas.microsoft.com/office/drawing/2014/main" id="{B6F54981-E88B-AB29-30C0-706DB453F9C2}"/>
                </a:ext>
              </a:extLst>
            </p:cNvPr>
            <p:cNvSpPr txBox="1"/>
            <p:nvPr/>
          </p:nvSpPr>
          <p:spPr>
            <a:xfrm>
              <a:off x="1675037" y="5788924"/>
              <a:ext cx="511695" cy="158643"/>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900" b="1" kern="0" dirty="0">
                  <a:solidFill>
                    <a:srgbClr val="800080"/>
                  </a:solidFill>
                  <a:latin typeface="Calibri"/>
                </a:rPr>
                <a:t>GLOBE</a:t>
              </a:r>
            </a:p>
          </p:txBody>
        </p:sp>
        <p:sp>
          <p:nvSpPr>
            <p:cNvPr id="11" name="TextBox 523">
              <a:extLst>
                <a:ext uri="{FF2B5EF4-FFF2-40B4-BE49-F238E27FC236}">
                  <a16:creationId xmlns:a16="http://schemas.microsoft.com/office/drawing/2014/main" id="{E7DB790C-5990-6522-CDB7-13BE78C8AB75}"/>
                </a:ext>
              </a:extLst>
            </p:cNvPr>
            <p:cNvSpPr txBox="1"/>
            <p:nvPr/>
          </p:nvSpPr>
          <p:spPr>
            <a:xfrm>
              <a:off x="2922421" y="5851258"/>
              <a:ext cx="511695" cy="158643"/>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900" b="1" kern="0" dirty="0">
                  <a:solidFill>
                    <a:srgbClr val="800080"/>
                  </a:solidFill>
                  <a:latin typeface="Calibri"/>
                </a:rPr>
                <a:t>BALL</a:t>
              </a:r>
            </a:p>
          </p:txBody>
        </p:sp>
        <p:sp>
          <p:nvSpPr>
            <p:cNvPr id="12" name="TextBox 523">
              <a:extLst>
                <a:ext uri="{FF2B5EF4-FFF2-40B4-BE49-F238E27FC236}">
                  <a16:creationId xmlns:a16="http://schemas.microsoft.com/office/drawing/2014/main" id="{4B23FFE7-A622-08CE-7133-11D10C810BD6}"/>
                </a:ext>
              </a:extLst>
            </p:cNvPr>
            <p:cNvSpPr txBox="1"/>
            <p:nvPr/>
          </p:nvSpPr>
          <p:spPr>
            <a:xfrm>
              <a:off x="3866380" y="5095472"/>
              <a:ext cx="864096" cy="158643"/>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900" b="1" kern="0" dirty="0">
                  <a:solidFill>
                    <a:srgbClr val="800080"/>
                  </a:solidFill>
                  <a:latin typeface="Calibri"/>
                </a:rPr>
                <a:t>BUTTERFLAY</a:t>
              </a:r>
            </a:p>
          </p:txBody>
        </p:sp>
      </p:grpSp>
      <p:sp>
        <p:nvSpPr>
          <p:cNvPr id="13" name="TextBox 523">
            <a:extLst>
              <a:ext uri="{FF2B5EF4-FFF2-40B4-BE49-F238E27FC236}">
                <a16:creationId xmlns:a16="http://schemas.microsoft.com/office/drawing/2014/main" id="{3D37D5A4-0B5F-CB5E-BA6D-5A74F1171E2E}"/>
              </a:ext>
            </a:extLst>
          </p:cNvPr>
          <p:cNvSpPr txBox="1"/>
          <p:nvPr/>
        </p:nvSpPr>
        <p:spPr>
          <a:xfrm>
            <a:off x="6860741" y="2758220"/>
            <a:ext cx="4460402" cy="83099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600" b="1" kern="0" dirty="0">
                <a:solidFill>
                  <a:srgbClr val="002060"/>
                </a:solidFill>
                <a:latin typeface="游ゴシック" panose="020B0400000000000000" pitchFamily="50" charset="-128"/>
                <a:ea typeface="游ゴシック" panose="020B0400000000000000" pitchFamily="50" charset="-128"/>
              </a:rPr>
              <a:t>▶ </a:t>
            </a:r>
            <a:r>
              <a:rPr lang="ko-KR" altLang="en-US" sz="1600" b="1" kern="0" dirty="0">
                <a:solidFill>
                  <a:srgbClr val="002060"/>
                </a:solidFill>
                <a:latin typeface="游ゴシック" panose="020B0400000000000000" pitchFamily="50" charset="-128"/>
                <a:ea typeface="游ゴシック" panose="020B0400000000000000" pitchFamily="50" charset="-128"/>
              </a:rPr>
              <a:t>소형화와 경량화</a:t>
            </a:r>
            <a:endParaRPr lang="en-US" altLang="ko-KR" sz="1600" b="1" kern="0" dirty="0">
              <a:solidFill>
                <a:srgbClr val="002060"/>
              </a:solidFill>
              <a:latin typeface="游ゴシック" panose="020B0400000000000000" pitchFamily="50" charset="-128"/>
              <a:ea typeface="游ゴシック" panose="020B0400000000000000" pitchFamily="50" charset="-128"/>
            </a:endParaRPr>
          </a:p>
          <a:p>
            <a:pPr>
              <a:defRPr sz="1000"/>
            </a:pPr>
            <a:r>
              <a:rPr lang="en-US" altLang="ko-KR" sz="1600" b="1" kern="0" dirty="0">
                <a:solidFill>
                  <a:srgbClr val="800080"/>
                </a:solidFill>
                <a:latin typeface="游ゴシック" panose="020B0400000000000000" pitchFamily="50" charset="-128"/>
                <a:ea typeface="游ゴシック" panose="020B0400000000000000" pitchFamily="50" charset="-128"/>
              </a:rPr>
              <a:t>    </a:t>
            </a:r>
            <a:r>
              <a:rPr lang="ko-KR" altLang="en-US" sz="1600" b="1" kern="0" dirty="0">
                <a:solidFill>
                  <a:srgbClr val="0070C0"/>
                </a:solidFill>
                <a:latin typeface="游ゴシック" panose="020B0400000000000000" pitchFamily="50" charset="-128"/>
                <a:ea typeface="游ゴシック" panose="020B0400000000000000" pitchFamily="50" charset="-128"/>
              </a:rPr>
              <a:t>다른 종류의 밸브 대비 </a:t>
            </a:r>
            <a:endParaRPr lang="en-US" altLang="ko-KR" sz="1600" b="1" kern="0" dirty="0">
              <a:solidFill>
                <a:srgbClr val="0070C0"/>
              </a:solidFill>
              <a:latin typeface="游ゴシック" panose="020B0400000000000000" pitchFamily="50" charset="-128"/>
              <a:ea typeface="游ゴシック" panose="020B0400000000000000" pitchFamily="50" charset="-128"/>
            </a:endParaRPr>
          </a:p>
          <a:p>
            <a:pPr>
              <a:defRPr sz="1000"/>
            </a:pPr>
            <a:r>
              <a:rPr lang="ko-KR" altLang="en-US" sz="1600" b="1" kern="0" dirty="0">
                <a:solidFill>
                  <a:srgbClr val="0070C0"/>
                </a:solidFill>
                <a:latin typeface="游ゴシック" panose="020B0400000000000000" pitchFamily="50" charset="-128"/>
                <a:ea typeface="游ゴシック" panose="020B0400000000000000" pitchFamily="50" charset="-128"/>
              </a:rPr>
              <a:t>    배관 중량 감소 가능</a:t>
            </a:r>
            <a:r>
              <a:rPr lang="en-US" altLang="ko-KR" sz="1600" b="1" kern="0" dirty="0">
                <a:solidFill>
                  <a:srgbClr val="0070C0"/>
                </a:solidFill>
                <a:latin typeface="游ゴシック" panose="020B0400000000000000" pitchFamily="50" charset="-128"/>
                <a:ea typeface="游ゴシック" panose="020B0400000000000000" pitchFamily="50" charset="-128"/>
              </a:rPr>
              <a:t> (Gate / Ball / Globe)</a:t>
            </a:r>
          </a:p>
        </p:txBody>
      </p:sp>
      <p:sp>
        <p:nvSpPr>
          <p:cNvPr id="15" name="TextBox 523">
            <a:extLst>
              <a:ext uri="{FF2B5EF4-FFF2-40B4-BE49-F238E27FC236}">
                <a16:creationId xmlns:a16="http://schemas.microsoft.com/office/drawing/2014/main" id="{8AD56BC7-E376-4B46-63DE-3EF2D56870F2}"/>
              </a:ext>
            </a:extLst>
          </p:cNvPr>
          <p:cNvSpPr txBox="1"/>
          <p:nvPr/>
        </p:nvSpPr>
        <p:spPr>
          <a:xfrm>
            <a:off x="1250254" y="2676582"/>
            <a:ext cx="4073668" cy="58477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600" b="1" kern="0" dirty="0">
                <a:solidFill>
                  <a:srgbClr val="002060"/>
                </a:solidFill>
                <a:latin typeface="游ゴシック" panose="020B0400000000000000" pitchFamily="50" charset="-128"/>
                <a:ea typeface="游ゴシック" panose="020B0400000000000000" pitchFamily="50" charset="-128"/>
              </a:rPr>
              <a:t>▶ </a:t>
            </a:r>
            <a:r>
              <a:rPr lang="ko-KR" altLang="en-US" sz="1600" b="1" kern="0" dirty="0">
                <a:solidFill>
                  <a:srgbClr val="002060"/>
                </a:solidFill>
                <a:latin typeface="游ゴシック" panose="020B0400000000000000" pitchFamily="50" charset="-128"/>
                <a:ea typeface="游ゴシック" panose="020B0400000000000000" pitchFamily="50" charset="-128"/>
              </a:rPr>
              <a:t>저비용</a:t>
            </a:r>
            <a:endParaRPr lang="en-US" altLang="ko-KR" sz="1600" b="1" kern="0" dirty="0">
              <a:solidFill>
                <a:srgbClr val="002060"/>
              </a:solidFill>
              <a:latin typeface="游ゴシック" panose="020B0400000000000000" pitchFamily="50" charset="-128"/>
              <a:ea typeface="游ゴシック" panose="020B0400000000000000" pitchFamily="50" charset="-128"/>
            </a:endParaRPr>
          </a:p>
          <a:p>
            <a:pPr>
              <a:defRPr sz="1000"/>
            </a:pPr>
            <a:r>
              <a:rPr lang="en-US" altLang="ko-KR" sz="1600" b="1" kern="0" dirty="0">
                <a:solidFill>
                  <a:srgbClr val="800080"/>
                </a:solidFill>
                <a:latin typeface="游ゴシック" panose="020B0400000000000000" pitchFamily="50" charset="-128"/>
                <a:ea typeface="游ゴシック" panose="020B0400000000000000" pitchFamily="50" charset="-128"/>
              </a:rPr>
              <a:t>    </a:t>
            </a:r>
            <a:r>
              <a:rPr lang="ko-KR" altLang="en-US" sz="1600" b="1" kern="0" dirty="0">
                <a:solidFill>
                  <a:srgbClr val="0070C0"/>
                </a:solidFill>
                <a:latin typeface="游ゴシック" panose="020B0400000000000000" pitchFamily="50" charset="-128"/>
                <a:ea typeface="游ゴシック" panose="020B0400000000000000" pitchFamily="50" charset="-128"/>
              </a:rPr>
              <a:t>타 제품 대비 저렴한 가격으로 공급 가능</a:t>
            </a:r>
            <a:endParaRPr lang="en-US" altLang="ko-KR" sz="1600" b="1" kern="0" dirty="0">
              <a:solidFill>
                <a:srgbClr val="0070C0"/>
              </a:solidFill>
              <a:latin typeface="游ゴシック" panose="020B0400000000000000" pitchFamily="50" charset="-128"/>
              <a:ea typeface="游ゴシック" panose="020B0400000000000000" pitchFamily="50" charset="-128"/>
            </a:endParaRPr>
          </a:p>
        </p:txBody>
      </p:sp>
      <p:sp>
        <p:nvSpPr>
          <p:cNvPr id="16" name="TextBox 523">
            <a:extLst>
              <a:ext uri="{FF2B5EF4-FFF2-40B4-BE49-F238E27FC236}">
                <a16:creationId xmlns:a16="http://schemas.microsoft.com/office/drawing/2014/main" id="{41AEC071-C61C-CAE1-9FC6-57B717EDA2E5}"/>
              </a:ext>
            </a:extLst>
          </p:cNvPr>
          <p:cNvSpPr txBox="1"/>
          <p:nvPr/>
        </p:nvSpPr>
        <p:spPr>
          <a:xfrm>
            <a:off x="1250253" y="3245673"/>
            <a:ext cx="5189625" cy="58477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600" b="1" kern="0" dirty="0">
                <a:solidFill>
                  <a:srgbClr val="002060"/>
                </a:solidFill>
                <a:latin typeface="游ゴシック" panose="020B0400000000000000" pitchFamily="50" charset="-128"/>
                <a:ea typeface="游ゴシック" panose="020B0400000000000000" pitchFamily="50" charset="-128"/>
              </a:rPr>
              <a:t>▶ </a:t>
            </a:r>
            <a:r>
              <a:rPr lang="ko-KR" altLang="en-US" sz="1600" b="1" kern="0" dirty="0">
                <a:solidFill>
                  <a:srgbClr val="002060"/>
                </a:solidFill>
                <a:latin typeface="游ゴシック" panose="020B0400000000000000" pitchFamily="50" charset="-128"/>
                <a:ea typeface="游ゴシック" panose="020B0400000000000000" pitchFamily="50" charset="-128"/>
              </a:rPr>
              <a:t>설치공간 최소화</a:t>
            </a:r>
            <a:endParaRPr lang="en-US" altLang="ko-KR" sz="1600" b="1" kern="0" dirty="0">
              <a:solidFill>
                <a:srgbClr val="002060"/>
              </a:solidFill>
              <a:latin typeface="游ゴシック" panose="020B0400000000000000" pitchFamily="50" charset="-128"/>
              <a:ea typeface="游ゴシック" panose="020B0400000000000000" pitchFamily="50" charset="-128"/>
            </a:endParaRPr>
          </a:p>
          <a:p>
            <a:pPr>
              <a:defRPr sz="1000"/>
            </a:pPr>
            <a:r>
              <a:rPr lang="en-US" altLang="ko-KR" sz="1600" b="1" kern="0" dirty="0">
                <a:solidFill>
                  <a:srgbClr val="FF0000"/>
                </a:solidFill>
                <a:latin typeface="游ゴシック" panose="020B0400000000000000" pitchFamily="50" charset="-128"/>
                <a:ea typeface="游ゴシック" panose="020B0400000000000000" pitchFamily="50" charset="-128"/>
              </a:rPr>
              <a:t> </a:t>
            </a:r>
            <a:r>
              <a:rPr lang="en-US" altLang="ko-KR" sz="1600" b="1" kern="0" dirty="0">
                <a:solidFill>
                  <a:srgbClr val="800080"/>
                </a:solidFill>
                <a:latin typeface="游ゴシック" panose="020B0400000000000000" pitchFamily="50" charset="-128"/>
                <a:ea typeface="游ゴシック" panose="020B0400000000000000" pitchFamily="50" charset="-128"/>
              </a:rPr>
              <a:t>   </a:t>
            </a:r>
            <a:r>
              <a:rPr lang="ko-KR" altLang="en-US" sz="1600" b="1" kern="0" dirty="0">
                <a:solidFill>
                  <a:srgbClr val="0070C0"/>
                </a:solidFill>
                <a:latin typeface="游ゴシック" panose="020B0400000000000000" pitchFamily="50" charset="-128"/>
                <a:ea typeface="游ゴシック" panose="020B0400000000000000" pitchFamily="50" charset="-128"/>
              </a:rPr>
              <a:t>다른 종류의 밸브</a:t>
            </a:r>
            <a:r>
              <a:rPr lang="en-US" altLang="ko-KR" sz="1600" b="1" kern="0" dirty="0">
                <a:solidFill>
                  <a:srgbClr val="0070C0"/>
                </a:solidFill>
                <a:latin typeface="游ゴシック" panose="020B0400000000000000" pitchFamily="50" charset="-128"/>
                <a:ea typeface="游ゴシック" panose="020B0400000000000000" pitchFamily="50" charset="-128"/>
              </a:rPr>
              <a:t>(Gate / Ball / Globe) </a:t>
            </a:r>
            <a:r>
              <a:rPr lang="ko-KR" altLang="en-US" sz="1600" b="1" kern="0" dirty="0">
                <a:solidFill>
                  <a:srgbClr val="0070C0"/>
                </a:solidFill>
                <a:latin typeface="游ゴシック" panose="020B0400000000000000" pitchFamily="50" charset="-128"/>
                <a:ea typeface="游ゴシック" panose="020B0400000000000000" pitchFamily="50" charset="-128"/>
              </a:rPr>
              <a:t>대비 경제적</a:t>
            </a:r>
            <a:endParaRPr lang="en-US" altLang="ko-KR" sz="1600" b="1" kern="0" dirty="0">
              <a:solidFill>
                <a:srgbClr val="0070C0"/>
              </a:solidFill>
              <a:latin typeface="游ゴシック" panose="020B0400000000000000" pitchFamily="50" charset="-128"/>
              <a:ea typeface="游ゴシック" panose="020B0400000000000000" pitchFamily="50" charset="-128"/>
            </a:endParaRPr>
          </a:p>
        </p:txBody>
      </p:sp>
      <p:sp>
        <p:nvSpPr>
          <p:cNvPr id="17" name="TextBox 523">
            <a:extLst>
              <a:ext uri="{FF2B5EF4-FFF2-40B4-BE49-F238E27FC236}">
                <a16:creationId xmlns:a16="http://schemas.microsoft.com/office/drawing/2014/main" id="{AD5128F9-8490-1ABF-B8A5-54EB9B84C92B}"/>
              </a:ext>
            </a:extLst>
          </p:cNvPr>
          <p:cNvSpPr txBox="1"/>
          <p:nvPr/>
        </p:nvSpPr>
        <p:spPr>
          <a:xfrm>
            <a:off x="1250259" y="2186917"/>
            <a:ext cx="4806119" cy="58477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600" b="1" kern="0" dirty="0">
                <a:solidFill>
                  <a:srgbClr val="002060"/>
                </a:solidFill>
                <a:latin typeface="游ゴシック" panose="020B0400000000000000" pitchFamily="50" charset="-128"/>
                <a:ea typeface="游ゴシック" panose="020B0400000000000000" pitchFamily="50" charset="-128"/>
              </a:rPr>
              <a:t>▶ </a:t>
            </a:r>
            <a:r>
              <a:rPr lang="ko-KR" altLang="en-US" sz="1600" b="1" kern="0" dirty="0" err="1">
                <a:solidFill>
                  <a:srgbClr val="002060"/>
                </a:solidFill>
                <a:latin typeface="游ゴシック" panose="020B0400000000000000" pitchFamily="50" charset="-128"/>
                <a:ea typeface="游ゴシック" panose="020B0400000000000000" pitchFamily="50" charset="-128"/>
              </a:rPr>
              <a:t>저토크</a:t>
            </a:r>
            <a:endParaRPr lang="en-US" altLang="ko-KR" sz="1600" b="1" kern="0" dirty="0">
              <a:solidFill>
                <a:srgbClr val="002060"/>
              </a:solidFill>
              <a:latin typeface="游ゴシック" panose="020B0400000000000000" pitchFamily="50" charset="-128"/>
              <a:ea typeface="游ゴシック" panose="020B0400000000000000" pitchFamily="50" charset="-128"/>
            </a:endParaRPr>
          </a:p>
          <a:p>
            <a:pPr>
              <a:defRPr sz="1000"/>
            </a:pPr>
            <a:r>
              <a:rPr lang="en-US" altLang="ko-KR" sz="1600" b="1" kern="0" dirty="0">
                <a:solidFill>
                  <a:srgbClr val="0070C0"/>
                </a:solidFill>
                <a:latin typeface="游ゴシック" panose="020B0400000000000000" pitchFamily="50" charset="-128"/>
                <a:ea typeface="游ゴシック" panose="020B0400000000000000" pitchFamily="50" charset="-128"/>
              </a:rPr>
              <a:t>    Actuation Cost </a:t>
            </a:r>
            <a:r>
              <a:rPr lang="ko-KR" altLang="en-US" sz="1600" b="1" kern="0" dirty="0">
                <a:solidFill>
                  <a:srgbClr val="0070C0"/>
                </a:solidFill>
                <a:latin typeface="游ゴシック" panose="020B0400000000000000" pitchFamily="50" charset="-128"/>
                <a:ea typeface="游ゴシック" panose="020B0400000000000000" pitchFamily="50" charset="-128"/>
              </a:rPr>
              <a:t>절감</a:t>
            </a:r>
            <a:endParaRPr lang="en-US" altLang="ko-KR" sz="1600" b="1" kern="0" dirty="0">
              <a:solidFill>
                <a:srgbClr val="0070C0"/>
              </a:solidFill>
              <a:latin typeface="游ゴシック" panose="020B0400000000000000" pitchFamily="50" charset="-128"/>
              <a:ea typeface="游ゴシック" panose="020B0400000000000000" pitchFamily="50" charset="-128"/>
            </a:endParaRPr>
          </a:p>
        </p:txBody>
      </p:sp>
      <p:sp>
        <p:nvSpPr>
          <p:cNvPr id="18" name="TextBox 523">
            <a:extLst>
              <a:ext uri="{FF2B5EF4-FFF2-40B4-BE49-F238E27FC236}">
                <a16:creationId xmlns:a16="http://schemas.microsoft.com/office/drawing/2014/main" id="{EF11E370-D5C1-E106-04CD-1CD90379D122}"/>
              </a:ext>
            </a:extLst>
          </p:cNvPr>
          <p:cNvSpPr txBox="1"/>
          <p:nvPr/>
        </p:nvSpPr>
        <p:spPr>
          <a:xfrm>
            <a:off x="6860741" y="2208311"/>
            <a:ext cx="3561216" cy="58477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600" b="1" kern="0" dirty="0">
                <a:solidFill>
                  <a:srgbClr val="002060"/>
                </a:solidFill>
                <a:latin typeface="游ゴシック" panose="020B0400000000000000" pitchFamily="50" charset="-128"/>
                <a:ea typeface="游ゴシック" panose="020B0400000000000000" pitchFamily="50" charset="-128"/>
              </a:rPr>
              <a:t>▶ </a:t>
            </a:r>
            <a:r>
              <a:rPr lang="ko-KR" altLang="en-US" sz="1600" b="1" kern="0" dirty="0">
                <a:solidFill>
                  <a:srgbClr val="002060"/>
                </a:solidFill>
                <a:latin typeface="游ゴシック" panose="020B0400000000000000" pitchFamily="50" charset="-128"/>
                <a:ea typeface="游ゴシック" panose="020B0400000000000000" pitchFamily="50" charset="-128"/>
              </a:rPr>
              <a:t>설치 및 교환 용이</a:t>
            </a:r>
            <a:r>
              <a:rPr lang="en-US" altLang="ko-KR" sz="1600" b="1" kern="0" dirty="0">
                <a:solidFill>
                  <a:srgbClr val="800080"/>
                </a:solidFill>
                <a:latin typeface="游ゴシック" panose="020B0400000000000000" pitchFamily="50" charset="-128"/>
                <a:ea typeface="游ゴシック" panose="020B0400000000000000" pitchFamily="50" charset="-128"/>
              </a:rPr>
              <a:t> </a:t>
            </a:r>
          </a:p>
          <a:p>
            <a:pPr>
              <a:defRPr sz="1000"/>
            </a:pPr>
            <a:r>
              <a:rPr lang="en-US" altLang="ko-KR" sz="1600" b="1" kern="0" dirty="0">
                <a:solidFill>
                  <a:srgbClr val="800080"/>
                </a:solidFill>
                <a:latin typeface="游ゴシック" panose="020B0400000000000000" pitchFamily="50" charset="-128"/>
                <a:ea typeface="游ゴシック" panose="020B0400000000000000" pitchFamily="50" charset="-128"/>
              </a:rPr>
              <a:t>   </a:t>
            </a:r>
            <a:r>
              <a:rPr lang="ko-KR" altLang="en-US" sz="1600" b="1" kern="0" dirty="0">
                <a:solidFill>
                  <a:srgbClr val="0070C0"/>
                </a:solidFill>
                <a:latin typeface="游ゴシック" panose="020B0400000000000000" pitchFamily="50" charset="-128"/>
                <a:ea typeface="游ゴシック" panose="020B0400000000000000" pitchFamily="50" charset="-128"/>
              </a:rPr>
              <a:t>시트 </a:t>
            </a:r>
            <a:r>
              <a:rPr lang="en-US" altLang="ko-KR" sz="1600" b="1" kern="0" dirty="0">
                <a:solidFill>
                  <a:srgbClr val="0070C0"/>
                </a:solidFill>
                <a:latin typeface="游ゴシック" panose="020B0400000000000000" pitchFamily="50" charset="-128"/>
                <a:ea typeface="游ゴシック" panose="020B0400000000000000" pitchFamily="50" charset="-128"/>
              </a:rPr>
              <a:t>&amp; </a:t>
            </a:r>
            <a:r>
              <a:rPr lang="ko-KR" altLang="en-US" sz="1600" b="1" kern="0" dirty="0">
                <a:solidFill>
                  <a:srgbClr val="0070C0"/>
                </a:solidFill>
                <a:latin typeface="游ゴシック" panose="020B0400000000000000" pitchFamily="50" charset="-128"/>
                <a:ea typeface="游ゴシック" panose="020B0400000000000000" pitchFamily="50" charset="-128"/>
              </a:rPr>
              <a:t>밸브 개별적으로 교환 가능</a:t>
            </a:r>
            <a:endParaRPr lang="en-US" altLang="ko-KR" sz="1600" b="1" kern="0" dirty="0">
              <a:solidFill>
                <a:srgbClr val="0070C0"/>
              </a:solidFill>
              <a:latin typeface="游ゴシック" panose="020B0400000000000000" pitchFamily="50" charset="-128"/>
              <a:ea typeface="游ゴシック" panose="020B0400000000000000" pitchFamily="50" charset="-128"/>
            </a:endParaRPr>
          </a:p>
        </p:txBody>
      </p:sp>
      <p:sp>
        <p:nvSpPr>
          <p:cNvPr id="19" name="TextBox 18">
            <a:extLst>
              <a:ext uri="{FF2B5EF4-FFF2-40B4-BE49-F238E27FC236}">
                <a16:creationId xmlns:a16="http://schemas.microsoft.com/office/drawing/2014/main" id="{09E0C567-937A-4811-872A-EC90F8A7126A}"/>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1326118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직선 연결선 47">
            <a:extLst>
              <a:ext uri="{FF2B5EF4-FFF2-40B4-BE49-F238E27FC236}">
                <a16:creationId xmlns:a16="http://schemas.microsoft.com/office/drawing/2014/main" id="{DE985661-FF58-0D13-5979-150212E93825}"/>
              </a:ext>
            </a:extLst>
          </p:cNvPr>
          <p:cNvCxnSpPr>
            <a:cxnSpLocks/>
          </p:cNvCxnSpPr>
          <p:nvPr/>
        </p:nvCxnSpPr>
        <p:spPr bwMode="auto">
          <a:xfrm flipH="1">
            <a:off x="6223512" y="4245415"/>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9AF88E5F-0622-927F-7A05-B4AD1E555B1F}"/>
              </a:ext>
            </a:extLst>
          </p:cNvPr>
          <p:cNvCxnSpPr>
            <a:cxnSpLocks/>
          </p:cNvCxnSpPr>
          <p:nvPr/>
        </p:nvCxnSpPr>
        <p:spPr bwMode="auto">
          <a:xfrm flipH="1">
            <a:off x="6210714" y="3351592"/>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8BDEA1C-A5F4-1155-F63D-4E249520655F}"/>
              </a:ext>
            </a:extLst>
          </p:cNvPr>
          <p:cNvCxnSpPr>
            <a:cxnSpLocks/>
          </p:cNvCxnSpPr>
          <p:nvPr/>
        </p:nvCxnSpPr>
        <p:spPr bwMode="auto">
          <a:xfrm flipH="1">
            <a:off x="6223512" y="2602574"/>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BFED61C0-239C-023B-D83B-31AD25080462}"/>
              </a:ext>
            </a:extLst>
          </p:cNvPr>
          <p:cNvCxnSpPr>
            <a:cxnSpLocks/>
          </p:cNvCxnSpPr>
          <p:nvPr/>
        </p:nvCxnSpPr>
        <p:spPr bwMode="auto">
          <a:xfrm flipH="1">
            <a:off x="6210715" y="1821358"/>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5B0239F-AEF4-9F1A-6902-FC7ECD5B977A}"/>
              </a:ext>
            </a:extLst>
          </p:cNvPr>
          <p:cNvCxnSpPr>
            <a:cxnSpLocks/>
          </p:cNvCxnSpPr>
          <p:nvPr/>
        </p:nvCxnSpPr>
        <p:spPr bwMode="auto">
          <a:xfrm flipH="1">
            <a:off x="5379648" y="3004817"/>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200" y="862192"/>
            <a:ext cx="4895850" cy="437130"/>
          </a:xfrm>
        </p:spPr>
        <p:txBody>
          <a:bodyPr/>
          <a:lstStyle/>
          <a:p>
            <a:r>
              <a:rPr lang="en-US" altLang="ko-KR" sz="3200" dirty="0">
                <a:latin typeface="Yu Gothic" panose="020B0400000000000000" pitchFamily="34" charset="-128"/>
                <a:ea typeface="Yu Gothic" panose="020B0400000000000000" pitchFamily="34" charset="-128"/>
              </a:rPr>
              <a:t>BUTTERFLY VALVE</a:t>
            </a:r>
            <a:endParaRPr lang="ko-KR" altLang="en-US" sz="3200" dirty="0">
              <a:latin typeface="Yu Gothic" panose="020B0400000000000000" pitchFamily="34" charset="-128"/>
            </a:endParaRPr>
          </a:p>
        </p:txBody>
      </p:sp>
      <p:grpSp>
        <p:nvGrpSpPr>
          <p:cNvPr id="6" name="그룹 5">
            <a:extLst>
              <a:ext uri="{FF2B5EF4-FFF2-40B4-BE49-F238E27FC236}">
                <a16:creationId xmlns:a16="http://schemas.microsoft.com/office/drawing/2014/main" id="{F858AB4C-5704-0E27-0D56-C79946935F65}"/>
              </a:ext>
            </a:extLst>
          </p:cNvPr>
          <p:cNvGrpSpPr/>
          <p:nvPr/>
        </p:nvGrpSpPr>
        <p:grpSpPr>
          <a:xfrm>
            <a:off x="1079710" y="1534412"/>
            <a:ext cx="5098821" cy="4928116"/>
            <a:chOff x="1590369" y="1520170"/>
            <a:chExt cx="5449546" cy="5091498"/>
          </a:xfrm>
        </p:grpSpPr>
        <p:grpSp>
          <p:nvGrpSpPr>
            <p:cNvPr id="7" name="그룹 6">
              <a:extLst>
                <a:ext uri="{FF2B5EF4-FFF2-40B4-BE49-F238E27FC236}">
                  <a16:creationId xmlns:a16="http://schemas.microsoft.com/office/drawing/2014/main" id="{AD0B66E7-7CA1-6A9B-498E-4DB69683FD4C}"/>
                </a:ext>
              </a:extLst>
            </p:cNvPr>
            <p:cNvGrpSpPr/>
            <p:nvPr/>
          </p:nvGrpSpPr>
          <p:grpSpPr>
            <a:xfrm>
              <a:off x="1590369" y="1520170"/>
              <a:ext cx="4948056" cy="5091498"/>
              <a:chOff x="-174425" y="1657350"/>
              <a:chExt cx="5034457" cy="5362393"/>
            </a:xfrm>
          </p:grpSpPr>
          <p:pic>
            <p:nvPicPr>
              <p:cNvPr id="14" name="Picture 2" descr="C:\Users\Administrator\Desktop\Butterfly Valve 구조\Butterfly valve 구조.png">
                <a:extLst>
                  <a:ext uri="{FF2B5EF4-FFF2-40B4-BE49-F238E27FC236}">
                    <a16:creationId xmlns:a16="http://schemas.microsoft.com/office/drawing/2014/main" id="{3A5BC45C-98AF-C112-810A-C7B985D2A33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627313" y="1657350"/>
                <a:ext cx="784225"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그림 14">
                <a:extLst>
                  <a:ext uri="{FF2B5EF4-FFF2-40B4-BE49-F238E27FC236}">
                    <a16:creationId xmlns:a16="http://schemas.microsoft.com/office/drawing/2014/main" id="{B56C6CD2-D7F0-4A07-ED98-4D870E87FE2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3449580" y="1731155"/>
                <a:ext cx="1128633" cy="844528"/>
              </a:xfrm>
              <a:prstGeom prst="rect">
                <a:avLst/>
              </a:prstGeom>
              <a:ln>
                <a:noFill/>
              </a:ln>
              <a:effectLst>
                <a:outerShdw blurRad="190500" algn="tl" rotWithShape="0">
                  <a:srgbClr val="000000">
                    <a:alpha val="70000"/>
                  </a:srgbClr>
                </a:outerShdw>
              </a:effectLst>
            </p:spPr>
          </p:pic>
          <p:pic>
            <p:nvPicPr>
              <p:cNvPr id="16" name="Picture 2" descr="C:\Users\Administrator\Desktop\Butterfly Valve 구조\Butterfly valve 구조.png">
                <a:extLst>
                  <a:ext uri="{FF2B5EF4-FFF2-40B4-BE49-F238E27FC236}">
                    <a16:creationId xmlns:a16="http://schemas.microsoft.com/office/drawing/2014/main" id="{E48C218A-F6E6-C185-5B1C-C2813BEE0716}"/>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98789" y="3819525"/>
                <a:ext cx="779132" cy="79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그림 16">
                <a:extLst>
                  <a:ext uri="{FF2B5EF4-FFF2-40B4-BE49-F238E27FC236}">
                    <a16:creationId xmlns:a16="http://schemas.microsoft.com/office/drawing/2014/main" id="{4CD2966F-A057-2CA2-A240-D099CF42808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bwMode="auto">
              <a:xfrm>
                <a:off x="3997325" y="3905250"/>
                <a:ext cx="862707" cy="725213"/>
              </a:xfrm>
              <a:prstGeom prst="rect">
                <a:avLst/>
              </a:prstGeom>
              <a:ln>
                <a:noFill/>
              </a:ln>
              <a:effectLst>
                <a:outerShdw blurRad="190500" algn="tl" rotWithShape="0">
                  <a:srgbClr val="000000">
                    <a:alpha val="70000"/>
                  </a:srgbClr>
                </a:outerShdw>
              </a:effectLst>
            </p:spPr>
          </p:pic>
          <p:grpSp>
            <p:nvGrpSpPr>
              <p:cNvPr id="18" name="그룹 17">
                <a:extLst>
                  <a:ext uri="{FF2B5EF4-FFF2-40B4-BE49-F238E27FC236}">
                    <a16:creationId xmlns:a16="http://schemas.microsoft.com/office/drawing/2014/main" id="{82EF8673-62E6-6409-603F-80E5676C8551}"/>
                  </a:ext>
                </a:extLst>
              </p:cNvPr>
              <p:cNvGrpSpPr/>
              <p:nvPr/>
            </p:nvGrpSpPr>
            <p:grpSpPr>
              <a:xfrm>
                <a:off x="-174425" y="1689329"/>
                <a:ext cx="4878042" cy="5330414"/>
                <a:chOff x="-174425" y="1689329"/>
                <a:chExt cx="4878042" cy="5330414"/>
              </a:xfrm>
            </p:grpSpPr>
            <p:grpSp>
              <p:nvGrpSpPr>
                <p:cNvPr id="19" name="그룹 42">
                  <a:extLst>
                    <a:ext uri="{FF2B5EF4-FFF2-40B4-BE49-F238E27FC236}">
                      <a16:creationId xmlns:a16="http://schemas.microsoft.com/office/drawing/2014/main" id="{45FCB069-4E87-37C6-6EAB-4BE30EAB3FDD}"/>
                    </a:ext>
                  </a:extLst>
                </p:cNvPr>
                <p:cNvGrpSpPr>
                  <a:grpSpLocks/>
                </p:cNvGrpSpPr>
                <p:nvPr/>
              </p:nvGrpSpPr>
              <p:grpSpPr bwMode="auto">
                <a:xfrm>
                  <a:off x="-174425" y="1689329"/>
                  <a:ext cx="4878042" cy="4116954"/>
                  <a:chOff x="-95643" y="2197419"/>
                  <a:chExt cx="5634310" cy="3214302"/>
                </a:xfrm>
              </p:grpSpPr>
              <p:cxnSp>
                <p:nvCxnSpPr>
                  <p:cNvPr id="21" name="직선 연결선 20">
                    <a:extLst>
                      <a:ext uri="{FF2B5EF4-FFF2-40B4-BE49-F238E27FC236}">
                        <a16:creationId xmlns:a16="http://schemas.microsoft.com/office/drawing/2014/main" id="{AF0B6B23-CA2E-355E-ADB3-1D5874A02B4B}"/>
                      </a:ext>
                    </a:extLst>
                  </p:cNvPr>
                  <p:cNvCxnSpPr/>
                  <p:nvPr/>
                </p:nvCxnSpPr>
                <p:spPr>
                  <a:xfrm flipH="1">
                    <a:off x="2973603" y="4372453"/>
                    <a:ext cx="341053" cy="0"/>
                  </a:xfrm>
                  <a:prstGeom prst="line">
                    <a:avLst/>
                  </a:prstGeom>
                  <a:ln w="31750"/>
                </p:spPr>
                <p:style>
                  <a:lnRef idx="1">
                    <a:schemeClr val="accent1"/>
                  </a:lnRef>
                  <a:fillRef idx="0">
                    <a:schemeClr val="accent1"/>
                  </a:fillRef>
                  <a:effectRef idx="0">
                    <a:schemeClr val="accent1"/>
                  </a:effectRef>
                  <a:fontRef idx="minor">
                    <a:schemeClr val="tx1"/>
                  </a:fontRef>
                </p:style>
              </p:cxnSp>
              <p:grpSp>
                <p:nvGrpSpPr>
                  <p:cNvPr id="22" name="그룹 18">
                    <a:extLst>
                      <a:ext uri="{FF2B5EF4-FFF2-40B4-BE49-F238E27FC236}">
                        <a16:creationId xmlns:a16="http://schemas.microsoft.com/office/drawing/2014/main" id="{3FFACC26-D07D-B152-D033-BAC65A02CD46}"/>
                      </a:ext>
                    </a:extLst>
                  </p:cNvPr>
                  <p:cNvGrpSpPr>
                    <a:grpSpLocks/>
                  </p:cNvGrpSpPr>
                  <p:nvPr/>
                </p:nvGrpSpPr>
                <p:grpSpPr bwMode="auto">
                  <a:xfrm>
                    <a:off x="-95643" y="2197419"/>
                    <a:ext cx="3190552" cy="2392993"/>
                    <a:chOff x="-174310" y="2191420"/>
                    <a:chExt cx="3701548" cy="2612074"/>
                  </a:xfrm>
                </p:grpSpPr>
                <p:sp>
                  <p:nvSpPr>
                    <p:cNvPr id="28" name="모서리가 둥근 직사각형 49">
                      <a:extLst>
                        <a:ext uri="{FF2B5EF4-FFF2-40B4-BE49-F238E27FC236}">
                          <a16:creationId xmlns:a16="http://schemas.microsoft.com/office/drawing/2014/main" id="{08F7F547-3514-B0D0-3D54-ED6582519A95}"/>
                        </a:ext>
                      </a:extLst>
                    </p:cNvPr>
                    <p:cNvSpPr/>
                    <p:nvPr/>
                  </p:nvSpPr>
                  <p:spPr>
                    <a:xfrm>
                      <a:off x="1963599" y="2191420"/>
                      <a:ext cx="1536432" cy="462938"/>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Concentric</a:t>
                      </a:r>
                      <a:endParaRPr lang="ko-KR" altLang="en-US" sz="9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cxnSp>
                  <p:nvCxnSpPr>
                    <p:cNvPr id="29" name="직선 연결선 28">
                      <a:extLst>
                        <a:ext uri="{FF2B5EF4-FFF2-40B4-BE49-F238E27FC236}">
                          <a16:creationId xmlns:a16="http://schemas.microsoft.com/office/drawing/2014/main" id="{CF93BC2F-7387-97FD-F4C6-A0534AF5945F}"/>
                        </a:ext>
                      </a:extLst>
                    </p:cNvPr>
                    <p:cNvCxnSpPr/>
                    <p:nvPr/>
                  </p:nvCxnSpPr>
                  <p:spPr>
                    <a:xfrm>
                      <a:off x="1791037" y="2421222"/>
                      <a:ext cx="14892" cy="215247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306AA6E5-3803-631E-914E-8A84AF95C72F}"/>
                        </a:ext>
                      </a:extLst>
                    </p:cNvPr>
                    <p:cNvCxnSpPr>
                      <a:cxnSpLocks/>
                      <a:endCxn id="28" idx="1"/>
                    </p:cNvCxnSpPr>
                    <p:nvPr/>
                  </p:nvCxnSpPr>
                  <p:spPr>
                    <a:xfrm>
                      <a:off x="1791038" y="2349710"/>
                      <a:ext cx="172561" cy="7317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1331BB48-C616-DA4F-C09B-6B5F8A9C8825}"/>
                        </a:ext>
                      </a:extLst>
                    </p:cNvPr>
                    <p:cNvCxnSpPr/>
                    <p:nvPr/>
                  </p:nvCxnSpPr>
                  <p:spPr>
                    <a:xfrm flipH="1">
                      <a:off x="1552780" y="3571193"/>
                      <a:ext cx="23825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613D4AD8-FBFE-488A-DCFB-317BD1288A1E}"/>
                        </a:ext>
                      </a:extLst>
                    </p:cNvPr>
                    <p:cNvCxnSpPr/>
                    <p:nvPr/>
                  </p:nvCxnSpPr>
                  <p:spPr>
                    <a:xfrm flipV="1">
                      <a:off x="1791037" y="4565581"/>
                      <a:ext cx="304203" cy="811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3" name="모서리가 둥근 직사각형 65">
                      <a:extLst>
                        <a:ext uri="{FF2B5EF4-FFF2-40B4-BE49-F238E27FC236}">
                          <a16:creationId xmlns:a16="http://schemas.microsoft.com/office/drawing/2014/main" id="{8EF724ED-5222-5D83-0658-9849D9B81A1A}"/>
                        </a:ext>
                      </a:extLst>
                    </p:cNvPr>
                    <p:cNvSpPr/>
                    <p:nvPr/>
                  </p:nvSpPr>
                  <p:spPr>
                    <a:xfrm>
                      <a:off x="-174310" y="3077039"/>
                      <a:ext cx="1773829" cy="1000695"/>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BUTTERFLY </a:t>
                      </a:r>
                    </a:p>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34" name="모서리가 둥근 직사각형 66">
                      <a:extLst>
                        <a:ext uri="{FF2B5EF4-FFF2-40B4-BE49-F238E27FC236}">
                          <a16:creationId xmlns:a16="http://schemas.microsoft.com/office/drawing/2014/main" id="{B053482B-FAB8-E6A5-F160-F08B52CA2558}"/>
                        </a:ext>
                      </a:extLst>
                    </p:cNvPr>
                    <p:cNvSpPr/>
                    <p:nvPr/>
                  </p:nvSpPr>
                  <p:spPr>
                    <a:xfrm>
                      <a:off x="1990803" y="4340556"/>
                      <a:ext cx="1536435" cy="462938"/>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2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a:t>
                      </a: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Eccentric</a:t>
                      </a:r>
                      <a:endParaRPr lang="ko-KR" altLang="en-US" sz="9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grpSp>
              <p:cxnSp>
                <p:nvCxnSpPr>
                  <p:cNvPr id="23" name="직선 연결선 22">
                    <a:extLst>
                      <a:ext uri="{FF2B5EF4-FFF2-40B4-BE49-F238E27FC236}">
                        <a16:creationId xmlns:a16="http://schemas.microsoft.com/office/drawing/2014/main" id="{04AD3E06-6D6B-CAE5-D077-D624F3B254DA}"/>
                      </a:ext>
                    </a:extLst>
                  </p:cNvPr>
                  <p:cNvCxnSpPr>
                    <a:cxnSpLocks/>
                  </p:cNvCxnSpPr>
                  <p:nvPr/>
                </p:nvCxnSpPr>
                <p:spPr>
                  <a:xfrm>
                    <a:off x="3314655" y="3413129"/>
                    <a:ext cx="11115" cy="175132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FDACFAF-7642-8A5D-92BA-43EF541053BD}"/>
                      </a:ext>
                    </a:extLst>
                  </p:cNvPr>
                  <p:cNvCxnSpPr/>
                  <p:nvPr/>
                </p:nvCxnSpPr>
                <p:spPr>
                  <a:xfrm flipV="1">
                    <a:off x="3314656" y="3413129"/>
                    <a:ext cx="430901" cy="743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7E0B91AF-59A7-6A04-6DE5-60D952421ED6}"/>
                      </a:ext>
                    </a:extLst>
                  </p:cNvPr>
                  <p:cNvCxnSpPr/>
                  <p:nvPr/>
                </p:nvCxnSpPr>
                <p:spPr>
                  <a:xfrm flipV="1">
                    <a:off x="3314655" y="5160114"/>
                    <a:ext cx="430900" cy="8676"/>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7" name="모서리가 둥근 직사각형 48">
                    <a:extLst>
                      <a:ext uri="{FF2B5EF4-FFF2-40B4-BE49-F238E27FC236}">
                        <a16:creationId xmlns:a16="http://schemas.microsoft.com/office/drawing/2014/main" id="{36FCD994-5ED4-91A2-740A-D4945BB204ED}"/>
                      </a:ext>
                    </a:extLst>
                  </p:cNvPr>
                  <p:cNvSpPr/>
                  <p:nvPr/>
                </p:nvSpPr>
                <p:spPr>
                  <a:xfrm>
                    <a:off x="3662969" y="4899833"/>
                    <a:ext cx="1875698" cy="511888"/>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Triple Offset</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26" name="모서리가 둥근 직사각형 47">
                    <a:extLst>
                      <a:ext uri="{FF2B5EF4-FFF2-40B4-BE49-F238E27FC236}">
                        <a16:creationId xmlns:a16="http://schemas.microsoft.com/office/drawing/2014/main" id="{72B0C160-8DF5-C179-0782-C40A3B948D8F}"/>
                      </a:ext>
                    </a:extLst>
                  </p:cNvPr>
                  <p:cNvSpPr/>
                  <p:nvPr/>
                </p:nvSpPr>
                <p:spPr>
                  <a:xfrm>
                    <a:off x="3627903" y="3240254"/>
                    <a:ext cx="1796407" cy="466622"/>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Double Offset</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grpSp>
            <p:pic>
              <p:nvPicPr>
                <p:cNvPr id="20" name="Picture 2" descr="C:\Users\Administrator\Desktop\Butterfly Valve 구조\Butterfly valve 구조.png">
                  <a:extLst>
                    <a:ext uri="{FF2B5EF4-FFF2-40B4-BE49-F238E27FC236}">
                      <a16:creationId xmlns:a16="http://schemas.microsoft.com/office/drawing/2014/main" id="{4A4E4208-552A-D5C5-750F-BCDB92ECD72D}"/>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t="-5861" b="-2"/>
                <a:stretch>
                  <a:fillRect/>
                </a:stretch>
              </p:blipFill>
              <p:spPr bwMode="auto">
                <a:xfrm>
                  <a:off x="2790743" y="5977114"/>
                  <a:ext cx="1333326" cy="104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2" name="Picture 39" descr="C:\Users\정성한\Desktop\Labarotary 사진\크기변환_20150716_090620.jpg">
              <a:extLst>
                <a:ext uri="{FF2B5EF4-FFF2-40B4-BE49-F238E27FC236}">
                  <a16:creationId xmlns:a16="http://schemas.microsoft.com/office/drawing/2014/main" id="{6F93FFE5-70D0-13C0-AA00-694763741D0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729472" y="5626737"/>
              <a:ext cx="1310443" cy="80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D3CD328D-44DF-0981-5A03-6AA518B8E8B4}"/>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cxnSp>
        <p:nvCxnSpPr>
          <p:cNvPr id="5" name="직선 연결선 4">
            <a:extLst>
              <a:ext uri="{FF2B5EF4-FFF2-40B4-BE49-F238E27FC236}">
                <a16:creationId xmlns:a16="http://schemas.microsoft.com/office/drawing/2014/main" id="{5F56F25D-BE4A-CFBC-6902-BDD0AA92C4B9}"/>
              </a:ext>
            </a:extLst>
          </p:cNvPr>
          <p:cNvCxnSpPr>
            <a:cxnSpLocks/>
          </p:cNvCxnSpPr>
          <p:nvPr/>
        </p:nvCxnSpPr>
        <p:spPr bwMode="auto">
          <a:xfrm>
            <a:off x="6210715" y="1822627"/>
            <a:ext cx="12797" cy="2422788"/>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9" name="모서리가 둥근 직사각형 47">
            <a:extLst>
              <a:ext uri="{FF2B5EF4-FFF2-40B4-BE49-F238E27FC236}">
                <a16:creationId xmlns:a16="http://schemas.microsoft.com/office/drawing/2014/main" id="{9769D97E-C197-E638-078C-4ABBE68BEA95}"/>
              </a:ext>
            </a:extLst>
          </p:cNvPr>
          <p:cNvSpPr/>
          <p:nvPr/>
        </p:nvSpPr>
        <p:spPr bwMode="auto">
          <a:xfrm>
            <a:off x="6852522" y="1437875"/>
            <a:ext cx="1849020" cy="554752"/>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High Performance 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40" name="모서리가 둥근 직사각형 47">
            <a:extLst>
              <a:ext uri="{FF2B5EF4-FFF2-40B4-BE49-F238E27FC236}">
                <a16:creationId xmlns:a16="http://schemas.microsoft.com/office/drawing/2014/main" id="{33C894AB-61B5-8E8E-C054-61D1688ABEAE}"/>
              </a:ext>
            </a:extLst>
          </p:cNvPr>
          <p:cNvSpPr/>
          <p:nvPr/>
        </p:nvSpPr>
        <p:spPr bwMode="auto">
          <a:xfrm>
            <a:off x="6886461" y="3982509"/>
            <a:ext cx="1815081" cy="554752"/>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Cargo 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41" name="모서리가 둥근 직사각형 47">
            <a:extLst>
              <a:ext uri="{FF2B5EF4-FFF2-40B4-BE49-F238E27FC236}">
                <a16:creationId xmlns:a16="http://schemas.microsoft.com/office/drawing/2014/main" id="{5CFFA503-6F33-AFD5-2E7D-F4A034ECECF3}"/>
              </a:ext>
            </a:extLst>
          </p:cNvPr>
          <p:cNvSpPr/>
          <p:nvPr/>
        </p:nvSpPr>
        <p:spPr bwMode="auto">
          <a:xfrm>
            <a:off x="6846667" y="2247581"/>
            <a:ext cx="1854876" cy="554752"/>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Water Works 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42" name="모서리가 둥근 직사각형 47">
            <a:extLst>
              <a:ext uri="{FF2B5EF4-FFF2-40B4-BE49-F238E27FC236}">
                <a16:creationId xmlns:a16="http://schemas.microsoft.com/office/drawing/2014/main" id="{9747174F-792B-577D-E32B-F629FD7D5233}"/>
              </a:ext>
            </a:extLst>
          </p:cNvPr>
          <p:cNvSpPr/>
          <p:nvPr/>
        </p:nvSpPr>
        <p:spPr bwMode="auto">
          <a:xfrm>
            <a:off x="6877118" y="3126850"/>
            <a:ext cx="1824425" cy="554752"/>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Combined Check 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pic>
        <p:nvPicPr>
          <p:cNvPr id="50" name="그림 49">
            <a:extLst>
              <a:ext uri="{FF2B5EF4-FFF2-40B4-BE49-F238E27FC236}">
                <a16:creationId xmlns:a16="http://schemas.microsoft.com/office/drawing/2014/main" id="{F2B16185-6948-6350-0710-3A9A1887B4F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46857" y="3085671"/>
            <a:ext cx="1019511" cy="764633"/>
          </a:xfrm>
          <a:prstGeom prst="rect">
            <a:avLst/>
          </a:prstGeom>
        </p:spPr>
      </p:pic>
      <p:pic>
        <p:nvPicPr>
          <p:cNvPr id="52" name="그림 51">
            <a:extLst>
              <a:ext uri="{FF2B5EF4-FFF2-40B4-BE49-F238E27FC236}">
                <a16:creationId xmlns:a16="http://schemas.microsoft.com/office/drawing/2014/main" id="{9348CCD6-3053-4BF4-22D6-53835648C27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846857" y="2236735"/>
            <a:ext cx="1019510" cy="731679"/>
          </a:xfrm>
          <a:prstGeom prst="rect">
            <a:avLst/>
          </a:prstGeom>
        </p:spPr>
      </p:pic>
      <p:pic>
        <p:nvPicPr>
          <p:cNvPr id="56" name="그림 55">
            <a:extLst>
              <a:ext uri="{FF2B5EF4-FFF2-40B4-BE49-F238E27FC236}">
                <a16:creationId xmlns:a16="http://schemas.microsoft.com/office/drawing/2014/main" id="{D2D85831-B435-7EEB-C20B-A899531E2D4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827180" y="1236691"/>
            <a:ext cx="1019510" cy="764632"/>
          </a:xfrm>
          <a:prstGeom prst="rect">
            <a:avLst/>
          </a:prstGeom>
        </p:spPr>
      </p:pic>
      <p:pic>
        <p:nvPicPr>
          <p:cNvPr id="60" name="Picture 2">
            <a:extLst>
              <a:ext uri="{FF2B5EF4-FFF2-40B4-BE49-F238E27FC236}">
                <a16:creationId xmlns:a16="http://schemas.microsoft.com/office/drawing/2014/main" id="{BE4B30E1-5CD6-223E-1B1E-C26B32D8DEB8}"/>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rot="16200000">
            <a:off x="8974296" y="3867437"/>
            <a:ext cx="764632" cy="1019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楕円 7">
            <a:extLst>
              <a:ext uri="{FF2B5EF4-FFF2-40B4-BE49-F238E27FC236}">
                <a16:creationId xmlns:a16="http://schemas.microsoft.com/office/drawing/2014/main" id="{76F26CB6-7843-5197-B136-4C3B84E093DF}"/>
              </a:ext>
            </a:extLst>
          </p:cNvPr>
          <p:cNvSpPr/>
          <p:nvPr/>
        </p:nvSpPr>
        <p:spPr>
          <a:xfrm>
            <a:off x="2240493" y="13946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
        <p:nvSpPr>
          <p:cNvPr id="9" name="楕円 8">
            <a:extLst>
              <a:ext uri="{FF2B5EF4-FFF2-40B4-BE49-F238E27FC236}">
                <a16:creationId xmlns:a16="http://schemas.microsoft.com/office/drawing/2014/main" id="{A76D5C0F-9913-6552-BC10-1541EEBC5341}"/>
              </a:ext>
            </a:extLst>
          </p:cNvPr>
          <p:cNvSpPr/>
          <p:nvPr/>
        </p:nvSpPr>
        <p:spPr>
          <a:xfrm>
            <a:off x="6566698" y="1247310"/>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2</a:t>
            </a:r>
            <a:endParaRPr kumimoji="1" lang="ja-JP" altLang="en-US" dirty="0">
              <a:solidFill>
                <a:schemeClr val="tx1"/>
              </a:solidFill>
            </a:endParaRPr>
          </a:p>
        </p:txBody>
      </p:sp>
      <p:sp>
        <p:nvSpPr>
          <p:cNvPr id="10" name="楕円 9">
            <a:extLst>
              <a:ext uri="{FF2B5EF4-FFF2-40B4-BE49-F238E27FC236}">
                <a16:creationId xmlns:a16="http://schemas.microsoft.com/office/drawing/2014/main" id="{A18D4924-3858-07A5-3BCD-BEC87736B94B}"/>
              </a:ext>
            </a:extLst>
          </p:cNvPr>
          <p:cNvSpPr/>
          <p:nvPr/>
        </p:nvSpPr>
        <p:spPr>
          <a:xfrm>
            <a:off x="6565778" y="2052004"/>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
        <p:nvSpPr>
          <p:cNvPr id="11" name="楕円 10">
            <a:extLst>
              <a:ext uri="{FF2B5EF4-FFF2-40B4-BE49-F238E27FC236}">
                <a16:creationId xmlns:a16="http://schemas.microsoft.com/office/drawing/2014/main" id="{223C4D44-4B64-187F-2E7B-28078BF053D5}"/>
              </a:ext>
            </a:extLst>
          </p:cNvPr>
          <p:cNvSpPr/>
          <p:nvPr/>
        </p:nvSpPr>
        <p:spPr>
          <a:xfrm>
            <a:off x="6565778" y="2921586"/>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3" name="楕円 12">
            <a:extLst>
              <a:ext uri="{FF2B5EF4-FFF2-40B4-BE49-F238E27FC236}">
                <a16:creationId xmlns:a16="http://schemas.microsoft.com/office/drawing/2014/main" id="{7FEC0BB9-AAA2-9525-4953-6A7308002855}"/>
              </a:ext>
            </a:extLst>
          </p:cNvPr>
          <p:cNvSpPr/>
          <p:nvPr/>
        </p:nvSpPr>
        <p:spPr>
          <a:xfrm>
            <a:off x="6574020" y="3717881"/>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
        <p:nvSpPr>
          <p:cNvPr id="37" name="楕円 36">
            <a:extLst>
              <a:ext uri="{FF2B5EF4-FFF2-40B4-BE49-F238E27FC236}">
                <a16:creationId xmlns:a16="http://schemas.microsoft.com/office/drawing/2014/main" id="{CF30D156-0E61-A16B-1C21-2D65956D6CE4}"/>
              </a:ext>
            </a:extLst>
          </p:cNvPr>
          <p:cNvSpPr/>
          <p:nvPr/>
        </p:nvSpPr>
        <p:spPr>
          <a:xfrm>
            <a:off x="3875549" y="4537261"/>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753587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200" y="862192"/>
            <a:ext cx="6076950" cy="437130"/>
          </a:xfrm>
        </p:spPr>
        <p:txBody>
          <a:bodyPr/>
          <a:lstStyle/>
          <a:p>
            <a:r>
              <a:rPr lang="en-US" altLang="ja-JP" sz="3200" dirty="0">
                <a:latin typeface="游ゴシック" panose="020B0400000000000000" pitchFamily="50" charset="-128"/>
                <a:ea typeface="游ゴシック" panose="020B0400000000000000" pitchFamily="50" charset="-128"/>
              </a:rPr>
              <a:t>Concentric BFV</a:t>
            </a:r>
            <a:endParaRPr lang="ko-KR" altLang="en-US" sz="3200" dirty="0">
              <a:latin typeface="游ゴシック" panose="020B0400000000000000" pitchFamily="50" charset="-128"/>
            </a:endParaRPr>
          </a:p>
        </p:txBody>
      </p:sp>
      <p:pic>
        <p:nvPicPr>
          <p:cNvPr id="3" name="Picture 2" descr="C:\Documents and Settings\Administrator\바탕 화면\0001.jpg">
            <a:extLst>
              <a:ext uri="{FF2B5EF4-FFF2-40B4-BE49-F238E27FC236}">
                <a16:creationId xmlns:a16="http://schemas.microsoft.com/office/drawing/2014/main" id="{4C74690E-7B6B-8989-9D2F-6791F8B85847}"/>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2107211" y="1649708"/>
            <a:ext cx="3103562" cy="2139332"/>
          </a:xfrm>
          <a:prstGeom prst="rect">
            <a:avLst/>
          </a:prstGeom>
          <a:noFill/>
        </p:spPr>
      </p:pic>
      <p:pic>
        <p:nvPicPr>
          <p:cNvPr id="35" name="Picture 32">
            <a:extLst>
              <a:ext uri="{FF2B5EF4-FFF2-40B4-BE49-F238E27FC236}">
                <a16:creationId xmlns:a16="http://schemas.microsoft.com/office/drawing/2014/main" id="{3B2D5E78-E793-ADE7-9827-165058EE16A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398852" y="4149080"/>
            <a:ext cx="2520280"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graphicFrame>
        <p:nvGraphicFramePr>
          <p:cNvPr id="36" name="コンテンツ プレースホルダー 6">
            <a:extLst>
              <a:ext uri="{FF2B5EF4-FFF2-40B4-BE49-F238E27FC236}">
                <a16:creationId xmlns:a16="http://schemas.microsoft.com/office/drawing/2014/main" id="{7B2E33A0-25D4-A9E2-8EC5-7EF6517A6FE5}"/>
              </a:ext>
            </a:extLst>
          </p:cNvPr>
          <p:cNvGraphicFramePr>
            <a:graphicFrameLocks/>
          </p:cNvGraphicFramePr>
          <p:nvPr>
            <p:extLst>
              <p:ext uri="{D42A27DB-BD31-4B8C-83A1-F6EECF244321}">
                <p14:modId xmlns:p14="http://schemas.microsoft.com/office/powerpoint/2010/main" val="2707522327"/>
              </p:ext>
            </p:extLst>
          </p:nvPr>
        </p:nvGraphicFramePr>
        <p:xfrm>
          <a:off x="5518632" y="2003886"/>
          <a:ext cx="4484684" cy="2180931"/>
        </p:xfrm>
        <a:graphic>
          <a:graphicData uri="http://schemas.openxmlformats.org/drawingml/2006/table">
            <a:tbl>
              <a:tblPr bandRow="1">
                <a:tableStyleId>{5C22544A-7EE6-4342-B048-85BDC9FD1C3A}</a:tableStyleId>
              </a:tblPr>
              <a:tblGrid>
                <a:gridCol w="2237243">
                  <a:extLst>
                    <a:ext uri="{9D8B030D-6E8A-4147-A177-3AD203B41FA5}">
                      <a16:colId xmlns:a16="http://schemas.microsoft.com/office/drawing/2014/main" val="20000"/>
                    </a:ext>
                  </a:extLst>
                </a:gridCol>
                <a:gridCol w="2247441">
                  <a:extLst>
                    <a:ext uri="{9D8B030D-6E8A-4147-A177-3AD203B41FA5}">
                      <a16:colId xmlns:a16="http://schemas.microsoft.com/office/drawing/2014/main" val="20001"/>
                    </a:ext>
                  </a:extLst>
                </a:gridCol>
              </a:tblGrid>
              <a:tr h="397791">
                <a:tc>
                  <a:txBody>
                    <a:bodyPr/>
                    <a:lstStyle/>
                    <a:p>
                      <a:pPr algn="ctr"/>
                      <a:r>
                        <a:rPr kumimoji="1" lang="en-US" altLang="ja-JP" sz="1400" b="1" dirty="0">
                          <a:latin typeface="Yu Gothic" panose="020B0400000000000000" pitchFamily="34" charset="-128"/>
                          <a:ea typeface="Yu Gothic" panose="020B0400000000000000" pitchFamily="34" charset="-128"/>
                        </a:rPr>
                        <a:t>SIZE</a:t>
                      </a:r>
                      <a:endParaRPr kumimoji="1" lang="ja-JP" altLang="en-US" sz="14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400" b="1" dirty="0">
                          <a:latin typeface="Yu Gothic" panose="020B0400000000000000" pitchFamily="34" charset="-128"/>
                          <a:ea typeface="Yu Gothic" panose="020B0400000000000000" pitchFamily="34" charset="-128"/>
                        </a:rPr>
                        <a:t>PRESSURE RATING </a:t>
                      </a:r>
                      <a:endParaRPr kumimoji="1" lang="ja-JP" altLang="en-US" sz="14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37271">
                <a:tc>
                  <a:txBody>
                    <a:bodyPr/>
                    <a:lstStyle/>
                    <a:p>
                      <a:r>
                        <a:rPr kumimoji="1" lang="en-US" altLang="ja-JP" sz="1100" dirty="0">
                          <a:latin typeface="Yu Gothic" panose="020B0400000000000000" pitchFamily="34" charset="-128"/>
                          <a:ea typeface="Yu Gothic" panose="020B0400000000000000" pitchFamily="34" charset="-128"/>
                        </a:rPr>
                        <a:t>2”(DN50) ~  24”(DN 600 )</a:t>
                      </a:r>
                      <a:endParaRPr kumimoji="1" lang="ja-JP" altLang="en-US" sz="11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100" dirty="0">
                          <a:latin typeface="Yu Gothic" panose="020B0400000000000000" pitchFamily="34" charset="-128"/>
                          <a:ea typeface="Yu Gothic" panose="020B0400000000000000" pitchFamily="34" charset="-128"/>
                        </a:rPr>
                        <a:t>BS PN 6, PN 10, PN16</a:t>
                      </a:r>
                    </a:p>
                    <a:p>
                      <a:r>
                        <a:rPr kumimoji="1" lang="en-US" altLang="ja-JP" sz="1100" dirty="0">
                          <a:latin typeface="Yu Gothic" panose="020B0400000000000000" pitchFamily="34" charset="-128"/>
                          <a:ea typeface="Yu Gothic" panose="020B0400000000000000" pitchFamily="34" charset="-128"/>
                        </a:rPr>
                        <a:t>ANSI CLASS 150LB</a:t>
                      </a:r>
                      <a:endParaRPr kumimoji="1" lang="en-US" altLang="ja-JP" sz="1100" baseline="0" dirty="0">
                        <a:latin typeface="Yu Gothic" panose="020B0400000000000000" pitchFamily="34" charset="-128"/>
                        <a:ea typeface="Yu Gothic" panose="020B0400000000000000" pitchFamily="34" charset="-128"/>
                      </a:endParaRPr>
                    </a:p>
                    <a:p>
                      <a:r>
                        <a:rPr kumimoji="1" lang="en-US" altLang="ja-JP" sz="1100" baseline="0" dirty="0">
                          <a:latin typeface="Yu Gothic" panose="020B0400000000000000" pitchFamily="34" charset="-128"/>
                          <a:ea typeface="Yu Gothic" panose="020B0400000000000000" pitchFamily="34" charset="-128"/>
                        </a:rPr>
                        <a:t>JIS 5K, 10K, 16K</a:t>
                      </a:r>
                      <a:endParaRPr kumimoji="1" lang="ja-JP" altLang="en-US" sz="11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419307">
                <a:tc>
                  <a:txBody>
                    <a:bodyPr/>
                    <a:lstStyle/>
                    <a:p>
                      <a:r>
                        <a:rPr kumimoji="1" lang="en-US" altLang="ja-JP" sz="1100" dirty="0">
                          <a:latin typeface="Yu Gothic" panose="020B0400000000000000" pitchFamily="34" charset="-128"/>
                          <a:ea typeface="Yu Gothic" panose="020B0400000000000000" pitchFamily="34" charset="-128"/>
                        </a:rPr>
                        <a:t>26”(DN650) ~ 48”(DN 1200)</a:t>
                      </a:r>
                      <a:endParaRPr kumimoji="1" lang="ja-JP" altLang="en-US" sz="11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100" dirty="0">
                          <a:latin typeface="Yu Gothic" panose="020B0400000000000000" pitchFamily="34" charset="-128"/>
                          <a:ea typeface="Yu Gothic" panose="020B0400000000000000" pitchFamily="34" charset="-128"/>
                        </a:rPr>
                        <a:t>BS PN 6, PN 10, PN16</a:t>
                      </a:r>
                      <a:endParaRPr kumimoji="1" lang="en-US" altLang="ja-JP" sz="1100" dirty="0">
                        <a:solidFill>
                          <a:srgbClr val="FF0000"/>
                        </a:solidFill>
                        <a:latin typeface="Yu Gothic" panose="020B0400000000000000" pitchFamily="34" charset="-128"/>
                        <a:ea typeface="Yu Gothic" panose="020B0400000000000000" pitchFamily="34" charset="-128"/>
                      </a:endParaRPr>
                    </a:p>
                    <a:p>
                      <a:r>
                        <a:rPr kumimoji="1" lang="en-US" altLang="ja-JP" sz="1100" dirty="0">
                          <a:latin typeface="Yu Gothic" panose="020B0400000000000000" pitchFamily="34" charset="-128"/>
                          <a:ea typeface="Yu Gothic" panose="020B0400000000000000" pitchFamily="34" charset="-128"/>
                        </a:rPr>
                        <a:t>ANSI CLASS 150LB</a:t>
                      </a:r>
                      <a:endParaRPr kumimoji="1" lang="en-US" altLang="ja-JP" sz="1100" baseline="0" dirty="0">
                        <a:latin typeface="Yu Gothic" panose="020B0400000000000000" pitchFamily="34" charset="-128"/>
                        <a:ea typeface="Yu Gothic" panose="020B0400000000000000" pitchFamily="34" charset="-128"/>
                      </a:endParaRPr>
                    </a:p>
                    <a:p>
                      <a:r>
                        <a:rPr kumimoji="1" lang="en-US" altLang="ja-JP" sz="1100" baseline="0" dirty="0">
                          <a:latin typeface="Yu Gothic" panose="020B0400000000000000" pitchFamily="34" charset="-128"/>
                          <a:ea typeface="Yu Gothic" panose="020B0400000000000000" pitchFamily="34" charset="-128"/>
                        </a:rPr>
                        <a:t>JIS 5K, 10K, 16K</a:t>
                      </a:r>
                      <a:endParaRPr kumimoji="1" lang="ja-JP" altLang="en-US" sz="1100" dirty="0">
                        <a:solidFill>
                          <a:srgbClr val="FF0000"/>
                        </a:solidFill>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419307">
                <a:tc>
                  <a:txBody>
                    <a:bodyPr/>
                    <a:lstStyle/>
                    <a:p>
                      <a:r>
                        <a:rPr kumimoji="1" lang="en-US" altLang="ja-JP" sz="1100" dirty="0">
                          <a:latin typeface="Yu Gothic" panose="020B0400000000000000" pitchFamily="34" charset="-128"/>
                          <a:ea typeface="Yu Gothic" panose="020B0400000000000000" pitchFamily="34" charset="-128"/>
                        </a:rPr>
                        <a:t>52”(DN1300) ~ 160”(DN 4000)</a:t>
                      </a:r>
                      <a:endParaRPr kumimoji="1" lang="ja-JP" altLang="en-US" sz="11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100" dirty="0">
                          <a:latin typeface="Yu Gothic" panose="020B0400000000000000" pitchFamily="34" charset="-128"/>
                          <a:ea typeface="Yu Gothic" panose="020B0400000000000000" pitchFamily="34" charset="-128"/>
                        </a:rPr>
                        <a:t>BS PN 6, PN 10, PN16</a:t>
                      </a:r>
                    </a:p>
                    <a:p>
                      <a:r>
                        <a:rPr kumimoji="1" lang="en-US" altLang="ja-JP" sz="1100" dirty="0">
                          <a:latin typeface="Yu Gothic" panose="020B0400000000000000" pitchFamily="34" charset="-128"/>
                          <a:ea typeface="Yu Gothic" panose="020B0400000000000000" pitchFamily="34" charset="-128"/>
                        </a:rPr>
                        <a:t>ANSI CLASS 150LB</a:t>
                      </a:r>
                    </a:p>
                    <a:p>
                      <a:r>
                        <a:rPr kumimoji="1" lang="en-US" altLang="ja-JP" sz="1100" baseline="0" dirty="0">
                          <a:latin typeface="Yu Gothic" panose="020B0400000000000000" pitchFamily="34" charset="-128"/>
                          <a:ea typeface="Yu Gothic" panose="020B0400000000000000" pitchFamily="34" charset="-128"/>
                        </a:rPr>
                        <a:t>JIS 5K, 10K, 16K</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bl>
          </a:graphicData>
        </a:graphic>
      </p:graphicFrame>
      <p:sp>
        <p:nvSpPr>
          <p:cNvPr id="37" name="TextBox 143">
            <a:extLst>
              <a:ext uri="{FF2B5EF4-FFF2-40B4-BE49-F238E27FC236}">
                <a16:creationId xmlns:a16="http://schemas.microsoft.com/office/drawing/2014/main" id="{1AD7B755-265B-1966-FAF2-3BEFB289BBE2}"/>
              </a:ext>
            </a:extLst>
          </p:cNvPr>
          <p:cNvSpPr txBox="1"/>
          <p:nvPr/>
        </p:nvSpPr>
        <p:spPr bwMode="auto">
          <a:xfrm>
            <a:off x="5347065" y="4941168"/>
            <a:ext cx="3152042" cy="119941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 912</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RAS LAFFAN</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CLIENT : HYUNDAI   E&amp;C</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3600  ( 144”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SEA WATER</a:t>
            </a:r>
          </a:p>
        </p:txBody>
      </p:sp>
      <p:pic>
        <p:nvPicPr>
          <p:cNvPr id="38" name="Picture 8" descr="vib-arrow">
            <a:extLst>
              <a:ext uri="{FF2B5EF4-FFF2-40B4-BE49-F238E27FC236}">
                <a16:creationId xmlns:a16="http://schemas.microsoft.com/office/drawing/2014/main" id="{314632CE-51D9-1AFC-E6C2-82B4723469E8}"/>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4913746" y="5413532"/>
            <a:ext cx="474512" cy="253543"/>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직사각형 38">
            <a:extLst>
              <a:ext uri="{FF2B5EF4-FFF2-40B4-BE49-F238E27FC236}">
                <a16:creationId xmlns:a16="http://schemas.microsoft.com/office/drawing/2014/main" id="{B6C2A4CA-B9BE-64DF-4C1E-B0BFC11C01F9}"/>
              </a:ext>
            </a:extLst>
          </p:cNvPr>
          <p:cNvSpPr/>
          <p:nvPr/>
        </p:nvSpPr>
        <p:spPr>
          <a:xfrm>
            <a:off x="5518631" y="1666642"/>
            <a:ext cx="1978490" cy="338554"/>
          </a:xfrm>
          <a:prstGeom prst="rect">
            <a:avLst/>
          </a:prstGeom>
        </p:spPr>
        <p:txBody>
          <a:bodyPr wrap="none">
            <a:spAutoFit/>
          </a:bodyPr>
          <a:lstStyle/>
          <a:p>
            <a:pPr algn="l" fontAlgn="base"/>
            <a:r>
              <a:rPr kumimoji="1" lang="en-US" altLang="ja-JP" sz="1600" b="1" dirty="0">
                <a:solidFill>
                  <a:schemeClr val="accent5">
                    <a:lumMod val="50000"/>
                  </a:schemeClr>
                </a:solidFill>
                <a:latin typeface="+mn-ea"/>
              </a:rPr>
              <a:t>Rubber-lined BTV </a:t>
            </a:r>
            <a:endParaRPr kumimoji="1" lang="ja-JP" altLang="en-US" sz="1600" b="1" dirty="0">
              <a:solidFill>
                <a:schemeClr val="accent5">
                  <a:lumMod val="50000"/>
                </a:schemeClr>
              </a:solidFill>
              <a:latin typeface="+mn-ea"/>
            </a:endParaRPr>
          </a:p>
        </p:txBody>
      </p:sp>
      <p:sp>
        <p:nvSpPr>
          <p:cNvPr id="8" name="TextBox 7">
            <a:extLst>
              <a:ext uri="{FF2B5EF4-FFF2-40B4-BE49-F238E27FC236}">
                <a16:creationId xmlns:a16="http://schemas.microsoft.com/office/drawing/2014/main" id="{1643C057-5994-9D3A-E65F-175C8CAB35B4}"/>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7A1DE300-1D91-F911-7FA7-D94B263655B1}"/>
              </a:ext>
            </a:extLst>
          </p:cNvPr>
          <p:cNvSpPr/>
          <p:nvPr/>
        </p:nvSpPr>
        <p:spPr>
          <a:xfrm>
            <a:off x="401070"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Tree>
    <p:extLst>
      <p:ext uri="{BB962C8B-B14F-4D97-AF65-F5344CB8AC3E}">
        <p14:creationId xmlns:p14="http://schemas.microsoft.com/office/powerpoint/2010/main" val="3594311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9872601" cy="437130"/>
          </a:xfrm>
        </p:spPr>
        <p:txBody>
          <a:bodyPr/>
          <a:lstStyle/>
          <a:p>
            <a:r>
              <a:rPr lang="en-US" altLang="ja-JP" sz="3200" dirty="0">
                <a:latin typeface="游ゴシック" panose="020B0400000000000000" pitchFamily="50" charset="-128"/>
                <a:ea typeface="游ゴシック" panose="020B0400000000000000" pitchFamily="50" charset="-128"/>
              </a:rPr>
              <a:t>Concentric BFV- </a:t>
            </a:r>
            <a:r>
              <a:rPr lang="en-US" altLang="ja-JP" dirty="0">
                <a:latin typeface="游ゴシック" panose="020B0400000000000000" pitchFamily="50" charset="-128"/>
                <a:ea typeface="游ゴシック" panose="020B0400000000000000" pitchFamily="50" charset="-128"/>
              </a:rPr>
              <a:t>Design</a:t>
            </a:r>
            <a:r>
              <a:rPr lang="ko-KR" altLang="en-US" dirty="0">
                <a:latin typeface="游ゴシック" panose="020B0400000000000000" pitchFamily="50" charset="-128"/>
                <a:ea typeface="游ゴシック" panose="020B0400000000000000" pitchFamily="50" charset="-128"/>
              </a:rPr>
              <a:t>의</a:t>
            </a:r>
            <a:r>
              <a:rPr lang="en-US" altLang="ja-JP" dirty="0">
                <a:latin typeface="游ゴシック" panose="020B0400000000000000" pitchFamily="50" charset="-128"/>
                <a:ea typeface="游ゴシック" panose="020B0400000000000000" pitchFamily="50" charset="-128"/>
              </a:rPr>
              <a:t> </a:t>
            </a:r>
            <a:r>
              <a:rPr lang="ko-KR" altLang="en-US" dirty="0">
                <a:latin typeface="游ゴシック" panose="020B0400000000000000" pitchFamily="50" charset="-128"/>
                <a:ea typeface="游ゴシック" panose="020B0400000000000000" pitchFamily="50" charset="-128"/>
              </a:rPr>
              <a:t>특징</a:t>
            </a:r>
            <a:endParaRPr lang="ko-KR" altLang="en-US" dirty="0">
              <a:latin typeface="游ゴシック" panose="020B0400000000000000" pitchFamily="50" charset="-128"/>
            </a:endParaRPr>
          </a:p>
        </p:txBody>
      </p:sp>
      <p:grpSp>
        <p:nvGrpSpPr>
          <p:cNvPr id="6" name="그룹 31">
            <a:extLst>
              <a:ext uri="{FF2B5EF4-FFF2-40B4-BE49-F238E27FC236}">
                <a16:creationId xmlns:a16="http://schemas.microsoft.com/office/drawing/2014/main" id="{54613CF1-B9CE-1224-A873-D1B38F27E5C2}"/>
              </a:ext>
            </a:extLst>
          </p:cNvPr>
          <p:cNvGrpSpPr>
            <a:grpSpLocks/>
          </p:cNvGrpSpPr>
          <p:nvPr/>
        </p:nvGrpSpPr>
        <p:grpSpPr bwMode="auto">
          <a:xfrm>
            <a:off x="1093552" y="2701926"/>
            <a:ext cx="5251450" cy="3757613"/>
            <a:chOff x="0" y="0"/>
            <a:chExt cx="5275051" cy="3810883"/>
          </a:xfrm>
        </p:grpSpPr>
        <p:pic>
          <p:nvPicPr>
            <p:cNvPr id="7" name="그림 32">
              <a:extLst>
                <a:ext uri="{FF2B5EF4-FFF2-40B4-BE49-F238E27FC236}">
                  <a16:creationId xmlns:a16="http://schemas.microsoft.com/office/drawing/2014/main" id="{6FECA9CD-462F-E777-318D-BF65E674F11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0"/>
              <a:ext cx="4192845" cy="379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직선 화살표 연결선 33">
              <a:extLst>
                <a:ext uri="{FF2B5EF4-FFF2-40B4-BE49-F238E27FC236}">
                  <a16:creationId xmlns:a16="http://schemas.microsoft.com/office/drawing/2014/main" id="{36DB29EE-9805-2B0C-3E14-10A4B5F9EA42}"/>
                </a:ext>
              </a:extLst>
            </p:cNvPr>
            <p:cNvCxnSpPr>
              <a:cxnSpLocks noChangeShapeType="1"/>
            </p:cNvCxnSpPr>
            <p:nvPr/>
          </p:nvCxnSpPr>
          <p:spPr bwMode="auto">
            <a:xfrm rot="-2160000">
              <a:off x="931502" y="2874686"/>
              <a:ext cx="1149121"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9" name="TextBox 223">
              <a:extLst>
                <a:ext uri="{FF2B5EF4-FFF2-40B4-BE49-F238E27FC236}">
                  <a16:creationId xmlns:a16="http://schemas.microsoft.com/office/drawing/2014/main" id="{38085A67-A710-1FA7-2AF0-4E7297BBB038}"/>
                </a:ext>
              </a:extLst>
            </p:cNvPr>
            <p:cNvSpPr txBox="1"/>
            <p:nvPr/>
          </p:nvSpPr>
          <p:spPr>
            <a:xfrm>
              <a:off x="4417138" y="1540776"/>
              <a:ext cx="653800" cy="2495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Body</a:t>
              </a:r>
              <a:endParaRPr lang="ko-KR" altLang="en-US" sz="1000" kern="0" dirty="0">
                <a:solidFill>
                  <a:sysClr val="windowText" lastClr="000000"/>
                </a:solidFill>
                <a:latin typeface="Calibri" panose="020F0502020204030204"/>
              </a:endParaRPr>
            </a:p>
          </p:txBody>
        </p:sp>
        <p:cxnSp>
          <p:nvCxnSpPr>
            <p:cNvPr id="10" name="직선 화살표 연결선 36">
              <a:extLst>
                <a:ext uri="{FF2B5EF4-FFF2-40B4-BE49-F238E27FC236}">
                  <a16:creationId xmlns:a16="http://schemas.microsoft.com/office/drawing/2014/main" id="{9B81F55F-01DC-7543-5B83-E2014D03179D}"/>
                </a:ext>
              </a:extLst>
            </p:cNvPr>
            <p:cNvCxnSpPr>
              <a:cxnSpLocks noChangeShapeType="1"/>
            </p:cNvCxnSpPr>
            <p:nvPr/>
          </p:nvCxnSpPr>
          <p:spPr bwMode="auto">
            <a:xfrm rot="9360000">
              <a:off x="3728018" y="1827518"/>
              <a:ext cx="755436"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1" name="TextBox 232">
              <a:extLst>
                <a:ext uri="{FF2B5EF4-FFF2-40B4-BE49-F238E27FC236}">
                  <a16:creationId xmlns:a16="http://schemas.microsoft.com/office/drawing/2014/main" id="{F7317412-95AA-79B8-72C6-34DB2D2815E8}"/>
                </a:ext>
              </a:extLst>
            </p:cNvPr>
            <p:cNvSpPr txBox="1"/>
            <p:nvPr/>
          </p:nvSpPr>
          <p:spPr>
            <a:xfrm>
              <a:off x="1003026" y="3561332"/>
              <a:ext cx="513472" cy="24955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Seat</a:t>
              </a:r>
            </a:p>
          </p:txBody>
        </p:sp>
        <p:cxnSp>
          <p:nvCxnSpPr>
            <p:cNvPr id="12" name="직선 화살표 연결선 40">
              <a:extLst>
                <a:ext uri="{FF2B5EF4-FFF2-40B4-BE49-F238E27FC236}">
                  <a16:creationId xmlns:a16="http://schemas.microsoft.com/office/drawing/2014/main" id="{173C16A4-2201-DB0A-72CD-8A8D7D910C27}"/>
                </a:ext>
              </a:extLst>
            </p:cNvPr>
            <p:cNvCxnSpPr>
              <a:cxnSpLocks noChangeShapeType="1"/>
            </p:cNvCxnSpPr>
            <p:nvPr/>
          </p:nvCxnSpPr>
          <p:spPr bwMode="auto">
            <a:xfrm rot="-2340000">
              <a:off x="1242725" y="3360371"/>
              <a:ext cx="934383"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3" name="TextBox 279">
              <a:extLst>
                <a:ext uri="{FF2B5EF4-FFF2-40B4-BE49-F238E27FC236}">
                  <a16:creationId xmlns:a16="http://schemas.microsoft.com/office/drawing/2014/main" id="{BA94D7B1-D35C-C57B-7710-BE5A99F2B888}"/>
                </a:ext>
              </a:extLst>
            </p:cNvPr>
            <p:cNvSpPr txBox="1"/>
            <p:nvPr/>
          </p:nvSpPr>
          <p:spPr>
            <a:xfrm>
              <a:off x="679314" y="3136290"/>
              <a:ext cx="516662" cy="24955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Disc</a:t>
              </a:r>
            </a:p>
          </p:txBody>
        </p:sp>
        <p:cxnSp>
          <p:nvCxnSpPr>
            <p:cNvPr id="14" name="직선 화살표 연결선 42">
              <a:extLst>
                <a:ext uri="{FF2B5EF4-FFF2-40B4-BE49-F238E27FC236}">
                  <a16:creationId xmlns:a16="http://schemas.microsoft.com/office/drawing/2014/main" id="{BDB56962-2AA4-ACD7-7440-A16BEE0322A7}"/>
                </a:ext>
              </a:extLst>
            </p:cNvPr>
            <p:cNvCxnSpPr>
              <a:cxnSpLocks noChangeShapeType="1"/>
            </p:cNvCxnSpPr>
            <p:nvPr/>
          </p:nvCxnSpPr>
          <p:spPr bwMode="auto">
            <a:xfrm rot="-2220000">
              <a:off x="637660" y="2410326"/>
              <a:ext cx="1152974"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5" name="TextBox 287">
              <a:extLst>
                <a:ext uri="{FF2B5EF4-FFF2-40B4-BE49-F238E27FC236}">
                  <a16:creationId xmlns:a16="http://schemas.microsoft.com/office/drawing/2014/main" id="{6B46844A-6D93-C51B-6D5B-002ECA4AE2DC}"/>
                </a:ext>
              </a:extLst>
            </p:cNvPr>
            <p:cNvSpPr txBox="1"/>
            <p:nvPr/>
          </p:nvSpPr>
          <p:spPr>
            <a:xfrm>
              <a:off x="22325" y="2664559"/>
              <a:ext cx="835588" cy="25438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Stem(main)</a:t>
              </a:r>
            </a:p>
          </p:txBody>
        </p:sp>
        <p:cxnSp>
          <p:nvCxnSpPr>
            <p:cNvPr id="16" name="직선 화살표 연결선 44">
              <a:extLst>
                <a:ext uri="{FF2B5EF4-FFF2-40B4-BE49-F238E27FC236}">
                  <a16:creationId xmlns:a16="http://schemas.microsoft.com/office/drawing/2014/main" id="{0652249E-924E-0474-7E09-BC84640A83F6}"/>
                </a:ext>
              </a:extLst>
            </p:cNvPr>
            <p:cNvCxnSpPr>
              <a:cxnSpLocks noChangeShapeType="1"/>
            </p:cNvCxnSpPr>
            <p:nvPr/>
          </p:nvCxnSpPr>
          <p:spPr bwMode="auto">
            <a:xfrm rot="9360000">
              <a:off x="3448796" y="2300252"/>
              <a:ext cx="897784"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7" name="TextBox 293">
              <a:extLst>
                <a:ext uri="{FF2B5EF4-FFF2-40B4-BE49-F238E27FC236}">
                  <a16:creationId xmlns:a16="http://schemas.microsoft.com/office/drawing/2014/main" id="{F072B2CD-FA23-1D7A-15CF-11D22610A8D9}"/>
                </a:ext>
              </a:extLst>
            </p:cNvPr>
            <p:cNvSpPr txBox="1"/>
            <p:nvPr/>
          </p:nvSpPr>
          <p:spPr>
            <a:xfrm>
              <a:off x="4267242" y="1965817"/>
              <a:ext cx="751073" cy="2495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Stem(stub)</a:t>
              </a:r>
              <a:endParaRPr lang="ko-KR" altLang="en-US" sz="1000" kern="0" dirty="0">
                <a:solidFill>
                  <a:sysClr val="windowText" lastClr="000000"/>
                </a:solidFill>
                <a:latin typeface="Calibri" panose="020F0502020204030204"/>
              </a:endParaRPr>
            </a:p>
          </p:txBody>
        </p:sp>
        <p:cxnSp>
          <p:nvCxnSpPr>
            <p:cNvPr id="18" name="직선 화살표 연결선 46">
              <a:extLst>
                <a:ext uri="{FF2B5EF4-FFF2-40B4-BE49-F238E27FC236}">
                  <a16:creationId xmlns:a16="http://schemas.microsoft.com/office/drawing/2014/main" id="{B5325FA4-F782-7B6C-5439-60C0D9F77128}"/>
                </a:ext>
              </a:extLst>
            </p:cNvPr>
            <p:cNvCxnSpPr>
              <a:cxnSpLocks noChangeShapeType="1"/>
            </p:cNvCxnSpPr>
            <p:nvPr/>
          </p:nvCxnSpPr>
          <p:spPr bwMode="auto">
            <a:xfrm rot="-7020000">
              <a:off x="3434161" y="2985790"/>
              <a:ext cx="9343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9" name="TextBox 297">
              <a:extLst>
                <a:ext uri="{FF2B5EF4-FFF2-40B4-BE49-F238E27FC236}">
                  <a16:creationId xmlns:a16="http://schemas.microsoft.com/office/drawing/2014/main" id="{4F13FE10-AC1C-90E5-C854-F251EB0A87D5}"/>
                </a:ext>
              </a:extLst>
            </p:cNvPr>
            <p:cNvSpPr txBox="1"/>
            <p:nvPr/>
          </p:nvSpPr>
          <p:spPr>
            <a:xfrm>
              <a:off x="4005722" y="3371351"/>
              <a:ext cx="516662" cy="24794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Bush</a:t>
              </a:r>
            </a:p>
          </p:txBody>
        </p:sp>
        <p:cxnSp>
          <p:nvCxnSpPr>
            <p:cNvPr id="20" name="직선 화살표 연결선 48">
              <a:extLst>
                <a:ext uri="{FF2B5EF4-FFF2-40B4-BE49-F238E27FC236}">
                  <a16:creationId xmlns:a16="http://schemas.microsoft.com/office/drawing/2014/main" id="{3D1225E4-5755-CB5D-1D43-0DED105BF205}"/>
                </a:ext>
              </a:extLst>
            </p:cNvPr>
            <p:cNvCxnSpPr>
              <a:cxnSpLocks noChangeShapeType="1"/>
            </p:cNvCxnSpPr>
            <p:nvPr/>
          </p:nvCxnSpPr>
          <p:spPr bwMode="auto">
            <a:xfrm rot="10800000">
              <a:off x="4030686" y="2606230"/>
              <a:ext cx="541507"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1" name="TextBox 299">
              <a:extLst>
                <a:ext uri="{FF2B5EF4-FFF2-40B4-BE49-F238E27FC236}">
                  <a16:creationId xmlns:a16="http://schemas.microsoft.com/office/drawing/2014/main" id="{8BBD85ED-EB24-92BC-CA36-96441CBF3536}"/>
                </a:ext>
              </a:extLst>
            </p:cNvPr>
            <p:cNvSpPr txBox="1"/>
            <p:nvPr/>
          </p:nvSpPr>
          <p:spPr>
            <a:xfrm>
              <a:off x="4523979" y="2474579"/>
              <a:ext cx="751072" cy="25277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End cover</a:t>
              </a:r>
              <a:endParaRPr lang="ko-KR" altLang="en-US" sz="1000" kern="0" dirty="0">
                <a:solidFill>
                  <a:sysClr val="windowText" lastClr="000000"/>
                </a:solidFill>
                <a:latin typeface="Calibri" panose="020F0502020204030204"/>
              </a:endParaRPr>
            </a:p>
          </p:txBody>
        </p:sp>
        <p:cxnSp>
          <p:nvCxnSpPr>
            <p:cNvPr id="22" name="직선 화살표 연결선 50">
              <a:extLst>
                <a:ext uri="{FF2B5EF4-FFF2-40B4-BE49-F238E27FC236}">
                  <a16:creationId xmlns:a16="http://schemas.microsoft.com/office/drawing/2014/main" id="{D0472EB0-3E07-1612-30A3-137DD97172B0}"/>
                </a:ext>
              </a:extLst>
            </p:cNvPr>
            <p:cNvCxnSpPr>
              <a:cxnSpLocks noChangeShapeType="1"/>
            </p:cNvCxnSpPr>
            <p:nvPr/>
          </p:nvCxnSpPr>
          <p:spPr bwMode="auto">
            <a:xfrm rot="-2040000">
              <a:off x="511778" y="2256566"/>
              <a:ext cx="97810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3" name="TextBox 525">
              <a:extLst>
                <a:ext uri="{FF2B5EF4-FFF2-40B4-BE49-F238E27FC236}">
                  <a16:creationId xmlns:a16="http://schemas.microsoft.com/office/drawing/2014/main" id="{5744BA27-169A-CD14-4171-084E41ECD03C}"/>
                </a:ext>
              </a:extLst>
            </p:cNvPr>
            <p:cNvSpPr txBox="1"/>
            <p:nvPr/>
          </p:nvSpPr>
          <p:spPr>
            <a:xfrm>
              <a:off x="173816" y="2403738"/>
              <a:ext cx="491147" cy="2495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Bush</a:t>
              </a:r>
            </a:p>
          </p:txBody>
        </p:sp>
      </p:grpSp>
      <p:pic>
        <p:nvPicPr>
          <p:cNvPr id="24" name="그림 23">
            <a:extLst>
              <a:ext uri="{FF2B5EF4-FFF2-40B4-BE49-F238E27FC236}">
                <a16:creationId xmlns:a16="http://schemas.microsoft.com/office/drawing/2014/main" id="{BA4DE373-BD13-1704-9061-AB3EFB35987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81663" y="4410076"/>
            <a:ext cx="2468562" cy="1838325"/>
          </a:xfrm>
          <a:prstGeom prst="rect">
            <a:avLst/>
          </a:prstGeom>
          <a:ln>
            <a:noFill/>
          </a:ln>
          <a:effectLst>
            <a:outerShdw blurRad="190500" algn="tl" rotWithShape="0">
              <a:srgbClr val="000000">
                <a:alpha val="70000"/>
              </a:srgbClr>
            </a:outerShdw>
          </a:effectLst>
        </p:spPr>
      </p:pic>
      <p:sp>
        <p:nvSpPr>
          <p:cNvPr id="25" name="TextBox 143">
            <a:extLst>
              <a:ext uri="{FF2B5EF4-FFF2-40B4-BE49-F238E27FC236}">
                <a16:creationId xmlns:a16="http://schemas.microsoft.com/office/drawing/2014/main" id="{23EF4596-D149-6A9D-120B-4C49B4AB8AB8}"/>
              </a:ext>
            </a:extLst>
          </p:cNvPr>
          <p:cNvSpPr txBox="1"/>
          <p:nvPr/>
        </p:nvSpPr>
        <p:spPr bwMode="auto">
          <a:xfrm>
            <a:off x="1970624" y="1443039"/>
            <a:ext cx="8602125" cy="9302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Tx/>
              <a:buChar char="-"/>
              <a:defRPr/>
            </a:pPr>
            <a:r>
              <a:rPr lang="ko-KR" altLang="en-US" sz="1600" kern="0" dirty="0">
                <a:solidFill>
                  <a:sysClr val="windowText" lastClr="000000"/>
                </a:solidFill>
                <a:latin typeface="Yu Gothic" panose="020B0400000000000000" pitchFamily="34" charset="-128"/>
                <a:ea typeface="游ゴシック" panose="020B0400000000000000" pitchFamily="50" charset="-128"/>
              </a:rPr>
              <a:t>가장 일반적이고 심플한 디자인으로써</a:t>
            </a:r>
            <a:r>
              <a:rPr lang="en-US" altLang="ko-KR" sz="1600" kern="0" dirty="0">
                <a:solidFill>
                  <a:sysClr val="windowText" lastClr="000000"/>
                </a:solidFill>
                <a:latin typeface="Yu Gothic" panose="020B0400000000000000" pitchFamily="34" charset="-128"/>
                <a:ea typeface="Yu Gothic" panose="020B0400000000000000" pitchFamily="34" charset="-128"/>
              </a:rPr>
              <a:t>, Shaft</a:t>
            </a:r>
            <a:r>
              <a:rPr lang="ko-KR" altLang="en-US" sz="1600" kern="0" dirty="0">
                <a:solidFill>
                  <a:sysClr val="windowText" lastClr="000000"/>
                </a:solidFill>
                <a:latin typeface="Yu Gothic" panose="020B0400000000000000" pitchFamily="34" charset="-128"/>
                <a:ea typeface="游ゴシック" panose="020B0400000000000000" pitchFamily="50" charset="-128"/>
              </a:rPr>
              <a:t>는 </a:t>
            </a:r>
            <a:r>
              <a:rPr lang="en-US" altLang="ko-KR" sz="1600" kern="0" dirty="0">
                <a:solidFill>
                  <a:sysClr val="windowText" lastClr="000000"/>
                </a:solidFill>
                <a:latin typeface="Yu Gothic" panose="020B0400000000000000" pitchFamily="34" charset="-128"/>
                <a:ea typeface="Yu Gothic" panose="020B0400000000000000" pitchFamily="34" charset="-128"/>
              </a:rPr>
              <a:t>Disc</a:t>
            </a:r>
            <a:r>
              <a:rPr lang="ko-KR" altLang="en-US" sz="1600" kern="0" dirty="0">
                <a:solidFill>
                  <a:sysClr val="windowText" lastClr="000000"/>
                </a:solidFill>
                <a:latin typeface="Yu Gothic" panose="020B0400000000000000" pitchFamily="34" charset="-128"/>
                <a:ea typeface="游ゴシック" panose="020B0400000000000000" pitchFamily="50" charset="-128"/>
              </a:rPr>
              <a:t>와 동심원으로 되어있습니다</a:t>
            </a:r>
            <a:r>
              <a:rPr lang="en-US" altLang="ko-KR" sz="1600" kern="0" dirty="0">
                <a:solidFill>
                  <a:sysClr val="windowText" lastClr="000000"/>
                </a:solidFill>
                <a:latin typeface="Yu Gothic" panose="020B0400000000000000" pitchFamily="34" charset="-128"/>
                <a:ea typeface="Yu Gothic" panose="020B0400000000000000" pitchFamily="34" charset="-128"/>
              </a:rPr>
              <a:t>.</a:t>
            </a:r>
          </a:p>
          <a:p>
            <a:pPr marL="285750" indent="-285750">
              <a:buFontTx/>
              <a:buChar char="-"/>
              <a:defRPr/>
            </a:pPr>
            <a:r>
              <a:rPr lang="ko-KR" altLang="en-US" sz="1600" kern="0" dirty="0">
                <a:solidFill>
                  <a:sysClr val="windowText" lastClr="000000"/>
                </a:solidFill>
                <a:latin typeface="Yu Gothic" panose="020B0400000000000000" pitchFamily="34" charset="-128"/>
              </a:rPr>
              <a:t>일반적으로 탄성이 있는 시트를 사용하는 밸브입니다</a:t>
            </a:r>
            <a:r>
              <a:rPr lang="en-US" altLang="ko-KR" sz="1600" kern="0" dirty="0">
                <a:solidFill>
                  <a:sysClr val="windowText" lastClr="000000"/>
                </a:solidFill>
                <a:latin typeface="Yu Gothic" panose="020B0400000000000000" pitchFamily="34" charset="-128"/>
                <a:ea typeface="Yu Gothic" panose="020B0400000000000000" pitchFamily="34" charset="-128"/>
              </a:rPr>
              <a:t>.</a:t>
            </a:r>
          </a:p>
          <a:p>
            <a:pPr marL="285750" indent="-285750">
              <a:buFontTx/>
              <a:buChar char="-"/>
              <a:defRPr/>
            </a:pPr>
            <a:r>
              <a:rPr lang="ko-KR" altLang="en-US" sz="1600" kern="0" dirty="0">
                <a:solidFill>
                  <a:sysClr val="windowText" lastClr="000000"/>
                </a:solidFill>
                <a:latin typeface="Yu Gothic" panose="020B0400000000000000" pitchFamily="34" charset="-128"/>
              </a:rPr>
              <a:t>핸들을 돌리면 </a:t>
            </a:r>
            <a:r>
              <a:rPr lang="en-US" altLang="ko-KR" sz="1600" kern="0" dirty="0">
                <a:solidFill>
                  <a:sysClr val="windowText" lastClr="000000"/>
                </a:solidFill>
                <a:latin typeface="Yu Gothic" panose="020B0400000000000000" pitchFamily="34" charset="-128"/>
                <a:ea typeface="Yu Gothic" panose="020B0400000000000000" pitchFamily="34" charset="-128"/>
              </a:rPr>
              <a:t>Disc</a:t>
            </a:r>
            <a:r>
              <a:rPr lang="ko-KR" altLang="en-US" sz="1600" kern="0" dirty="0">
                <a:solidFill>
                  <a:sysClr val="windowText" lastClr="000000"/>
                </a:solidFill>
                <a:latin typeface="Yu Gothic" panose="020B0400000000000000" pitchFamily="34" charset="-128"/>
              </a:rPr>
              <a:t>가 평행 또는 수직이 되어 물의 흐름을 막거나 통하게 합니다</a:t>
            </a:r>
            <a:r>
              <a:rPr lang="en-US" altLang="ko-KR" sz="1600" kern="0" dirty="0">
                <a:solidFill>
                  <a:sysClr val="windowText" lastClr="000000"/>
                </a:solidFill>
                <a:latin typeface="Yu Gothic" panose="020B0400000000000000" pitchFamily="34" charset="-128"/>
                <a:ea typeface="Yu Gothic" panose="020B0400000000000000" pitchFamily="34" charset="-128"/>
              </a:rPr>
              <a:t>.</a:t>
            </a:r>
            <a:endParaRPr lang="ko-KR" altLang="en-US" sz="1600" kern="0" dirty="0">
              <a:solidFill>
                <a:sysClr val="windowText" lastClr="000000"/>
              </a:solidFill>
              <a:latin typeface="Yu Gothic" panose="020B0400000000000000" pitchFamily="34" charset="-128"/>
            </a:endParaRPr>
          </a:p>
        </p:txBody>
      </p:sp>
      <p:sp>
        <p:nvSpPr>
          <p:cNvPr id="3" name="TextBox 2">
            <a:extLst>
              <a:ext uri="{FF2B5EF4-FFF2-40B4-BE49-F238E27FC236}">
                <a16:creationId xmlns:a16="http://schemas.microsoft.com/office/drawing/2014/main" id="{8AE6F474-2757-EDCE-F393-3544E4DC2771}"/>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TextBox 24">
            <a:extLst>
              <a:ext uri="{FF2B5EF4-FFF2-40B4-BE49-F238E27FC236}">
                <a16:creationId xmlns:a16="http://schemas.microsoft.com/office/drawing/2014/main" id="{00000000-0008-0000-0400-000019000000}"/>
              </a:ext>
            </a:extLst>
          </p:cNvPr>
          <p:cNvSpPr txBox="1"/>
          <p:nvPr/>
        </p:nvSpPr>
        <p:spPr bwMode="auto">
          <a:xfrm>
            <a:off x="7083098" y="4057295"/>
            <a:ext cx="895538" cy="16636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dirty="0"/>
              <a:t>Wafer</a:t>
            </a:r>
            <a:r>
              <a:rPr lang="en-US" altLang="ko-KR" sz="1000" baseline="0" dirty="0"/>
              <a:t> type</a:t>
            </a:r>
            <a:endParaRPr lang="ko-KR" altLang="en-US" sz="1000" dirty="0"/>
          </a:p>
        </p:txBody>
      </p:sp>
      <p:sp>
        <p:nvSpPr>
          <p:cNvPr id="5" name="TextBox 25">
            <a:extLst>
              <a:ext uri="{FF2B5EF4-FFF2-40B4-BE49-F238E27FC236}">
                <a16:creationId xmlns:a16="http://schemas.microsoft.com/office/drawing/2014/main" id="{00000000-0008-0000-0400-00001A000000}"/>
              </a:ext>
            </a:extLst>
          </p:cNvPr>
          <p:cNvSpPr txBox="1"/>
          <p:nvPr/>
        </p:nvSpPr>
        <p:spPr bwMode="auto">
          <a:xfrm>
            <a:off x="8474313" y="4057360"/>
            <a:ext cx="702230" cy="16636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Lug type</a:t>
            </a:r>
            <a:endParaRPr lang="ko-KR" altLang="en-US" sz="1000" dirty="0"/>
          </a:p>
        </p:txBody>
      </p:sp>
      <p:sp>
        <p:nvSpPr>
          <p:cNvPr id="26" name="TextBox 26">
            <a:extLst>
              <a:ext uri="{FF2B5EF4-FFF2-40B4-BE49-F238E27FC236}">
                <a16:creationId xmlns:a16="http://schemas.microsoft.com/office/drawing/2014/main" id="{00000000-0008-0000-0400-00001B000000}"/>
              </a:ext>
            </a:extLst>
          </p:cNvPr>
          <p:cNvSpPr txBox="1"/>
          <p:nvPr/>
        </p:nvSpPr>
        <p:spPr bwMode="auto">
          <a:xfrm>
            <a:off x="9772063" y="4058155"/>
            <a:ext cx="938738" cy="16556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Flange type</a:t>
            </a:r>
            <a:endParaRPr lang="ko-KR" altLang="en-US" sz="1000" dirty="0"/>
          </a:p>
        </p:txBody>
      </p:sp>
      <p:pic>
        <p:nvPicPr>
          <p:cNvPr id="28" name="그림 27">
            <a:extLst>
              <a:ext uri="{FF2B5EF4-FFF2-40B4-BE49-F238E27FC236}">
                <a16:creationId xmlns:a16="http://schemas.microsoft.com/office/drawing/2014/main" id="{00000000-0008-0000-0400-00000600000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99949" y="2304450"/>
            <a:ext cx="1031991" cy="1732786"/>
          </a:xfrm>
          <a:prstGeom prst="rect">
            <a:avLst/>
          </a:prstGeom>
        </p:spPr>
      </p:pic>
      <p:pic>
        <p:nvPicPr>
          <p:cNvPr id="29" name="그림 28">
            <a:extLst>
              <a:ext uri="{FF2B5EF4-FFF2-40B4-BE49-F238E27FC236}">
                <a16:creationId xmlns:a16="http://schemas.microsoft.com/office/drawing/2014/main" id="{00000000-0008-0000-0400-00000700000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622431" y="2268246"/>
            <a:ext cx="1152944" cy="1724651"/>
          </a:xfrm>
          <a:prstGeom prst="rect">
            <a:avLst/>
          </a:prstGeom>
        </p:spPr>
      </p:pic>
      <p:sp>
        <p:nvSpPr>
          <p:cNvPr id="30" name="TextBox 29">
            <a:extLst>
              <a:ext uri="{FF2B5EF4-FFF2-40B4-BE49-F238E27FC236}">
                <a16:creationId xmlns:a16="http://schemas.microsoft.com/office/drawing/2014/main" id="{B4D4C71B-B7D3-5D44-03ED-015CABCBE8A9}"/>
              </a:ext>
            </a:extLst>
          </p:cNvPr>
          <p:cNvSpPr txBox="1"/>
          <p:nvPr/>
        </p:nvSpPr>
        <p:spPr>
          <a:xfrm>
            <a:off x="8676131" y="6248401"/>
            <a:ext cx="1374094" cy="246221"/>
          </a:xfrm>
          <a:prstGeom prst="rect">
            <a:avLst/>
          </a:prstGeom>
          <a:noFill/>
        </p:spPr>
        <p:txBody>
          <a:bodyPr wrap="none" rtlCol="0">
            <a:spAutoFit/>
          </a:bodyPr>
          <a:lstStyle/>
          <a:p>
            <a:r>
              <a:rPr lang="ko-KR" altLang="en-US" sz="1000" dirty="0">
                <a:latin typeface="+mn-ea"/>
              </a:rPr>
              <a:t>▲ </a:t>
            </a:r>
            <a:r>
              <a:rPr lang="en-US" altLang="ko-KR" sz="1000" dirty="0">
                <a:latin typeface="+mn-ea"/>
              </a:rPr>
              <a:t> Flange Type BFV</a:t>
            </a:r>
            <a:endParaRPr lang="ko-KR" altLang="en-US" sz="1000" dirty="0">
              <a:latin typeface="+mn-ea"/>
            </a:endParaRPr>
          </a:p>
        </p:txBody>
      </p:sp>
      <p:sp>
        <p:nvSpPr>
          <p:cNvPr id="31" name="楕円 30">
            <a:extLst>
              <a:ext uri="{FF2B5EF4-FFF2-40B4-BE49-F238E27FC236}">
                <a16:creationId xmlns:a16="http://schemas.microsoft.com/office/drawing/2014/main" id="{0F27C96A-94E0-67A2-A66A-CF0CE136253C}"/>
              </a:ext>
            </a:extLst>
          </p:cNvPr>
          <p:cNvSpPr/>
          <p:nvPr/>
        </p:nvSpPr>
        <p:spPr>
          <a:xfrm>
            <a:off x="401070"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pic>
        <p:nvPicPr>
          <p:cNvPr id="34" name="그림 33">
            <a:extLst>
              <a:ext uri="{FF2B5EF4-FFF2-40B4-BE49-F238E27FC236}">
                <a16:creationId xmlns:a16="http://schemas.microsoft.com/office/drawing/2014/main" id="{FFEFDD32-364F-69AB-30E3-BE6FA0FF1F2C}"/>
              </a:ext>
            </a:extLst>
          </p:cNvPr>
          <p:cNvPicPr>
            <a:picLocks noChangeAspect="1"/>
          </p:cNvPicPr>
          <p:nvPr/>
        </p:nvPicPr>
        <p:blipFill>
          <a:blip r:embed="rId7"/>
          <a:stretch>
            <a:fillRect/>
          </a:stretch>
        </p:blipFill>
        <p:spPr>
          <a:xfrm>
            <a:off x="6926130" y="2322271"/>
            <a:ext cx="1031991" cy="1732787"/>
          </a:xfrm>
          <a:prstGeom prst="rect">
            <a:avLst/>
          </a:prstGeom>
        </p:spPr>
      </p:pic>
    </p:spTree>
    <p:extLst>
      <p:ext uri="{BB962C8B-B14F-4D97-AF65-F5344CB8AC3E}">
        <p14:creationId xmlns:p14="http://schemas.microsoft.com/office/powerpoint/2010/main" val="2705213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3CD2069-151B-637C-9135-A1A270D17D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직사각형 6">
            <a:extLst>
              <a:ext uri="{FF2B5EF4-FFF2-40B4-BE49-F238E27FC236}">
                <a16:creationId xmlns:a16="http://schemas.microsoft.com/office/drawing/2014/main" id="{6EDD52D0-1655-EB15-B77A-FA929EB90543}"/>
              </a:ext>
            </a:extLst>
          </p:cNvPr>
          <p:cNvSpPr/>
          <p:nvPr/>
        </p:nvSpPr>
        <p:spPr>
          <a:xfrm>
            <a:off x="0" y="0"/>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TextBox 1">
            <a:extLst>
              <a:ext uri="{FF2B5EF4-FFF2-40B4-BE49-F238E27FC236}">
                <a16:creationId xmlns:a16="http://schemas.microsoft.com/office/drawing/2014/main" id="{7268CD7A-AC3F-8762-B62C-A64261102AF0}"/>
              </a:ext>
            </a:extLst>
          </p:cNvPr>
          <p:cNvSpPr txBox="1"/>
          <p:nvPr/>
        </p:nvSpPr>
        <p:spPr>
          <a:xfrm>
            <a:off x="555633" y="1653610"/>
            <a:ext cx="2823209" cy="830997"/>
          </a:xfrm>
          <a:prstGeom prst="rect">
            <a:avLst/>
          </a:prstGeom>
          <a:noFill/>
        </p:spPr>
        <p:txBody>
          <a:bodyPr wrap="none" rtlCol="0">
            <a:spAutoFit/>
          </a:bodyPr>
          <a:lstStyle/>
          <a:p>
            <a:r>
              <a:rPr lang="ko-KR" altLang="en-US" sz="4800" b="1" dirty="0">
                <a:solidFill>
                  <a:schemeClr val="bg1"/>
                </a:solidFill>
                <a:latin typeface="游ゴシック" panose="020B0400000000000000" pitchFamily="50" charset="-128"/>
                <a:ea typeface="游ゴシック" panose="020B0400000000000000" pitchFamily="50" charset="-128"/>
              </a:rPr>
              <a:t>회사 소개</a:t>
            </a:r>
            <a:endParaRPr lang="en-US" altLang="ko-KR" sz="4800" b="1" dirty="0">
              <a:solidFill>
                <a:schemeClr val="bg1"/>
              </a:solidFill>
              <a:latin typeface="游ゴシック" panose="020B0400000000000000" pitchFamily="50" charset="-128"/>
              <a:ea typeface="游ゴシック" panose="020B0400000000000000" pitchFamily="50" charset="-128"/>
            </a:endParaRPr>
          </a:p>
        </p:txBody>
      </p:sp>
      <p:sp>
        <p:nvSpPr>
          <p:cNvPr id="8" name="TextBox 7">
            <a:extLst>
              <a:ext uri="{FF2B5EF4-FFF2-40B4-BE49-F238E27FC236}">
                <a16:creationId xmlns:a16="http://schemas.microsoft.com/office/drawing/2014/main" id="{4EE23172-096F-9A96-8A8F-52E259D1EFB8}"/>
              </a:ext>
            </a:extLst>
          </p:cNvPr>
          <p:cNvSpPr txBox="1"/>
          <p:nvPr/>
        </p:nvSpPr>
        <p:spPr>
          <a:xfrm>
            <a:off x="624568" y="1253497"/>
            <a:ext cx="506870"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01</a:t>
            </a:r>
          </a:p>
        </p:txBody>
      </p:sp>
    </p:spTree>
    <p:extLst>
      <p:ext uri="{BB962C8B-B14F-4D97-AF65-F5344CB8AC3E}">
        <p14:creationId xmlns:p14="http://schemas.microsoft.com/office/powerpoint/2010/main" val="56824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10">
            <a:extLst>
              <a:ext uri="{FF2B5EF4-FFF2-40B4-BE49-F238E27FC236}">
                <a16:creationId xmlns:a16="http://schemas.microsoft.com/office/drawing/2014/main" id="{51F6F10D-01BB-0CC6-3D41-7AA165D2B74F}"/>
              </a:ext>
            </a:extLst>
          </p:cNvPr>
          <p:cNvGrpSpPr>
            <a:grpSpLocks/>
          </p:cNvGrpSpPr>
          <p:nvPr/>
        </p:nvGrpSpPr>
        <p:grpSpPr bwMode="auto">
          <a:xfrm>
            <a:off x="2248911" y="1386199"/>
            <a:ext cx="7218596" cy="4891085"/>
            <a:chOff x="-933965" y="415512"/>
            <a:chExt cx="7262567" cy="4655182"/>
          </a:xfrm>
        </p:grpSpPr>
        <p:grpSp>
          <p:nvGrpSpPr>
            <p:cNvPr id="26" name="그룹 111">
              <a:extLst>
                <a:ext uri="{FF2B5EF4-FFF2-40B4-BE49-F238E27FC236}">
                  <a16:creationId xmlns:a16="http://schemas.microsoft.com/office/drawing/2014/main" id="{5C51E4D8-F0F6-B779-2D98-5DA913C496DA}"/>
                </a:ext>
              </a:extLst>
            </p:cNvPr>
            <p:cNvGrpSpPr>
              <a:grpSpLocks/>
            </p:cNvGrpSpPr>
            <p:nvPr/>
          </p:nvGrpSpPr>
          <p:grpSpPr bwMode="auto">
            <a:xfrm>
              <a:off x="-933965" y="415512"/>
              <a:ext cx="7262567" cy="4655182"/>
              <a:chOff x="-1124188" y="437735"/>
              <a:chExt cx="8484859" cy="5603691"/>
            </a:xfrm>
          </p:grpSpPr>
          <p:grpSp>
            <p:nvGrpSpPr>
              <p:cNvPr id="30" name="그룹 115">
                <a:extLst>
                  <a:ext uri="{FF2B5EF4-FFF2-40B4-BE49-F238E27FC236}">
                    <a16:creationId xmlns:a16="http://schemas.microsoft.com/office/drawing/2014/main" id="{AC8BCFEA-0377-5288-5D95-B55B2369CAF5}"/>
                  </a:ext>
                </a:extLst>
              </p:cNvPr>
              <p:cNvGrpSpPr>
                <a:grpSpLocks/>
              </p:cNvGrpSpPr>
              <p:nvPr/>
            </p:nvGrpSpPr>
            <p:grpSpPr bwMode="auto">
              <a:xfrm>
                <a:off x="-1124188" y="437735"/>
                <a:ext cx="8484859" cy="5603691"/>
                <a:chOff x="-1124188" y="437735"/>
                <a:chExt cx="8484859" cy="5603691"/>
              </a:xfrm>
            </p:grpSpPr>
            <p:grpSp>
              <p:nvGrpSpPr>
                <p:cNvPr id="33" name="그룹 118">
                  <a:extLst>
                    <a:ext uri="{FF2B5EF4-FFF2-40B4-BE49-F238E27FC236}">
                      <a16:creationId xmlns:a16="http://schemas.microsoft.com/office/drawing/2014/main" id="{C156C3B7-BA29-331E-4196-83A2FEF2F677}"/>
                    </a:ext>
                  </a:extLst>
                </p:cNvPr>
                <p:cNvGrpSpPr>
                  <a:grpSpLocks/>
                </p:cNvGrpSpPr>
                <p:nvPr/>
              </p:nvGrpSpPr>
              <p:grpSpPr bwMode="auto">
                <a:xfrm>
                  <a:off x="-1124188" y="437735"/>
                  <a:ext cx="8484859" cy="5603691"/>
                  <a:chOff x="-1127261" y="436172"/>
                  <a:chExt cx="8504574" cy="5536961"/>
                </a:xfrm>
              </p:grpSpPr>
              <p:grpSp>
                <p:nvGrpSpPr>
                  <p:cNvPr id="37" name="그룹 122">
                    <a:extLst>
                      <a:ext uri="{FF2B5EF4-FFF2-40B4-BE49-F238E27FC236}">
                        <a16:creationId xmlns:a16="http://schemas.microsoft.com/office/drawing/2014/main" id="{CBBE77B9-3641-1E9B-5D41-0A72C4A95576}"/>
                      </a:ext>
                    </a:extLst>
                  </p:cNvPr>
                  <p:cNvGrpSpPr>
                    <a:grpSpLocks/>
                  </p:cNvGrpSpPr>
                  <p:nvPr/>
                </p:nvGrpSpPr>
                <p:grpSpPr bwMode="auto">
                  <a:xfrm>
                    <a:off x="511232" y="436172"/>
                    <a:ext cx="6866081" cy="5536961"/>
                    <a:chOff x="511232" y="436172"/>
                    <a:chExt cx="6866081" cy="5536961"/>
                  </a:xfrm>
                </p:grpSpPr>
                <p:pic>
                  <p:nvPicPr>
                    <p:cNvPr id="53" name="Picture 1">
                      <a:extLst>
                        <a:ext uri="{FF2B5EF4-FFF2-40B4-BE49-F238E27FC236}">
                          <a16:creationId xmlns:a16="http://schemas.microsoft.com/office/drawing/2014/main" id="{BD78EEFE-AB34-FEAA-64FF-F20399DACD6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7778" y="436172"/>
                      <a:ext cx="6639535" cy="553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ap="sq">
                          <a:solidFill>
                            <a:srgbClr val="000000"/>
                          </a:solidFill>
                          <a:miter lim="800000"/>
                          <a:headEnd/>
                          <a:tailEnd/>
                        </a14:hiddenLine>
                      </a:ext>
                    </a:extLst>
                  </p:spPr>
                </p:pic>
                <p:cxnSp>
                  <p:nvCxnSpPr>
                    <p:cNvPr id="54" name="직선 연결선 53">
                      <a:extLst>
                        <a:ext uri="{FF2B5EF4-FFF2-40B4-BE49-F238E27FC236}">
                          <a16:creationId xmlns:a16="http://schemas.microsoft.com/office/drawing/2014/main" id="{2777C241-A560-96A0-75CF-E8641174E9EE}"/>
                        </a:ext>
                      </a:extLst>
                    </p:cNvPr>
                    <p:cNvCxnSpPr/>
                    <p:nvPr/>
                  </p:nvCxnSpPr>
                  <p:spPr>
                    <a:xfrm flipV="1">
                      <a:off x="5937556" y="2189489"/>
                      <a:ext cx="827564" cy="0"/>
                    </a:xfrm>
                    <a:prstGeom prst="line">
                      <a:avLst/>
                    </a:prstGeom>
                    <a:ln w="635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55" name="모서리가 둥근 직사각형 32">
                      <a:extLst>
                        <a:ext uri="{FF2B5EF4-FFF2-40B4-BE49-F238E27FC236}">
                          <a16:creationId xmlns:a16="http://schemas.microsoft.com/office/drawing/2014/main" id="{21A31A89-85A1-4570-3338-93E13B596CD1}"/>
                        </a:ext>
                      </a:extLst>
                    </p:cNvPr>
                    <p:cNvSpPr/>
                    <p:nvPr/>
                  </p:nvSpPr>
                  <p:spPr>
                    <a:xfrm>
                      <a:off x="5934164" y="1902701"/>
                      <a:ext cx="1012408" cy="3047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1. Body</a:t>
                      </a:r>
                    </a:p>
                  </p:txBody>
                </p:sp>
                <p:cxnSp>
                  <p:nvCxnSpPr>
                    <p:cNvPr id="56" name="직선 연결선 55">
                      <a:extLst>
                        <a:ext uri="{FF2B5EF4-FFF2-40B4-BE49-F238E27FC236}">
                          <a16:creationId xmlns:a16="http://schemas.microsoft.com/office/drawing/2014/main" id="{228563C8-7898-684E-7D46-CF8B6001716D}"/>
                        </a:ext>
                      </a:extLst>
                    </p:cNvPr>
                    <p:cNvCxnSpPr/>
                    <p:nvPr/>
                  </p:nvCxnSpPr>
                  <p:spPr>
                    <a:xfrm>
                      <a:off x="5031984" y="4213298"/>
                      <a:ext cx="1617819" cy="0"/>
                    </a:xfrm>
                    <a:prstGeom prst="line">
                      <a:avLst/>
                    </a:prstGeom>
                    <a:ln w="63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7" name="모서리가 둥근 직사각형 34">
                      <a:extLst>
                        <a:ext uri="{FF2B5EF4-FFF2-40B4-BE49-F238E27FC236}">
                          <a16:creationId xmlns:a16="http://schemas.microsoft.com/office/drawing/2014/main" id="{4A718D6E-9789-3066-BAB6-D00BB44E294E}"/>
                        </a:ext>
                      </a:extLst>
                    </p:cNvPr>
                    <p:cNvSpPr/>
                    <p:nvPr/>
                  </p:nvSpPr>
                  <p:spPr>
                    <a:xfrm>
                      <a:off x="6000301" y="3991690"/>
                      <a:ext cx="886918" cy="216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3. Disc</a:t>
                      </a:r>
                    </a:p>
                  </p:txBody>
                </p:sp>
                <p:cxnSp>
                  <p:nvCxnSpPr>
                    <p:cNvPr id="58" name="직선 연결선 57">
                      <a:extLst>
                        <a:ext uri="{FF2B5EF4-FFF2-40B4-BE49-F238E27FC236}">
                          <a16:creationId xmlns:a16="http://schemas.microsoft.com/office/drawing/2014/main" id="{F37847AA-C49B-F433-DA6F-F141BC9EAFD1}"/>
                        </a:ext>
                      </a:extLst>
                    </p:cNvPr>
                    <p:cNvCxnSpPr/>
                    <p:nvPr/>
                  </p:nvCxnSpPr>
                  <p:spPr>
                    <a:xfrm flipV="1">
                      <a:off x="5528861" y="3735862"/>
                      <a:ext cx="1215909" cy="0"/>
                    </a:xfrm>
                    <a:prstGeom prst="line">
                      <a:avLst/>
                    </a:prstGeom>
                    <a:ln w="635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59" name="모서리가 둥근 직사각형 36">
                      <a:extLst>
                        <a:ext uri="{FF2B5EF4-FFF2-40B4-BE49-F238E27FC236}">
                          <a16:creationId xmlns:a16="http://schemas.microsoft.com/office/drawing/2014/main" id="{5B806F23-CEA4-62B4-E452-FC793CA3560F}"/>
                        </a:ext>
                      </a:extLst>
                    </p:cNvPr>
                    <p:cNvSpPr/>
                    <p:nvPr/>
                  </p:nvSpPr>
                  <p:spPr>
                    <a:xfrm>
                      <a:off x="5962993" y="3496329"/>
                      <a:ext cx="886918" cy="2150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2. Seat</a:t>
                      </a:r>
                    </a:p>
                  </p:txBody>
                </p:sp>
                <p:pic>
                  <p:nvPicPr>
                    <p:cNvPr id="60" name="Picture 1">
                      <a:extLst>
                        <a:ext uri="{FF2B5EF4-FFF2-40B4-BE49-F238E27FC236}">
                          <a16:creationId xmlns:a16="http://schemas.microsoft.com/office/drawing/2014/main" id="{1AFB00A2-E78A-67D3-2F5B-819A2A733AF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11232" y="1369344"/>
                      <a:ext cx="2613793" cy="2543168"/>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38" name="직선 연결선 37">
                    <a:extLst>
                      <a:ext uri="{FF2B5EF4-FFF2-40B4-BE49-F238E27FC236}">
                        <a16:creationId xmlns:a16="http://schemas.microsoft.com/office/drawing/2014/main" id="{93E79B4B-A60A-14DA-224A-D6114C67661E}"/>
                      </a:ext>
                    </a:extLst>
                  </p:cNvPr>
                  <p:cNvCxnSpPr/>
                  <p:nvPr/>
                </p:nvCxnSpPr>
                <p:spPr>
                  <a:xfrm>
                    <a:off x="-394664" y="1734865"/>
                    <a:ext cx="1880672" cy="1629"/>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모서리가 둥근 직사각형 16">
                    <a:extLst>
                      <a:ext uri="{FF2B5EF4-FFF2-40B4-BE49-F238E27FC236}">
                        <a16:creationId xmlns:a16="http://schemas.microsoft.com/office/drawing/2014/main" id="{6FE068FF-F9A5-B722-47CB-36497DE82130}"/>
                      </a:ext>
                    </a:extLst>
                  </p:cNvPr>
                  <p:cNvSpPr/>
                  <p:nvPr/>
                </p:nvSpPr>
                <p:spPr>
                  <a:xfrm>
                    <a:off x="-530330" y="1428524"/>
                    <a:ext cx="1536420" cy="3845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4. Stem(Upper)</a:t>
                    </a:r>
                  </a:p>
                </p:txBody>
              </p:sp>
              <p:cxnSp>
                <p:nvCxnSpPr>
                  <p:cNvPr id="40" name="직선 연결선 39">
                    <a:extLst>
                      <a:ext uri="{FF2B5EF4-FFF2-40B4-BE49-F238E27FC236}">
                        <a16:creationId xmlns:a16="http://schemas.microsoft.com/office/drawing/2014/main" id="{25F76E36-F4D7-C0D7-758C-1D16854B2AC5}"/>
                      </a:ext>
                    </a:extLst>
                  </p:cNvPr>
                  <p:cNvCxnSpPr/>
                  <p:nvPr/>
                </p:nvCxnSpPr>
                <p:spPr>
                  <a:xfrm flipV="1">
                    <a:off x="2230477" y="1801673"/>
                    <a:ext cx="1492328" cy="1630"/>
                  </a:xfrm>
                  <a:prstGeom prst="line">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모서리가 둥근 직사각형 18">
                    <a:extLst>
                      <a:ext uri="{FF2B5EF4-FFF2-40B4-BE49-F238E27FC236}">
                        <a16:creationId xmlns:a16="http://schemas.microsoft.com/office/drawing/2014/main" id="{D827C134-EB65-E2D0-7F27-E01D357FE4DA}"/>
                      </a:ext>
                    </a:extLst>
                  </p:cNvPr>
                  <p:cNvSpPr/>
                  <p:nvPr/>
                </p:nvSpPr>
                <p:spPr>
                  <a:xfrm>
                    <a:off x="2238956" y="1550734"/>
                    <a:ext cx="1665303" cy="216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9. Retainer Ring</a:t>
                    </a:r>
                  </a:p>
                </p:txBody>
              </p:sp>
              <p:cxnSp>
                <p:nvCxnSpPr>
                  <p:cNvPr id="42" name="직선 연결선 41">
                    <a:extLst>
                      <a:ext uri="{FF2B5EF4-FFF2-40B4-BE49-F238E27FC236}">
                        <a16:creationId xmlns:a16="http://schemas.microsoft.com/office/drawing/2014/main" id="{36B46C66-669E-E716-DE25-5228D2A2F0E1}"/>
                      </a:ext>
                    </a:extLst>
                  </p:cNvPr>
                  <p:cNvCxnSpPr/>
                  <p:nvPr/>
                </p:nvCxnSpPr>
                <p:spPr>
                  <a:xfrm rot="5400000">
                    <a:off x="1691769" y="2333532"/>
                    <a:ext cx="1068937" cy="848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8D21A8C-BBF6-FDC1-AE44-E0A9B03ADD2A}"/>
                      </a:ext>
                    </a:extLst>
                  </p:cNvPr>
                  <p:cNvCxnSpPr/>
                  <p:nvPr/>
                </p:nvCxnSpPr>
                <p:spPr>
                  <a:xfrm>
                    <a:off x="-703304" y="2756546"/>
                    <a:ext cx="1878977" cy="163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모서리가 둥근 직사각형 21">
                    <a:extLst>
                      <a:ext uri="{FF2B5EF4-FFF2-40B4-BE49-F238E27FC236}">
                        <a16:creationId xmlns:a16="http://schemas.microsoft.com/office/drawing/2014/main" id="{BC1A24C3-5CEA-5C8F-BDB3-E09DEA8E5D73}"/>
                      </a:ext>
                    </a:extLst>
                  </p:cNvPr>
                  <p:cNvSpPr/>
                  <p:nvPr/>
                </p:nvSpPr>
                <p:spPr>
                  <a:xfrm>
                    <a:off x="-1127261" y="2442058"/>
                    <a:ext cx="2404683" cy="3975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10. Retainer Ring Bolts</a:t>
                    </a:r>
                  </a:p>
                </p:txBody>
              </p:sp>
              <p:cxnSp>
                <p:nvCxnSpPr>
                  <p:cNvPr id="45" name="직선 연결선 44">
                    <a:extLst>
                      <a:ext uri="{FF2B5EF4-FFF2-40B4-BE49-F238E27FC236}">
                        <a16:creationId xmlns:a16="http://schemas.microsoft.com/office/drawing/2014/main" id="{CA64A518-3B54-F775-9B48-B774BCB388BD}"/>
                      </a:ext>
                    </a:extLst>
                  </p:cNvPr>
                  <p:cNvCxnSpPr/>
                  <p:nvPr/>
                </p:nvCxnSpPr>
                <p:spPr>
                  <a:xfrm>
                    <a:off x="68297" y="4115530"/>
                    <a:ext cx="1880673" cy="1630"/>
                  </a:xfrm>
                  <a:prstGeom prst="line">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모서리가 둥근 직사각형 23">
                    <a:extLst>
                      <a:ext uri="{FF2B5EF4-FFF2-40B4-BE49-F238E27FC236}">
                        <a16:creationId xmlns:a16="http://schemas.microsoft.com/office/drawing/2014/main" id="{0459E861-E81B-A22C-3B05-D192418942FE}"/>
                      </a:ext>
                    </a:extLst>
                  </p:cNvPr>
                  <p:cNvSpPr/>
                  <p:nvPr/>
                </p:nvSpPr>
                <p:spPr>
                  <a:xfrm>
                    <a:off x="-320047" y="3875997"/>
                    <a:ext cx="1663606" cy="2150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7. O-Ring</a:t>
                    </a:r>
                  </a:p>
                </p:txBody>
              </p:sp>
              <p:cxnSp>
                <p:nvCxnSpPr>
                  <p:cNvPr id="47" name="직선 연결선 46">
                    <a:extLst>
                      <a:ext uri="{FF2B5EF4-FFF2-40B4-BE49-F238E27FC236}">
                        <a16:creationId xmlns:a16="http://schemas.microsoft.com/office/drawing/2014/main" id="{E3DD617C-0AFE-C708-EFB5-EFA819C1317A}"/>
                      </a:ext>
                    </a:extLst>
                  </p:cNvPr>
                  <p:cNvCxnSpPr/>
                  <p:nvPr/>
                </p:nvCxnSpPr>
                <p:spPr>
                  <a:xfrm rot="5400000">
                    <a:off x="1761164" y="3917549"/>
                    <a:ext cx="395962" cy="0"/>
                  </a:xfrm>
                  <a:prstGeom prst="line">
                    <a:avLst/>
                  </a:prstGeom>
                  <a:ln w="63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1D8DA1DB-B046-025F-31E7-4D33AB893BC6}"/>
                      </a:ext>
                    </a:extLst>
                  </p:cNvPr>
                  <p:cNvCxnSpPr/>
                  <p:nvPr/>
                </p:nvCxnSpPr>
                <p:spPr>
                  <a:xfrm>
                    <a:off x="-715175" y="3393672"/>
                    <a:ext cx="2021426" cy="1629"/>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9" name="모서리가 둥근 직사각형 26">
                    <a:extLst>
                      <a:ext uri="{FF2B5EF4-FFF2-40B4-BE49-F238E27FC236}">
                        <a16:creationId xmlns:a16="http://schemas.microsoft.com/office/drawing/2014/main" id="{A9B8275A-4690-B8FC-B005-E3E60F1559F0}"/>
                      </a:ext>
                    </a:extLst>
                  </p:cNvPr>
                  <p:cNvSpPr/>
                  <p:nvPr/>
                </p:nvSpPr>
                <p:spPr>
                  <a:xfrm>
                    <a:off x="-898325" y="3144362"/>
                    <a:ext cx="1665303" cy="216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6. Packing Bush</a:t>
                    </a:r>
                  </a:p>
                </p:txBody>
              </p:sp>
              <p:cxnSp>
                <p:nvCxnSpPr>
                  <p:cNvPr id="50" name="직선 연결선 49">
                    <a:extLst>
                      <a:ext uri="{FF2B5EF4-FFF2-40B4-BE49-F238E27FC236}">
                        <a16:creationId xmlns:a16="http://schemas.microsoft.com/office/drawing/2014/main" id="{AF2AE695-68F1-486E-D4AF-CC3E675B4BD3}"/>
                      </a:ext>
                    </a:extLst>
                  </p:cNvPr>
                  <p:cNvCxnSpPr/>
                  <p:nvPr/>
                </p:nvCxnSpPr>
                <p:spPr>
                  <a:xfrm>
                    <a:off x="-530330" y="2411097"/>
                    <a:ext cx="2516608" cy="9777"/>
                  </a:xfrm>
                  <a:prstGeom prst="line">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모서리가 둥근 직사각형 28">
                    <a:extLst>
                      <a:ext uri="{FF2B5EF4-FFF2-40B4-BE49-F238E27FC236}">
                        <a16:creationId xmlns:a16="http://schemas.microsoft.com/office/drawing/2014/main" id="{6EAEF13D-1D93-E069-ECD4-5600AE4AAC7E}"/>
                      </a:ext>
                    </a:extLst>
                  </p:cNvPr>
                  <p:cNvSpPr/>
                  <p:nvPr/>
                </p:nvSpPr>
                <p:spPr>
                  <a:xfrm>
                    <a:off x="-942416" y="2178083"/>
                    <a:ext cx="1663607" cy="2150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8. Snap Ring</a:t>
                    </a:r>
                  </a:p>
                </p:txBody>
              </p:sp>
              <p:cxnSp>
                <p:nvCxnSpPr>
                  <p:cNvPr id="52" name="직선 연결선 51">
                    <a:extLst>
                      <a:ext uri="{FF2B5EF4-FFF2-40B4-BE49-F238E27FC236}">
                        <a16:creationId xmlns:a16="http://schemas.microsoft.com/office/drawing/2014/main" id="{C9551E48-8468-BFB5-856F-16D8F2139D16}"/>
                      </a:ext>
                    </a:extLst>
                  </p:cNvPr>
                  <p:cNvCxnSpPr/>
                  <p:nvPr/>
                </p:nvCxnSpPr>
                <p:spPr>
                  <a:xfrm rot="16200000" flipH="1">
                    <a:off x="1625263" y="2798914"/>
                    <a:ext cx="759336" cy="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34" name="직선 연결선 33">
                  <a:extLst>
                    <a:ext uri="{FF2B5EF4-FFF2-40B4-BE49-F238E27FC236}">
                      <a16:creationId xmlns:a16="http://schemas.microsoft.com/office/drawing/2014/main" id="{AE39C7A9-F28C-4C83-8D48-457460703505}"/>
                    </a:ext>
                  </a:extLst>
                </p:cNvPr>
                <p:cNvCxnSpPr/>
                <p:nvPr/>
              </p:nvCxnSpPr>
              <p:spPr>
                <a:xfrm>
                  <a:off x="4772070" y="5843532"/>
                  <a:ext cx="1453339" cy="0"/>
                </a:xfrm>
                <a:prstGeom prst="line">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모서리가 둥근 직사각형 12">
                  <a:extLst>
                    <a:ext uri="{FF2B5EF4-FFF2-40B4-BE49-F238E27FC236}">
                      <a16:creationId xmlns:a16="http://schemas.microsoft.com/office/drawing/2014/main" id="{37F3B94B-5800-647C-0A42-1736BE3DF9BC}"/>
                    </a:ext>
                  </a:extLst>
                </p:cNvPr>
                <p:cNvSpPr/>
                <p:nvPr/>
              </p:nvSpPr>
              <p:spPr>
                <a:xfrm>
                  <a:off x="4804216" y="5609358"/>
                  <a:ext cx="1661442" cy="2176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11. Bottom  Plug</a:t>
                  </a:r>
                </a:p>
              </p:txBody>
            </p:sp>
            <p:cxnSp>
              <p:nvCxnSpPr>
                <p:cNvPr id="36" name="직선 연결선 35">
                  <a:extLst>
                    <a:ext uri="{FF2B5EF4-FFF2-40B4-BE49-F238E27FC236}">
                      <a16:creationId xmlns:a16="http://schemas.microsoft.com/office/drawing/2014/main" id="{B2C957F0-7284-C901-AA6A-87A035E7DB5B}"/>
                    </a:ext>
                  </a:extLst>
                </p:cNvPr>
                <p:cNvCxnSpPr/>
                <p:nvPr/>
              </p:nvCxnSpPr>
              <p:spPr>
                <a:xfrm>
                  <a:off x="4763611" y="5423009"/>
                  <a:ext cx="0" cy="402384"/>
                </a:xfrm>
                <a:prstGeom prst="line">
                  <a:avLst/>
                </a:prstGeom>
                <a:ln w="63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31" name="타원 30">
                <a:extLst>
                  <a:ext uri="{FF2B5EF4-FFF2-40B4-BE49-F238E27FC236}">
                    <a16:creationId xmlns:a16="http://schemas.microsoft.com/office/drawing/2014/main" id="{3F7DF58F-5654-8DE8-D798-A33AECD91394}"/>
                  </a:ext>
                </a:extLst>
              </p:cNvPr>
              <p:cNvSpPr/>
              <p:nvPr/>
            </p:nvSpPr>
            <p:spPr>
              <a:xfrm>
                <a:off x="4318642" y="924224"/>
                <a:ext cx="874711" cy="893820"/>
              </a:xfrm>
              <a:prstGeom prst="ellipse">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endParaRPr kumimoji="1" lang="ko-KR" altLang="en-US" sz="1100" b="1">
                  <a:solidFill>
                    <a:srgbClr val="FFFFFF"/>
                  </a:solidFill>
                </a:endParaRPr>
              </a:p>
            </p:txBody>
          </p:sp>
          <p:cxnSp>
            <p:nvCxnSpPr>
              <p:cNvPr id="32" name="직선 연결선 31">
                <a:extLst>
                  <a:ext uri="{FF2B5EF4-FFF2-40B4-BE49-F238E27FC236}">
                    <a16:creationId xmlns:a16="http://schemas.microsoft.com/office/drawing/2014/main" id="{663B7377-8962-69C2-6F9B-74CEAD9EFEEF}"/>
                  </a:ext>
                </a:extLst>
              </p:cNvPr>
              <p:cNvCxnSpPr>
                <a:endCxn id="60" idx="6"/>
              </p:cNvCxnSpPr>
              <p:nvPr/>
            </p:nvCxnSpPr>
            <p:spPr>
              <a:xfrm rot="10800000" flipV="1">
                <a:off x="3117395" y="1570677"/>
                <a:ext cx="1253696" cy="109831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7" name="Picture 2">
              <a:extLst>
                <a:ext uri="{FF2B5EF4-FFF2-40B4-BE49-F238E27FC236}">
                  <a16:creationId xmlns:a16="http://schemas.microsoft.com/office/drawing/2014/main" id="{3D7920D3-7C66-1D4D-4127-AC09E16D39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8906" y="3735772"/>
              <a:ext cx="1341783" cy="121544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8" name="타원 27">
              <a:extLst>
                <a:ext uri="{FF2B5EF4-FFF2-40B4-BE49-F238E27FC236}">
                  <a16:creationId xmlns:a16="http://schemas.microsoft.com/office/drawing/2014/main" id="{C6E743A5-70C1-225F-7988-99588F6D6B37}"/>
                </a:ext>
              </a:extLst>
            </p:cNvPr>
            <p:cNvSpPr/>
            <p:nvPr/>
          </p:nvSpPr>
          <p:spPr>
            <a:xfrm>
              <a:off x="3842096" y="1977286"/>
              <a:ext cx="496722" cy="495932"/>
            </a:xfrm>
            <a:prstGeom prst="ellipse">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endParaRPr kumimoji="1" lang="ko-KR" altLang="en-US" sz="1100" b="1">
                <a:solidFill>
                  <a:srgbClr val="FFFFFF"/>
                </a:solidFill>
              </a:endParaRPr>
            </a:p>
          </p:txBody>
        </p:sp>
        <p:cxnSp>
          <p:nvCxnSpPr>
            <p:cNvPr id="29" name="직선 연결선 28">
              <a:extLst>
                <a:ext uri="{FF2B5EF4-FFF2-40B4-BE49-F238E27FC236}">
                  <a16:creationId xmlns:a16="http://schemas.microsoft.com/office/drawing/2014/main" id="{FB15C5F4-73B3-608F-DA2A-57A5CB213D7B}"/>
                </a:ext>
              </a:extLst>
            </p:cNvPr>
            <p:cNvCxnSpPr>
              <a:stCxn id="28" idx="3"/>
              <a:endCxn id="27" idx="7"/>
            </p:cNvCxnSpPr>
            <p:nvPr/>
          </p:nvCxnSpPr>
          <p:spPr>
            <a:xfrm rot="5400000">
              <a:off x="2203210" y="2201768"/>
              <a:ext cx="1512455" cy="191013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FAD38E61-1A9A-A894-3E15-AAA299BB28ED}"/>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BFB56266-D0EC-5D93-B7C4-8B4ED1838500}"/>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
        <p:nvSpPr>
          <p:cNvPr id="9" name="제목 1">
            <a:extLst>
              <a:ext uri="{FF2B5EF4-FFF2-40B4-BE49-F238E27FC236}">
                <a16:creationId xmlns:a16="http://schemas.microsoft.com/office/drawing/2014/main" id="{AB8089EC-8032-5758-91D1-CA78F196DF72}"/>
              </a:ext>
            </a:extLst>
          </p:cNvPr>
          <p:cNvSpPr>
            <a:spLocks noGrp="1"/>
          </p:cNvSpPr>
          <p:nvPr>
            <p:ph type="title"/>
          </p:nvPr>
        </p:nvSpPr>
        <p:spPr>
          <a:xfrm>
            <a:off x="838199" y="862192"/>
            <a:ext cx="9872601" cy="437130"/>
          </a:xfrm>
        </p:spPr>
        <p:txBody>
          <a:bodyPr/>
          <a:lstStyle/>
          <a:p>
            <a:r>
              <a:rPr lang="en-US" altLang="ja-JP" sz="3200" dirty="0">
                <a:latin typeface="游ゴシック" panose="020B0400000000000000" pitchFamily="50" charset="-128"/>
                <a:ea typeface="游ゴシック" panose="020B0400000000000000" pitchFamily="50" charset="-128"/>
              </a:rPr>
              <a:t>Concentric BFV- </a:t>
            </a:r>
            <a:r>
              <a:rPr lang="en-US" altLang="ja-JP" dirty="0">
                <a:latin typeface="游ゴシック" panose="020B0400000000000000" pitchFamily="50" charset="-128"/>
                <a:ea typeface="游ゴシック" panose="020B0400000000000000" pitchFamily="50" charset="-128"/>
              </a:rPr>
              <a:t>Design</a:t>
            </a:r>
            <a:r>
              <a:rPr lang="ko-KR" altLang="en-US" dirty="0">
                <a:latin typeface="游ゴシック" panose="020B0400000000000000" pitchFamily="50" charset="-128"/>
                <a:ea typeface="游ゴシック" panose="020B0400000000000000" pitchFamily="50" charset="-128"/>
              </a:rPr>
              <a:t>의</a:t>
            </a:r>
            <a:r>
              <a:rPr lang="en-US" altLang="ja-JP" dirty="0">
                <a:latin typeface="游ゴシック" panose="020B0400000000000000" pitchFamily="50" charset="-128"/>
                <a:ea typeface="游ゴシック" panose="020B0400000000000000" pitchFamily="50" charset="-128"/>
              </a:rPr>
              <a:t> </a:t>
            </a:r>
            <a:r>
              <a:rPr lang="ko-KR" altLang="en-US" dirty="0">
                <a:latin typeface="游ゴシック" panose="020B0400000000000000" pitchFamily="50" charset="-128"/>
                <a:ea typeface="游ゴシック" panose="020B0400000000000000" pitchFamily="50" charset="-128"/>
              </a:rPr>
              <a:t>특징</a:t>
            </a:r>
            <a:endParaRPr lang="ko-KR" altLang="en-US" dirty="0">
              <a:latin typeface="游ゴシック" panose="020B0400000000000000" pitchFamily="50" charset="-128"/>
            </a:endParaRPr>
          </a:p>
        </p:txBody>
      </p:sp>
    </p:spTree>
    <p:extLst>
      <p:ext uri="{BB962C8B-B14F-4D97-AF65-F5344CB8AC3E}">
        <p14:creationId xmlns:p14="http://schemas.microsoft.com/office/powerpoint/2010/main" val="2951973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9895115" cy="437130"/>
          </a:xfrm>
        </p:spPr>
        <p:txBody>
          <a:bodyPr/>
          <a:lstStyle/>
          <a:p>
            <a:r>
              <a:rPr lang="en-US" altLang="ja-JP" sz="3200" dirty="0">
                <a:latin typeface="游ゴシック" panose="020B0400000000000000" pitchFamily="50" charset="-128"/>
                <a:ea typeface="游ゴシック" panose="020B0400000000000000" pitchFamily="50" charset="-128"/>
              </a:rPr>
              <a:t>Concentric BFV</a:t>
            </a:r>
            <a:r>
              <a:rPr lang="en-US" altLang="ko-KR" sz="3200" dirty="0">
                <a:latin typeface="游ゴシック" panose="020B0400000000000000" pitchFamily="50" charset="-128"/>
                <a:ea typeface="游ゴシック" panose="020B0400000000000000" pitchFamily="50" charset="-128"/>
              </a:rPr>
              <a:t>: </a:t>
            </a:r>
            <a:r>
              <a:rPr lang="en-US" altLang="ja-JP" sz="3200" dirty="0">
                <a:latin typeface="游ゴシック" panose="020B0400000000000000" pitchFamily="50" charset="-128"/>
                <a:ea typeface="游ゴシック" panose="020B0400000000000000" pitchFamily="50" charset="-128"/>
              </a:rPr>
              <a:t>Dry Shaft Design</a:t>
            </a:r>
            <a:endParaRPr lang="ko-KR" altLang="en-US" sz="3200" dirty="0">
              <a:latin typeface="游ゴシック" panose="020B0400000000000000" pitchFamily="50" charset="-128"/>
            </a:endParaRPr>
          </a:p>
        </p:txBody>
      </p:sp>
      <p:sp>
        <p:nvSpPr>
          <p:cNvPr id="6" name="TextBox 5">
            <a:extLst>
              <a:ext uri="{FF2B5EF4-FFF2-40B4-BE49-F238E27FC236}">
                <a16:creationId xmlns:a16="http://schemas.microsoft.com/office/drawing/2014/main" id="{FAD38E61-1A9A-A894-3E15-AAA299BB28ED}"/>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3" name="Picture 2">
            <a:extLst>
              <a:ext uri="{FF2B5EF4-FFF2-40B4-BE49-F238E27FC236}">
                <a16:creationId xmlns:a16="http://schemas.microsoft.com/office/drawing/2014/main" id="{CE0ACE35-1D91-1D35-7CCF-8B180B9E2B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2145" y="1695237"/>
            <a:ext cx="2291885" cy="271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2FCC980A-3F0B-481A-5CF6-F9081F89518D}"/>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342182" y="1636762"/>
            <a:ext cx="2797210" cy="2736304"/>
          </a:xfrm>
          <a:prstGeom prst="ellipse">
            <a:avLst/>
          </a:prstGeom>
          <a:ln w="9525">
            <a:noFill/>
            <a:miter lim="800000"/>
            <a:headEnd/>
            <a:tailEn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cxnSp>
        <p:nvCxnSpPr>
          <p:cNvPr id="7" name="직선 연결선 6">
            <a:extLst>
              <a:ext uri="{FF2B5EF4-FFF2-40B4-BE49-F238E27FC236}">
                <a16:creationId xmlns:a16="http://schemas.microsoft.com/office/drawing/2014/main" id="{B91095EA-CB88-4341-A3AC-5EA0E20E3D95}"/>
              </a:ext>
            </a:extLst>
          </p:cNvPr>
          <p:cNvCxnSpPr/>
          <p:nvPr/>
        </p:nvCxnSpPr>
        <p:spPr>
          <a:xfrm flipH="1">
            <a:off x="3395935" y="3407814"/>
            <a:ext cx="720315" cy="561662"/>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E8D47DB3-62EA-CA31-7136-0866DB935195}"/>
              </a:ext>
            </a:extLst>
          </p:cNvPr>
          <p:cNvSpPr txBox="1"/>
          <p:nvPr/>
        </p:nvSpPr>
        <p:spPr>
          <a:xfrm>
            <a:off x="2768247" y="3911661"/>
            <a:ext cx="595107"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DISC</a:t>
            </a:r>
            <a:endParaRPr lang="ko-KR" altLang="en-US" sz="1200" b="1" dirty="0">
              <a:latin typeface="+mn-ea"/>
            </a:endParaRPr>
          </a:p>
        </p:txBody>
      </p:sp>
      <p:cxnSp>
        <p:nvCxnSpPr>
          <p:cNvPr id="10" name="직선 연결선 9">
            <a:extLst>
              <a:ext uri="{FF2B5EF4-FFF2-40B4-BE49-F238E27FC236}">
                <a16:creationId xmlns:a16="http://schemas.microsoft.com/office/drawing/2014/main" id="{36DFAC4B-C7F2-19F8-BCB0-FE5DECC02CF4}"/>
              </a:ext>
            </a:extLst>
          </p:cNvPr>
          <p:cNvCxnSpPr/>
          <p:nvPr/>
        </p:nvCxnSpPr>
        <p:spPr>
          <a:xfrm flipH="1" flipV="1">
            <a:off x="2841343" y="3004914"/>
            <a:ext cx="648072" cy="216025"/>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FB206B17-1334-8E6A-286F-8E70AB4A20A3}"/>
              </a:ext>
            </a:extLst>
          </p:cNvPr>
          <p:cNvSpPr txBox="1"/>
          <p:nvPr/>
        </p:nvSpPr>
        <p:spPr>
          <a:xfrm>
            <a:off x="2259954" y="2862205"/>
            <a:ext cx="678672"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BODY</a:t>
            </a:r>
            <a:endParaRPr lang="ko-KR" altLang="en-US" sz="1200" b="1" dirty="0">
              <a:latin typeface="+mn-ea"/>
            </a:endParaRPr>
          </a:p>
        </p:txBody>
      </p:sp>
      <p:cxnSp>
        <p:nvCxnSpPr>
          <p:cNvPr id="12" name="직선 연결선 11">
            <a:extLst>
              <a:ext uri="{FF2B5EF4-FFF2-40B4-BE49-F238E27FC236}">
                <a16:creationId xmlns:a16="http://schemas.microsoft.com/office/drawing/2014/main" id="{737213C0-67A4-FB25-E7E6-35994C18A4D3}"/>
              </a:ext>
            </a:extLst>
          </p:cNvPr>
          <p:cNvCxnSpPr/>
          <p:nvPr/>
        </p:nvCxnSpPr>
        <p:spPr>
          <a:xfrm flipH="1" flipV="1">
            <a:off x="3019092" y="2432659"/>
            <a:ext cx="648072" cy="216025"/>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TextBox 16">
            <a:extLst>
              <a:ext uri="{FF2B5EF4-FFF2-40B4-BE49-F238E27FC236}">
                <a16:creationId xmlns:a16="http://schemas.microsoft.com/office/drawing/2014/main" id="{1786DFB1-568D-21AF-D4C9-69079134B824}"/>
              </a:ext>
            </a:extLst>
          </p:cNvPr>
          <p:cNvSpPr txBox="1"/>
          <p:nvPr/>
        </p:nvSpPr>
        <p:spPr>
          <a:xfrm>
            <a:off x="2474259" y="2216635"/>
            <a:ext cx="654618" cy="46166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BODY</a:t>
            </a:r>
          </a:p>
          <a:p>
            <a:pPr algn="ctr"/>
            <a:r>
              <a:rPr lang="en-US" altLang="ko-KR" sz="1200" b="1" dirty="0">
                <a:latin typeface="+mn-ea"/>
              </a:rPr>
              <a:t>SEAT</a:t>
            </a:r>
            <a:endParaRPr lang="ko-KR" altLang="en-US" sz="1200" b="1" dirty="0">
              <a:latin typeface="+mn-ea"/>
            </a:endParaRPr>
          </a:p>
        </p:txBody>
      </p:sp>
      <p:cxnSp>
        <p:nvCxnSpPr>
          <p:cNvPr id="14" name="직선 연결선 13">
            <a:extLst>
              <a:ext uri="{FF2B5EF4-FFF2-40B4-BE49-F238E27FC236}">
                <a16:creationId xmlns:a16="http://schemas.microsoft.com/office/drawing/2014/main" id="{8EFFA405-C944-0407-69F1-310CE31B18B0}"/>
              </a:ext>
            </a:extLst>
          </p:cNvPr>
          <p:cNvCxnSpPr/>
          <p:nvPr/>
        </p:nvCxnSpPr>
        <p:spPr>
          <a:xfrm flipH="1" flipV="1">
            <a:off x="3667164" y="1695237"/>
            <a:ext cx="648072" cy="216025"/>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TextBox 18">
            <a:extLst>
              <a:ext uri="{FF2B5EF4-FFF2-40B4-BE49-F238E27FC236}">
                <a16:creationId xmlns:a16="http://schemas.microsoft.com/office/drawing/2014/main" id="{1F9C73AD-F058-30EF-C9A7-F6481041B507}"/>
              </a:ext>
            </a:extLst>
          </p:cNvPr>
          <p:cNvSpPr txBox="1"/>
          <p:nvPr/>
        </p:nvSpPr>
        <p:spPr>
          <a:xfrm>
            <a:off x="3122331" y="1521934"/>
            <a:ext cx="654618"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STEM</a:t>
            </a:r>
            <a:endParaRPr lang="ko-KR" altLang="en-US" sz="1200" b="1" dirty="0">
              <a:latin typeface="+mn-ea"/>
            </a:endParaRPr>
          </a:p>
        </p:txBody>
      </p:sp>
      <p:sp>
        <p:nvSpPr>
          <p:cNvPr id="16" name="타원 15">
            <a:extLst>
              <a:ext uri="{FF2B5EF4-FFF2-40B4-BE49-F238E27FC236}">
                <a16:creationId xmlns:a16="http://schemas.microsoft.com/office/drawing/2014/main" id="{BAA51836-F165-9857-D374-2539FB5CE5D9}"/>
              </a:ext>
            </a:extLst>
          </p:cNvPr>
          <p:cNvSpPr/>
          <p:nvPr/>
        </p:nvSpPr>
        <p:spPr>
          <a:xfrm>
            <a:off x="4164820" y="2302955"/>
            <a:ext cx="335335" cy="313790"/>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latin typeface="+mn-ea"/>
            </a:endParaRPr>
          </a:p>
        </p:txBody>
      </p:sp>
      <p:cxnSp>
        <p:nvCxnSpPr>
          <p:cNvPr id="17" name="직선 연결선 16">
            <a:extLst>
              <a:ext uri="{FF2B5EF4-FFF2-40B4-BE49-F238E27FC236}">
                <a16:creationId xmlns:a16="http://schemas.microsoft.com/office/drawing/2014/main" id="{5638E01B-40F9-3ED5-08B4-C81AD1736A8D}"/>
              </a:ext>
            </a:extLst>
          </p:cNvPr>
          <p:cNvCxnSpPr/>
          <p:nvPr/>
        </p:nvCxnSpPr>
        <p:spPr>
          <a:xfrm flipH="1" flipV="1">
            <a:off x="6276255" y="1853695"/>
            <a:ext cx="864096" cy="649452"/>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TextBox 21">
            <a:extLst>
              <a:ext uri="{FF2B5EF4-FFF2-40B4-BE49-F238E27FC236}">
                <a16:creationId xmlns:a16="http://schemas.microsoft.com/office/drawing/2014/main" id="{8578A17F-325D-308A-30D7-9D9E24CE441F}"/>
              </a:ext>
            </a:extLst>
          </p:cNvPr>
          <p:cNvSpPr txBox="1"/>
          <p:nvPr/>
        </p:nvSpPr>
        <p:spPr>
          <a:xfrm>
            <a:off x="5774552" y="1680391"/>
            <a:ext cx="654618"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STEM</a:t>
            </a:r>
            <a:endParaRPr lang="ko-KR" altLang="en-US" sz="1200" b="1" dirty="0">
              <a:latin typeface="+mn-ea"/>
            </a:endParaRPr>
          </a:p>
        </p:txBody>
      </p:sp>
      <p:cxnSp>
        <p:nvCxnSpPr>
          <p:cNvPr id="19" name="직선 연결선 18">
            <a:extLst>
              <a:ext uri="{FF2B5EF4-FFF2-40B4-BE49-F238E27FC236}">
                <a16:creationId xmlns:a16="http://schemas.microsoft.com/office/drawing/2014/main" id="{140A4132-A427-1607-83B1-FE7EB746AC66}"/>
              </a:ext>
            </a:extLst>
          </p:cNvPr>
          <p:cNvCxnSpPr/>
          <p:nvPr/>
        </p:nvCxnSpPr>
        <p:spPr>
          <a:xfrm flipV="1">
            <a:off x="8580511" y="2197908"/>
            <a:ext cx="648072" cy="341171"/>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 name="TextBox 26">
            <a:extLst>
              <a:ext uri="{FF2B5EF4-FFF2-40B4-BE49-F238E27FC236}">
                <a16:creationId xmlns:a16="http://schemas.microsoft.com/office/drawing/2014/main" id="{DDBD5529-ABBB-C730-0C96-FE6ABCE17AE0}"/>
              </a:ext>
            </a:extLst>
          </p:cNvPr>
          <p:cNvSpPr txBox="1"/>
          <p:nvPr/>
        </p:nvSpPr>
        <p:spPr>
          <a:xfrm>
            <a:off x="9125675" y="2029321"/>
            <a:ext cx="595107"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DISC</a:t>
            </a:r>
            <a:endParaRPr lang="ko-KR" altLang="en-US" sz="1200" b="1" dirty="0">
              <a:latin typeface="+mn-ea"/>
            </a:endParaRPr>
          </a:p>
        </p:txBody>
      </p:sp>
      <p:cxnSp>
        <p:nvCxnSpPr>
          <p:cNvPr id="21" name="직선 연결선 20">
            <a:extLst>
              <a:ext uri="{FF2B5EF4-FFF2-40B4-BE49-F238E27FC236}">
                <a16:creationId xmlns:a16="http://schemas.microsoft.com/office/drawing/2014/main" id="{6DDC0F27-8379-EBAA-FFC1-7DCD336E4D90}"/>
              </a:ext>
            </a:extLst>
          </p:cNvPr>
          <p:cNvCxnSpPr/>
          <p:nvPr/>
        </p:nvCxnSpPr>
        <p:spPr>
          <a:xfrm flipH="1" flipV="1">
            <a:off x="6018146" y="2662188"/>
            <a:ext cx="648072" cy="216025"/>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TextBox 30">
            <a:extLst>
              <a:ext uri="{FF2B5EF4-FFF2-40B4-BE49-F238E27FC236}">
                <a16:creationId xmlns:a16="http://schemas.microsoft.com/office/drawing/2014/main" id="{A13929FA-0409-8B2D-A245-9F70719F7D34}"/>
              </a:ext>
            </a:extLst>
          </p:cNvPr>
          <p:cNvSpPr txBox="1"/>
          <p:nvPr/>
        </p:nvSpPr>
        <p:spPr>
          <a:xfrm>
            <a:off x="5473313" y="2446164"/>
            <a:ext cx="654618" cy="46166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BODY</a:t>
            </a:r>
          </a:p>
          <a:p>
            <a:pPr algn="ctr"/>
            <a:r>
              <a:rPr lang="en-US" altLang="ko-KR" sz="1200" b="1" dirty="0">
                <a:latin typeface="+mn-ea"/>
              </a:rPr>
              <a:t>SEAT</a:t>
            </a:r>
            <a:endParaRPr lang="ko-KR" altLang="en-US" sz="1200" b="1" dirty="0">
              <a:latin typeface="+mn-ea"/>
            </a:endParaRPr>
          </a:p>
        </p:txBody>
      </p:sp>
      <p:cxnSp>
        <p:nvCxnSpPr>
          <p:cNvPr id="23" name="직선 연결선 22">
            <a:extLst>
              <a:ext uri="{FF2B5EF4-FFF2-40B4-BE49-F238E27FC236}">
                <a16:creationId xmlns:a16="http://schemas.microsoft.com/office/drawing/2014/main" id="{35A8F6DE-F70C-538D-DD4B-9FF6BDC5013C}"/>
              </a:ext>
            </a:extLst>
          </p:cNvPr>
          <p:cNvCxnSpPr>
            <a:endCxn id="24" idx="0"/>
          </p:cNvCxnSpPr>
          <p:nvPr/>
        </p:nvCxnSpPr>
        <p:spPr>
          <a:xfrm flipH="1">
            <a:off x="6201859" y="3064929"/>
            <a:ext cx="635480" cy="1076761"/>
          </a:xfrm>
          <a:prstGeom prst="line">
            <a:avLst/>
          </a:prstGeom>
          <a:ln w="12700" cap="sq">
            <a:solidFill>
              <a:srgbClr val="FF0000"/>
            </a:solidFill>
            <a:headEnd type="diamond" w="lg" len="lg"/>
            <a:tailEnd type="none"/>
          </a:ln>
        </p:spPr>
        <p:style>
          <a:lnRef idx="1">
            <a:schemeClr val="accent1"/>
          </a:lnRef>
          <a:fillRef idx="0">
            <a:schemeClr val="accent1"/>
          </a:fillRef>
          <a:effectRef idx="0">
            <a:schemeClr val="accent1"/>
          </a:effectRef>
          <a:fontRef idx="minor">
            <a:schemeClr val="tx1"/>
          </a:fontRef>
        </p:style>
      </p:cxnSp>
      <p:sp>
        <p:nvSpPr>
          <p:cNvPr id="24" name="TextBox 37">
            <a:extLst>
              <a:ext uri="{FF2B5EF4-FFF2-40B4-BE49-F238E27FC236}">
                <a16:creationId xmlns:a16="http://schemas.microsoft.com/office/drawing/2014/main" id="{DB222466-ECB7-2CF2-3441-03CAAEE38CE7}"/>
              </a:ext>
            </a:extLst>
          </p:cNvPr>
          <p:cNvSpPr txBox="1"/>
          <p:nvPr/>
        </p:nvSpPr>
        <p:spPr>
          <a:xfrm>
            <a:off x="5473314" y="4141690"/>
            <a:ext cx="1457090" cy="276999"/>
          </a:xfrm>
          <a:prstGeom prst="rect">
            <a:avLst/>
          </a:prstGeom>
          <a:noFill/>
          <a:ln w="19050">
            <a:solidFill>
              <a:srgbClr val="FF0000"/>
            </a:solidFill>
          </a:ln>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FIRST SEALING</a:t>
            </a:r>
            <a:endParaRPr lang="ko-KR" altLang="en-US" sz="1200" b="1" dirty="0">
              <a:latin typeface="+mn-ea"/>
            </a:endParaRPr>
          </a:p>
        </p:txBody>
      </p:sp>
      <p:cxnSp>
        <p:nvCxnSpPr>
          <p:cNvPr id="25" name="직선 연결선 24">
            <a:extLst>
              <a:ext uri="{FF2B5EF4-FFF2-40B4-BE49-F238E27FC236}">
                <a16:creationId xmlns:a16="http://schemas.microsoft.com/office/drawing/2014/main" id="{86FEC187-8C26-E0BB-5527-4072DDA64308}"/>
              </a:ext>
            </a:extLst>
          </p:cNvPr>
          <p:cNvCxnSpPr>
            <a:endCxn id="26" idx="0"/>
          </p:cNvCxnSpPr>
          <p:nvPr/>
        </p:nvCxnSpPr>
        <p:spPr>
          <a:xfrm>
            <a:off x="7024978" y="2785299"/>
            <a:ext cx="789990" cy="978732"/>
          </a:xfrm>
          <a:prstGeom prst="line">
            <a:avLst/>
          </a:prstGeom>
          <a:ln w="12700" cap="sq">
            <a:solidFill>
              <a:srgbClr val="FF0000"/>
            </a:solidFill>
            <a:headEnd type="diamond" w="lg" len="lg"/>
            <a:tailEnd type="none"/>
          </a:ln>
        </p:spPr>
        <p:style>
          <a:lnRef idx="1">
            <a:schemeClr val="accent1"/>
          </a:lnRef>
          <a:fillRef idx="0">
            <a:schemeClr val="accent1"/>
          </a:fillRef>
          <a:effectRef idx="0">
            <a:schemeClr val="accent1"/>
          </a:effectRef>
          <a:fontRef idx="minor">
            <a:schemeClr val="tx1"/>
          </a:fontRef>
        </p:style>
      </p:cxnSp>
      <p:sp>
        <p:nvSpPr>
          <p:cNvPr id="26" name="TextBox 40">
            <a:extLst>
              <a:ext uri="{FF2B5EF4-FFF2-40B4-BE49-F238E27FC236}">
                <a16:creationId xmlns:a16="http://schemas.microsoft.com/office/drawing/2014/main" id="{BBD12B86-B862-BD63-B187-DB918E58E14D}"/>
              </a:ext>
            </a:extLst>
          </p:cNvPr>
          <p:cNvSpPr txBox="1"/>
          <p:nvPr/>
        </p:nvSpPr>
        <p:spPr>
          <a:xfrm>
            <a:off x="6911158" y="3764031"/>
            <a:ext cx="1807620" cy="276999"/>
          </a:xfrm>
          <a:prstGeom prst="rect">
            <a:avLst/>
          </a:prstGeom>
          <a:noFill/>
          <a:ln w="19050">
            <a:solidFill>
              <a:srgbClr val="FF0000"/>
            </a:solidFill>
          </a:ln>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SECOND SEALING</a:t>
            </a:r>
            <a:endParaRPr lang="ko-KR" altLang="en-US" sz="1200" b="1" dirty="0">
              <a:latin typeface="+mn-ea"/>
            </a:endParaRPr>
          </a:p>
        </p:txBody>
      </p:sp>
      <p:sp>
        <p:nvSpPr>
          <p:cNvPr id="27" name="TextBox 36">
            <a:extLst>
              <a:ext uri="{FF2B5EF4-FFF2-40B4-BE49-F238E27FC236}">
                <a16:creationId xmlns:a16="http://schemas.microsoft.com/office/drawing/2014/main" id="{2EF20FEB-A3E2-F166-BE9F-F291236A1252}"/>
              </a:ext>
            </a:extLst>
          </p:cNvPr>
          <p:cNvSpPr txBox="1"/>
          <p:nvPr/>
        </p:nvSpPr>
        <p:spPr>
          <a:xfrm>
            <a:off x="838199" y="4717491"/>
            <a:ext cx="10691191" cy="114018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28600" indent="-228600">
              <a:lnSpc>
                <a:spcPct val="200000"/>
              </a:lnSpc>
              <a:buAutoNum type="arabicPeriod"/>
            </a:pPr>
            <a:r>
              <a:rPr lang="en-US" altLang="ja-JP" sz="1200" b="1" dirty="0">
                <a:latin typeface="+mn-ea"/>
              </a:rPr>
              <a:t>Body Seat(</a:t>
            </a:r>
            <a:r>
              <a:rPr lang="ko-KR" altLang="en-US" sz="1200" b="1" dirty="0">
                <a:latin typeface="+mn-ea"/>
              </a:rPr>
              <a:t>고무</a:t>
            </a:r>
            <a:r>
              <a:rPr lang="en-US" altLang="ko-KR" sz="1200" b="1" dirty="0">
                <a:latin typeface="+mn-ea"/>
              </a:rPr>
              <a:t>)</a:t>
            </a:r>
            <a:r>
              <a:rPr lang="ko-KR" altLang="en-US" sz="1200" b="1" dirty="0">
                <a:latin typeface="+mn-ea"/>
              </a:rPr>
              <a:t>는 </a:t>
            </a:r>
            <a:r>
              <a:rPr lang="en-US" altLang="ko-KR" sz="1200" b="1" dirty="0">
                <a:latin typeface="+mn-ea"/>
              </a:rPr>
              <a:t>Body</a:t>
            </a:r>
            <a:r>
              <a:rPr lang="ko-KR" altLang="en-US" sz="1200" b="1" dirty="0">
                <a:latin typeface="+mn-ea"/>
              </a:rPr>
              <a:t>를 덮는 구조로 되어 있기 때문에 유체가 </a:t>
            </a:r>
            <a:r>
              <a:rPr lang="en-US" altLang="ko-KR" sz="1200" b="1" dirty="0">
                <a:latin typeface="+mn-ea"/>
              </a:rPr>
              <a:t>Body</a:t>
            </a:r>
            <a:r>
              <a:rPr lang="ko-KR" altLang="en-US" sz="1200" b="1" dirty="0">
                <a:latin typeface="+mn-ea"/>
              </a:rPr>
              <a:t>에 접촉하지 않습니다</a:t>
            </a:r>
            <a:r>
              <a:rPr lang="en-US" altLang="ko-KR" sz="1200" b="1" dirty="0">
                <a:latin typeface="+mn-ea"/>
              </a:rPr>
              <a:t>.</a:t>
            </a:r>
            <a:endParaRPr lang="en-US" altLang="ja-JP" sz="1200" b="1" dirty="0">
              <a:latin typeface="+mn-ea"/>
            </a:endParaRPr>
          </a:p>
          <a:p>
            <a:pPr marL="228600" indent="-228600">
              <a:lnSpc>
                <a:spcPct val="200000"/>
              </a:lnSpc>
              <a:buAutoNum type="arabicPeriod"/>
            </a:pPr>
            <a:r>
              <a:rPr lang="en-US" altLang="ja-JP" sz="1200" b="1" dirty="0">
                <a:latin typeface="+mn-ea"/>
              </a:rPr>
              <a:t>First Sealing : Body Seat</a:t>
            </a:r>
            <a:r>
              <a:rPr lang="ko-KR" altLang="en-US" sz="1200" b="1" dirty="0">
                <a:latin typeface="+mn-ea"/>
              </a:rPr>
              <a:t>와 </a:t>
            </a:r>
            <a:r>
              <a:rPr lang="en-US" altLang="ko-KR" sz="1200" b="1" dirty="0">
                <a:latin typeface="+mn-ea"/>
              </a:rPr>
              <a:t>Disc</a:t>
            </a:r>
            <a:r>
              <a:rPr lang="ko-KR" altLang="en-US" sz="1200" b="1" dirty="0">
                <a:latin typeface="+mn-ea"/>
              </a:rPr>
              <a:t>가 맞물려 압축되기 때문에 그 압력으로 인하여 </a:t>
            </a:r>
            <a:r>
              <a:rPr lang="en-US" altLang="ko-KR" sz="1200" b="1" dirty="0">
                <a:latin typeface="+mn-ea"/>
              </a:rPr>
              <a:t>Body </a:t>
            </a:r>
            <a:r>
              <a:rPr lang="ko-KR" altLang="en-US" sz="1200" b="1" dirty="0">
                <a:latin typeface="+mn-ea"/>
              </a:rPr>
              <a:t>내부에 유체가 침투되지 않습니다</a:t>
            </a:r>
            <a:r>
              <a:rPr lang="en-US" altLang="ko-KR" sz="1200" b="1" dirty="0">
                <a:latin typeface="+mn-ea"/>
              </a:rPr>
              <a:t>.</a:t>
            </a:r>
            <a:endParaRPr lang="en-US" altLang="ja-JP" sz="1200" b="1" dirty="0">
              <a:latin typeface="+mn-ea"/>
            </a:endParaRPr>
          </a:p>
          <a:p>
            <a:pPr marL="228600" indent="-228600">
              <a:lnSpc>
                <a:spcPct val="200000"/>
              </a:lnSpc>
              <a:buAutoNum type="arabicPeriod"/>
            </a:pPr>
            <a:r>
              <a:rPr lang="en-US" altLang="ja-JP" sz="1200" b="1" dirty="0">
                <a:latin typeface="+mn-ea"/>
              </a:rPr>
              <a:t>Second Sealing : First</a:t>
            </a:r>
            <a:r>
              <a:rPr lang="ko-KR" altLang="en-US" sz="1200" b="1" dirty="0">
                <a:latin typeface="+mn-ea"/>
              </a:rPr>
              <a:t> </a:t>
            </a:r>
            <a:r>
              <a:rPr lang="en-US" altLang="ko-KR" sz="1200" b="1" dirty="0">
                <a:latin typeface="+mn-ea"/>
              </a:rPr>
              <a:t>Sealing</a:t>
            </a:r>
            <a:r>
              <a:rPr lang="ko-KR" altLang="en-US" sz="1200" b="1" dirty="0">
                <a:latin typeface="+mn-ea"/>
              </a:rPr>
              <a:t>이 파손되더라도 </a:t>
            </a:r>
            <a:r>
              <a:rPr lang="en-US" altLang="ko-KR" sz="1200" b="1" dirty="0">
                <a:latin typeface="+mn-ea"/>
              </a:rPr>
              <a:t>Body Sheet</a:t>
            </a:r>
            <a:r>
              <a:rPr lang="ko-KR" altLang="en-US" sz="1200" b="1" dirty="0">
                <a:latin typeface="+mn-ea"/>
              </a:rPr>
              <a:t>와 </a:t>
            </a:r>
            <a:r>
              <a:rPr lang="en-US" altLang="ko-KR" sz="1200" b="1" dirty="0">
                <a:latin typeface="+mn-ea"/>
              </a:rPr>
              <a:t>Stem</a:t>
            </a:r>
            <a:r>
              <a:rPr lang="ko-KR" altLang="en-US" sz="1200" b="1" dirty="0">
                <a:latin typeface="+mn-ea"/>
              </a:rPr>
              <a:t>이 </a:t>
            </a:r>
            <a:r>
              <a:rPr lang="en-US" altLang="ko-KR" sz="1200" b="1" dirty="0">
                <a:latin typeface="+mn-ea"/>
              </a:rPr>
              <a:t>First Sealing</a:t>
            </a:r>
            <a:r>
              <a:rPr lang="ko-KR" altLang="en-US" sz="1200" b="1" dirty="0">
                <a:latin typeface="+mn-ea"/>
              </a:rPr>
              <a:t>과 같이 압축되어 유체가 </a:t>
            </a:r>
            <a:r>
              <a:rPr lang="en-US" altLang="ko-KR" sz="1200" b="1" dirty="0">
                <a:latin typeface="+mn-ea"/>
              </a:rPr>
              <a:t>Body </a:t>
            </a:r>
            <a:r>
              <a:rPr lang="ko-KR" altLang="en-US" sz="1200" b="1" dirty="0">
                <a:latin typeface="+mn-ea"/>
              </a:rPr>
              <a:t>내부로 침투하지 않습니다</a:t>
            </a:r>
            <a:r>
              <a:rPr lang="en-US" altLang="ko-KR" sz="1200" b="1" dirty="0">
                <a:latin typeface="+mn-ea"/>
              </a:rPr>
              <a:t>.</a:t>
            </a:r>
            <a:r>
              <a:rPr lang="ko-KR" altLang="en-US" sz="1200" b="1" dirty="0">
                <a:latin typeface="+mn-ea"/>
              </a:rPr>
              <a:t> </a:t>
            </a:r>
            <a:endParaRPr lang="en-US" altLang="ko-KR" sz="1200" b="1" dirty="0">
              <a:latin typeface="+mn-ea"/>
            </a:endParaRPr>
          </a:p>
        </p:txBody>
      </p:sp>
      <p:sp>
        <p:nvSpPr>
          <p:cNvPr id="4" name="楕円 3">
            <a:extLst>
              <a:ext uri="{FF2B5EF4-FFF2-40B4-BE49-F238E27FC236}">
                <a16:creationId xmlns:a16="http://schemas.microsoft.com/office/drawing/2014/main" id="{6DFB8332-A46F-BB5F-6D39-C8CAE475BA6E}"/>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Tree>
    <p:extLst>
      <p:ext uri="{BB962C8B-B14F-4D97-AF65-F5344CB8AC3E}">
        <p14:creationId xmlns:p14="http://schemas.microsoft.com/office/powerpoint/2010/main" val="3009482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7555787" cy="437130"/>
          </a:xfrm>
        </p:spPr>
        <p:txBody>
          <a:bodyPr/>
          <a:lstStyle/>
          <a:p>
            <a:r>
              <a:rPr lang="en-US" altLang="ja-JP" sz="3200" dirty="0">
                <a:latin typeface="游ゴシック" panose="020B0400000000000000" pitchFamily="50" charset="-128"/>
                <a:ea typeface="游ゴシック" panose="020B0400000000000000" pitchFamily="50" charset="-128"/>
              </a:rPr>
              <a:t>Concentric BFV</a:t>
            </a:r>
            <a:endParaRPr lang="ko-KR" altLang="en-US" sz="3200" dirty="0">
              <a:latin typeface="游ゴシック" panose="020B0400000000000000" pitchFamily="50" charset="-128"/>
            </a:endParaRPr>
          </a:p>
        </p:txBody>
      </p:sp>
      <p:pic>
        <p:nvPicPr>
          <p:cNvPr id="6" name="図 38">
            <a:extLst>
              <a:ext uri="{FF2B5EF4-FFF2-40B4-BE49-F238E27FC236}">
                <a16:creationId xmlns:a16="http://schemas.microsoft.com/office/drawing/2014/main" id="{9FA3F057-E397-89ED-4B42-9A564DA02502}"/>
              </a:ext>
            </a:extLst>
          </p:cNvPr>
          <p:cNvPicPr>
            <a:picLocks noChangeAspect="1"/>
          </p:cNvPicPr>
          <p:nvPr/>
        </p:nvPicPr>
        <p:blipFill>
          <a:blip r:embed="rId3"/>
          <a:stretch>
            <a:fillRect/>
          </a:stretch>
        </p:blipFill>
        <p:spPr>
          <a:xfrm>
            <a:off x="1207595" y="1656647"/>
            <a:ext cx="4144262" cy="4068452"/>
          </a:xfrm>
          <a:prstGeom prst="rect">
            <a:avLst/>
          </a:prstGeom>
        </p:spPr>
      </p:pic>
      <p:pic>
        <p:nvPicPr>
          <p:cNvPr id="7" name="図 39">
            <a:extLst>
              <a:ext uri="{FF2B5EF4-FFF2-40B4-BE49-F238E27FC236}">
                <a16:creationId xmlns:a16="http://schemas.microsoft.com/office/drawing/2014/main" id="{C8ACC400-DCDE-0D45-F0D8-FA0BB28DBB75}"/>
              </a:ext>
            </a:extLst>
          </p:cNvPr>
          <p:cNvPicPr>
            <a:picLocks noChangeAspect="1"/>
          </p:cNvPicPr>
          <p:nvPr/>
        </p:nvPicPr>
        <p:blipFill>
          <a:blip r:embed="rId4"/>
          <a:stretch>
            <a:fillRect/>
          </a:stretch>
        </p:blipFill>
        <p:spPr>
          <a:xfrm>
            <a:off x="5620693" y="2162117"/>
            <a:ext cx="5651045" cy="3057513"/>
          </a:xfrm>
          <a:prstGeom prst="rect">
            <a:avLst/>
          </a:prstGeom>
        </p:spPr>
      </p:pic>
      <p:sp>
        <p:nvSpPr>
          <p:cNvPr id="3" name="TextBox 2">
            <a:extLst>
              <a:ext uri="{FF2B5EF4-FFF2-40B4-BE49-F238E27FC236}">
                <a16:creationId xmlns:a16="http://schemas.microsoft.com/office/drawing/2014/main" id="{868C175C-8BE3-FAF9-AFB4-EC0458955DF4}"/>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533BB216-0CA7-C038-59ED-5EDEC775AE2B}"/>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Tree>
    <p:extLst>
      <p:ext uri="{BB962C8B-B14F-4D97-AF65-F5344CB8AC3E}">
        <p14:creationId xmlns:p14="http://schemas.microsoft.com/office/powerpoint/2010/main" val="1473284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0178668" cy="437130"/>
          </a:xfrm>
        </p:spPr>
        <p:txBody>
          <a:bodyPr/>
          <a:lstStyle/>
          <a:p>
            <a:r>
              <a:rPr lang="en-US" altLang="ko-KR" sz="3200" dirty="0">
                <a:latin typeface="游ゴシック" panose="020B0400000000000000" pitchFamily="50" charset="-128"/>
                <a:ea typeface="游ゴシック" panose="020B0400000000000000" pitchFamily="50" charset="-128"/>
              </a:rPr>
              <a:t>Double</a:t>
            </a:r>
            <a:r>
              <a:rPr lang="ko-KR" altLang="en-US" sz="3200" dirty="0">
                <a:latin typeface="游ゴシック" panose="020B0400000000000000" pitchFamily="50" charset="-128"/>
                <a:ea typeface="游ゴシック" panose="020B0400000000000000" pitchFamily="50" charset="-128"/>
              </a:rPr>
              <a:t> </a:t>
            </a:r>
            <a:r>
              <a:rPr lang="en-US" altLang="ko-KR" sz="3200" dirty="0">
                <a:latin typeface="游ゴシック" panose="020B0400000000000000" pitchFamily="50" charset="-128"/>
                <a:ea typeface="游ゴシック" panose="020B0400000000000000" pitchFamily="50" charset="-128"/>
              </a:rPr>
              <a:t>Offset</a:t>
            </a:r>
            <a:r>
              <a:rPr lang="ko-KR" altLang="en-US" sz="3200" dirty="0">
                <a:latin typeface="游ゴシック" panose="020B0400000000000000" pitchFamily="50" charset="-128"/>
                <a:ea typeface="游ゴシック" panose="020B0400000000000000" pitchFamily="50" charset="-128"/>
              </a:rPr>
              <a:t> </a:t>
            </a:r>
            <a:r>
              <a:rPr lang="en-US" altLang="ko-KR" sz="3200" dirty="0">
                <a:latin typeface="游ゴシック" panose="020B0400000000000000" pitchFamily="50" charset="-128"/>
                <a:ea typeface="游ゴシック" panose="020B0400000000000000" pitchFamily="50" charset="-128"/>
              </a:rPr>
              <a:t>(</a:t>
            </a:r>
            <a:r>
              <a:rPr lang="en-US" altLang="ko-KR" dirty="0">
                <a:latin typeface="游ゴシック" panose="020B0400000000000000" pitchFamily="50" charset="-128"/>
                <a:ea typeface="游ゴシック" panose="020B0400000000000000" pitchFamily="50" charset="-128"/>
              </a:rPr>
              <a:t>High Performance BFV)</a:t>
            </a:r>
            <a:endParaRPr lang="ko-KR" altLang="en-US" sz="3200" dirty="0">
              <a:latin typeface="游ゴシック" panose="020B0400000000000000" pitchFamily="50" charset="-128"/>
            </a:endParaRPr>
          </a:p>
        </p:txBody>
      </p:sp>
      <p:sp>
        <p:nvSpPr>
          <p:cNvPr id="6" name="TextBox 143">
            <a:extLst>
              <a:ext uri="{FF2B5EF4-FFF2-40B4-BE49-F238E27FC236}">
                <a16:creationId xmlns:a16="http://schemas.microsoft.com/office/drawing/2014/main" id="{194EEF29-CF16-B346-A72A-E0CA9D7D935C}"/>
              </a:ext>
            </a:extLst>
          </p:cNvPr>
          <p:cNvSpPr txBox="1"/>
          <p:nvPr/>
        </p:nvSpPr>
        <p:spPr bwMode="auto">
          <a:xfrm>
            <a:off x="5012574" y="5229200"/>
            <a:ext cx="2697732" cy="92133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SRS926</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MANIFA GAS</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1400 ( 56”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Steam</a:t>
            </a:r>
          </a:p>
        </p:txBody>
      </p:sp>
      <p:pic>
        <p:nvPicPr>
          <p:cNvPr id="7" name="Picture 8" descr="vib-arrow">
            <a:extLst>
              <a:ext uri="{FF2B5EF4-FFF2-40B4-BE49-F238E27FC236}">
                <a16:creationId xmlns:a16="http://schemas.microsoft.com/office/drawing/2014/main" id="{0FBCC279-D4A2-0093-B10C-4F21DC07BE6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4648546" y="5623451"/>
            <a:ext cx="474512" cy="253543"/>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17">
            <a:extLst>
              <a:ext uri="{FF2B5EF4-FFF2-40B4-BE49-F238E27FC236}">
                <a16:creationId xmlns:a16="http://schemas.microsoft.com/office/drawing/2014/main" id="{8D93606D-F5C0-BACD-95F2-E1DAE1F9495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52861" y="1788820"/>
            <a:ext cx="2699473"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그림 3">
            <a:extLst>
              <a:ext uri="{FF2B5EF4-FFF2-40B4-BE49-F238E27FC236}">
                <a16:creationId xmlns:a16="http://schemas.microsoft.com/office/drawing/2014/main" id="{4F97A7FD-AA43-5578-B7C7-8E73F429E7ED}"/>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2054601" y="3986136"/>
            <a:ext cx="2697733" cy="200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コンテンツ プレースホルダー 6">
            <a:extLst>
              <a:ext uri="{FF2B5EF4-FFF2-40B4-BE49-F238E27FC236}">
                <a16:creationId xmlns:a16="http://schemas.microsoft.com/office/drawing/2014/main" id="{1B67B5E2-A344-58E0-772B-A19467FC8B25}"/>
              </a:ext>
            </a:extLst>
          </p:cNvPr>
          <p:cNvGraphicFramePr>
            <a:graphicFrameLocks/>
          </p:cNvGraphicFramePr>
          <p:nvPr>
            <p:extLst>
              <p:ext uri="{D42A27DB-BD31-4B8C-83A1-F6EECF244321}">
                <p14:modId xmlns:p14="http://schemas.microsoft.com/office/powerpoint/2010/main" val="522235161"/>
              </p:ext>
            </p:extLst>
          </p:nvPr>
        </p:nvGraphicFramePr>
        <p:xfrm>
          <a:off x="5119069" y="2034311"/>
          <a:ext cx="4501587" cy="1831115"/>
        </p:xfrm>
        <a:graphic>
          <a:graphicData uri="http://schemas.openxmlformats.org/drawingml/2006/table">
            <a:tbl>
              <a:tblPr bandRow="1">
                <a:tableStyleId>{5C22544A-7EE6-4342-B048-85BDC9FD1C3A}</a:tableStyleId>
              </a:tblPr>
              <a:tblGrid>
                <a:gridCol w="2207148">
                  <a:extLst>
                    <a:ext uri="{9D8B030D-6E8A-4147-A177-3AD203B41FA5}">
                      <a16:colId xmlns:a16="http://schemas.microsoft.com/office/drawing/2014/main" val="20000"/>
                    </a:ext>
                  </a:extLst>
                </a:gridCol>
                <a:gridCol w="2294439">
                  <a:extLst>
                    <a:ext uri="{9D8B030D-6E8A-4147-A177-3AD203B41FA5}">
                      <a16:colId xmlns:a16="http://schemas.microsoft.com/office/drawing/2014/main" val="20001"/>
                    </a:ext>
                  </a:extLst>
                </a:gridCol>
              </a:tblGrid>
              <a:tr h="389400">
                <a:tc>
                  <a:txBody>
                    <a:bodyPr/>
                    <a:lstStyle/>
                    <a:p>
                      <a:pPr algn="ctr"/>
                      <a:r>
                        <a:rPr kumimoji="1" lang="en-US" altLang="ja-JP" sz="1200" b="1" dirty="0">
                          <a:latin typeface="Yu Gothic" panose="020B0400000000000000" pitchFamily="34" charset="-128"/>
                          <a:ea typeface="Yu Gothic" panose="020B0400000000000000" pitchFamily="34" charset="-128"/>
                        </a:rPr>
                        <a:t>SIZE</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200" b="1" dirty="0">
                          <a:latin typeface="Yu Gothic" panose="020B0400000000000000" pitchFamily="34" charset="-128"/>
                          <a:ea typeface="Yu Gothic" panose="020B0400000000000000" pitchFamily="34" charset="-128"/>
                        </a:rPr>
                        <a:t>PRESSURE RATING </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689706">
                <a:tc>
                  <a:txBody>
                    <a:bodyPr/>
                    <a:lstStyle/>
                    <a:p>
                      <a:r>
                        <a:rPr kumimoji="1" lang="en-US" altLang="ja-JP" sz="1200" dirty="0">
                          <a:latin typeface="Yu Gothic" panose="020B0400000000000000" pitchFamily="34" charset="-128"/>
                          <a:ea typeface="Yu Gothic" panose="020B0400000000000000" pitchFamily="34" charset="-128"/>
                        </a:rPr>
                        <a:t>4”(DN100) ~  24”(DN 600 )</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r>
                        <a:rPr kumimoji="1" lang="en-US" altLang="ja-JP" sz="1200" baseline="0" dirty="0">
                          <a:latin typeface="Yu Gothic" panose="020B0400000000000000" pitchFamily="34" charset="-128"/>
                          <a:ea typeface="Yu Gothic" panose="020B0400000000000000" pitchFamily="34" charset="-128"/>
                        </a:rPr>
                        <a:t>JIS  5K, 10K, 16K</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752009">
                <a:tc>
                  <a:txBody>
                    <a:bodyPr/>
                    <a:lstStyle/>
                    <a:p>
                      <a:r>
                        <a:rPr kumimoji="1" lang="en-US" altLang="ja-JP" sz="1200" dirty="0">
                          <a:latin typeface="Yu Gothic" panose="020B0400000000000000" pitchFamily="34" charset="-128"/>
                          <a:ea typeface="Yu Gothic" panose="020B0400000000000000" pitchFamily="34" charset="-128"/>
                        </a:rPr>
                        <a:t>26”(DN650) ~ 48”(DN 1200)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r>
                        <a:rPr kumimoji="1" lang="en-US" altLang="ja-JP" sz="1200" baseline="0" dirty="0">
                          <a:latin typeface="Yu Gothic" panose="020B0400000000000000" pitchFamily="34" charset="-128"/>
                          <a:ea typeface="Yu Gothic" panose="020B0400000000000000" pitchFamily="34" charset="-128"/>
                        </a:rPr>
                        <a:t>JIS 5K, 10K,  16K</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bl>
          </a:graphicData>
        </a:graphic>
      </p:graphicFrame>
      <p:sp>
        <p:nvSpPr>
          <p:cNvPr id="11" name="직사각형 10">
            <a:extLst>
              <a:ext uri="{FF2B5EF4-FFF2-40B4-BE49-F238E27FC236}">
                <a16:creationId xmlns:a16="http://schemas.microsoft.com/office/drawing/2014/main" id="{7D24A722-1581-5DC4-2CAF-41FFE964609F}"/>
              </a:ext>
            </a:extLst>
          </p:cNvPr>
          <p:cNvSpPr/>
          <p:nvPr/>
        </p:nvSpPr>
        <p:spPr>
          <a:xfrm>
            <a:off x="5302437" y="1695757"/>
            <a:ext cx="4134850" cy="338554"/>
          </a:xfrm>
          <a:prstGeom prst="rect">
            <a:avLst/>
          </a:prstGeom>
        </p:spPr>
        <p:txBody>
          <a:bodyPr wrap="none">
            <a:spAutoFit/>
          </a:bodyPr>
          <a:lstStyle/>
          <a:p>
            <a:pPr algn="l" fontAlgn="base"/>
            <a:r>
              <a:rPr kumimoji="1" lang="en-US" altLang="ja-JP" sz="1600" b="1" dirty="0">
                <a:solidFill>
                  <a:schemeClr val="accent5">
                    <a:lumMod val="50000"/>
                  </a:schemeClr>
                </a:solidFill>
                <a:latin typeface="+mn-ea"/>
              </a:rPr>
              <a:t>Double Offset – Soft or Metal Seat Type</a:t>
            </a:r>
            <a:endParaRPr kumimoji="1" lang="ja-JP" altLang="en-US" sz="1600" b="1" dirty="0">
              <a:solidFill>
                <a:schemeClr val="accent5">
                  <a:lumMod val="50000"/>
                </a:schemeClr>
              </a:solidFill>
              <a:latin typeface="+mn-ea"/>
            </a:endParaRPr>
          </a:p>
        </p:txBody>
      </p:sp>
      <p:sp>
        <p:nvSpPr>
          <p:cNvPr id="3" name="TextBox 2">
            <a:extLst>
              <a:ext uri="{FF2B5EF4-FFF2-40B4-BE49-F238E27FC236}">
                <a16:creationId xmlns:a16="http://schemas.microsoft.com/office/drawing/2014/main" id="{05F908D9-19C9-B5E2-C44A-2E405F9DC0D6}"/>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 name="楕円 4">
            <a:extLst>
              <a:ext uri="{FF2B5EF4-FFF2-40B4-BE49-F238E27FC236}">
                <a16:creationId xmlns:a16="http://schemas.microsoft.com/office/drawing/2014/main" id="{7E7E6718-6507-CA45-06BE-B775F22B0331}"/>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3545616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86131" y="664058"/>
            <a:ext cx="10086669" cy="437130"/>
          </a:xfrm>
        </p:spPr>
        <p:txBody>
          <a:bodyPr/>
          <a:lstStyle/>
          <a:p>
            <a:r>
              <a:rPr lang="en-US" altLang="ko-KR" sz="3200" dirty="0">
                <a:latin typeface="游ゴシック" panose="020B0400000000000000" pitchFamily="50" charset="-128"/>
                <a:ea typeface="游ゴシック" panose="020B0400000000000000" pitchFamily="50" charset="-128"/>
              </a:rPr>
              <a:t>Double</a:t>
            </a:r>
            <a:r>
              <a:rPr lang="ko-KR" altLang="en-US" sz="3200" dirty="0">
                <a:latin typeface="游ゴシック" panose="020B0400000000000000" pitchFamily="50" charset="-128"/>
                <a:ea typeface="游ゴシック" panose="020B0400000000000000" pitchFamily="50" charset="-128"/>
              </a:rPr>
              <a:t> </a:t>
            </a:r>
            <a:r>
              <a:rPr lang="en-US" altLang="ko-KR" sz="3200" dirty="0">
                <a:latin typeface="游ゴシック" panose="020B0400000000000000" pitchFamily="50" charset="-128"/>
                <a:ea typeface="游ゴシック" panose="020B0400000000000000" pitchFamily="50" charset="-128"/>
              </a:rPr>
              <a:t>Offset </a:t>
            </a:r>
            <a:r>
              <a:rPr lang="en-US" altLang="ko-KR" dirty="0">
                <a:latin typeface="游ゴシック" panose="020B0400000000000000" pitchFamily="50" charset="-128"/>
                <a:ea typeface="游ゴシック" panose="020B0400000000000000" pitchFamily="50" charset="-128"/>
              </a:rPr>
              <a:t>(High Performance BFV) – Design</a:t>
            </a:r>
            <a:r>
              <a:rPr lang="ko-KR" altLang="en-US" dirty="0">
                <a:latin typeface="游ゴシック" panose="020B0400000000000000" pitchFamily="50" charset="-128"/>
                <a:ea typeface="游ゴシック" panose="020B0400000000000000" pitchFamily="50" charset="-128"/>
              </a:rPr>
              <a:t> 특징</a:t>
            </a:r>
            <a:endParaRPr lang="ko-KR" altLang="en-US" sz="3200" dirty="0">
              <a:latin typeface="游ゴシック" panose="020B0400000000000000" pitchFamily="50" charset="-128"/>
            </a:endParaRPr>
          </a:p>
        </p:txBody>
      </p:sp>
      <p:sp>
        <p:nvSpPr>
          <p:cNvPr id="3" name="TextBox 211">
            <a:extLst>
              <a:ext uri="{FF2B5EF4-FFF2-40B4-BE49-F238E27FC236}">
                <a16:creationId xmlns:a16="http://schemas.microsoft.com/office/drawing/2014/main" id="{3DE5D8E5-537C-0912-E460-E04296950339}"/>
              </a:ext>
            </a:extLst>
          </p:cNvPr>
          <p:cNvSpPr txBox="1"/>
          <p:nvPr/>
        </p:nvSpPr>
        <p:spPr bwMode="auto">
          <a:xfrm>
            <a:off x="1935484" y="1525327"/>
            <a:ext cx="8461376" cy="8048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lnSpc>
                <a:spcPct val="150000"/>
              </a:lnSpc>
              <a:buFontTx/>
              <a:buChar char="-"/>
              <a:defRPr/>
            </a:pPr>
            <a:r>
              <a:rPr lang="en-US" altLang="ja-JP" sz="1400" kern="0" dirty="0">
                <a:latin typeface="游ゴシック" panose="020B0400000000000000" pitchFamily="50" charset="-128"/>
                <a:ea typeface="游ゴシック" panose="020B0400000000000000" pitchFamily="50" charset="-128"/>
              </a:rPr>
              <a:t>Double Eccentric </a:t>
            </a:r>
            <a:r>
              <a:rPr lang="ko-KR" altLang="en-US" sz="1400" kern="0" dirty="0">
                <a:latin typeface="游ゴシック" panose="020B0400000000000000" pitchFamily="50" charset="-128"/>
                <a:ea typeface="游ゴシック" panose="020B0400000000000000" pitchFamily="50" charset="-128"/>
              </a:rPr>
              <a:t>모델은 </a:t>
            </a:r>
            <a:r>
              <a:rPr lang="en-US" altLang="ko-KR" sz="1400" kern="0" dirty="0">
                <a:latin typeface="游ゴシック" panose="020B0400000000000000" pitchFamily="50" charset="-128"/>
                <a:ea typeface="游ゴシック" panose="020B0400000000000000" pitchFamily="50" charset="-128"/>
              </a:rPr>
              <a:t>Disc</a:t>
            </a:r>
            <a:r>
              <a:rPr lang="ko-KR" altLang="en-US" sz="1400" kern="0" dirty="0">
                <a:latin typeface="游ゴシック" panose="020B0400000000000000" pitchFamily="50" charset="-128"/>
                <a:ea typeface="游ゴシック" panose="020B0400000000000000" pitchFamily="50" charset="-128"/>
              </a:rPr>
              <a:t>가 회전 시 </a:t>
            </a:r>
            <a:r>
              <a:rPr lang="en-US" altLang="ko-KR" sz="1400" kern="0" dirty="0">
                <a:latin typeface="游ゴシック" panose="020B0400000000000000" pitchFamily="50" charset="-128"/>
                <a:ea typeface="游ゴシック" panose="020B0400000000000000" pitchFamily="50" charset="-128"/>
              </a:rPr>
              <a:t>Seat</a:t>
            </a:r>
            <a:r>
              <a:rPr lang="ko-KR" altLang="en-US" sz="1400" kern="0" dirty="0">
                <a:latin typeface="游ゴシック" panose="020B0400000000000000" pitchFamily="50" charset="-128"/>
                <a:ea typeface="游ゴシック" panose="020B0400000000000000" pitchFamily="50" charset="-128"/>
              </a:rPr>
              <a:t>에 가해지는 간섭을 최소화 하여 부하를 줄여 </a:t>
            </a:r>
            <a:r>
              <a:rPr lang="en-US" altLang="ko-KR" sz="1400" kern="0" dirty="0">
                <a:latin typeface="游ゴシック" panose="020B0400000000000000" pitchFamily="50" charset="-128"/>
                <a:ea typeface="游ゴシック" panose="020B0400000000000000" pitchFamily="50" charset="-128"/>
              </a:rPr>
              <a:t>Disc Seal</a:t>
            </a:r>
            <a:r>
              <a:rPr lang="ko-KR" altLang="en-US" sz="1400" kern="0" dirty="0">
                <a:latin typeface="游ゴシック" panose="020B0400000000000000" pitchFamily="50" charset="-128"/>
                <a:ea typeface="游ゴシック" panose="020B0400000000000000" pitchFamily="50" charset="-128"/>
              </a:rPr>
              <a:t>의 마모를 최소화 합니다</a:t>
            </a:r>
            <a:r>
              <a:rPr lang="en-US" altLang="ko-KR" sz="1400" kern="0" dirty="0">
                <a:latin typeface="游ゴシック" panose="020B0400000000000000" pitchFamily="50" charset="-128"/>
                <a:ea typeface="游ゴシック" panose="020B0400000000000000" pitchFamily="50" charset="-128"/>
              </a:rPr>
              <a:t>. </a:t>
            </a:r>
            <a:r>
              <a:rPr lang="ko-KR" altLang="en-US" sz="1400" kern="0" dirty="0">
                <a:latin typeface="游ゴシック" panose="020B0400000000000000" pitchFamily="50" charset="-128"/>
                <a:ea typeface="游ゴシック" panose="020B0400000000000000" pitchFamily="50" charset="-128"/>
              </a:rPr>
              <a:t>시트 간섭이 최소화되며 필요 작동 토크 또한 더욱 줄어들게 됩니다</a:t>
            </a:r>
            <a:r>
              <a:rPr lang="en-US" altLang="ko-KR" sz="1400" kern="0" dirty="0">
                <a:latin typeface="游ゴシック" panose="020B0400000000000000" pitchFamily="50" charset="-128"/>
                <a:ea typeface="游ゴシック" panose="020B0400000000000000" pitchFamily="50" charset="-128"/>
              </a:rPr>
              <a:t>.</a:t>
            </a:r>
            <a:endParaRPr lang="ko-KR" altLang="en-US" sz="1400" kern="0" dirty="0">
              <a:latin typeface="游ゴシック" panose="020B0400000000000000" pitchFamily="50" charset="-128"/>
            </a:endParaRPr>
          </a:p>
        </p:txBody>
      </p:sp>
      <p:grpSp>
        <p:nvGrpSpPr>
          <p:cNvPr id="12" name="그룹 4">
            <a:extLst>
              <a:ext uri="{FF2B5EF4-FFF2-40B4-BE49-F238E27FC236}">
                <a16:creationId xmlns:a16="http://schemas.microsoft.com/office/drawing/2014/main" id="{D14A8E1F-8C42-3CAB-C67B-B65DFBC587D5}"/>
              </a:ext>
            </a:extLst>
          </p:cNvPr>
          <p:cNvGrpSpPr>
            <a:grpSpLocks/>
          </p:cNvGrpSpPr>
          <p:nvPr/>
        </p:nvGrpSpPr>
        <p:grpSpPr bwMode="auto">
          <a:xfrm>
            <a:off x="1860460" y="2739346"/>
            <a:ext cx="4618583" cy="3250976"/>
            <a:chOff x="1979712" y="2785042"/>
            <a:chExt cx="5417424" cy="3879649"/>
          </a:xfrm>
        </p:grpSpPr>
        <p:grpSp>
          <p:nvGrpSpPr>
            <p:cNvPr id="13" name="그룹 3">
              <a:extLst>
                <a:ext uri="{FF2B5EF4-FFF2-40B4-BE49-F238E27FC236}">
                  <a16:creationId xmlns:a16="http://schemas.microsoft.com/office/drawing/2014/main" id="{A7067F7D-98CB-6BE8-3B17-55A4B2DF7398}"/>
                </a:ext>
              </a:extLst>
            </p:cNvPr>
            <p:cNvGrpSpPr>
              <a:grpSpLocks/>
            </p:cNvGrpSpPr>
            <p:nvPr/>
          </p:nvGrpSpPr>
          <p:grpSpPr bwMode="auto">
            <a:xfrm>
              <a:off x="1979712" y="2785042"/>
              <a:ext cx="5417424" cy="3879649"/>
              <a:chOff x="1884716" y="2410153"/>
              <a:chExt cx="5508041" cy="4004926"/>
            </a:xfrm>
          </p:grpSpPr>
          <p:sp>
            <p:nvSpPr>
              <p:cNvPr id="15" name="TextBox 191">
                <a:extLst>
                  <a:ext uri="{FF2B5EF4-FFF2-40B4-BE49-F238E27FC236}">
                    <a16:creationId xmlns:a16="http://schemas.microsoft.com/office/drawing/2014/main" id="{7A3DDE8F-BF6A-878F-E6A8-7F3CD0EEC962}"/>
                  </a:ext>
                </a:extLst>
              </p:cNvPr>
              <p:cNvSpPr txBox="1"/>
              <p:nvPr/>
            </p:nvSpPr>
            <p:spPr>
              <a:xfrm>
                <a:off x="2013842" y="4617389"/>
                <a:ext cx="1148014" cy="247884"/>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Seat gasket</a:t>
                </a:r>
              </a:p>
            </p:txBody>
          </p:sp>
          <p:pic>
            <p:nvPicPr>
              <p:cNvPr id="16" name="그림 9">
                <a:extLst>
                  <a:ext uri="{FF2B5EF4-FFF2-40B4-BE49-F238E27FC236}">
                    <a16:creationId xmlns:a16="http://schemas.microsoft.com/office/drawing/2014/main" id="{4D4DA861-35B0-1298-C1EB-3BC01A7FD4B8}"/>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65195" y="2760349"/>
                <a:ext cx="3754438" cy="331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그림 10">
                <a:extLst>
                  <a:ext uri="{FF2B5EF4-FFF2-40B4-BE49-F238E27FC236}">
                    <a16:creationId xmlns:a16="http://schemas.microsoft.com/office/drawing/2014/main" id="{B2773152-E7F4-0520-7C0A-439D60F3B2F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884716" y="2481882"/>
                <a:ext cx="1657557" cy="167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직선 화살표 연결선 17">
                <a:extLst>
                  <a:ext uri="{FF2B5EF4-FFF2-40B4-BE49-F238E27FC236}">
                    <a16:creationId xmlns:a16="http://schemas.microsoft.com/office/drawing/2014/main" id="{851DD96E-DD1C-0258-4799-4F6ACC98765F}"/>
                  </a:ext>
                </a:extLst>
              </p:cNvPr>
              <p:cNvCxnSpPr/>
              <p:nvPr/>
            </p:nvCxnSpPr>
            <p:spPr>
              <a:xfrm rot="14580000">
                <a:off x="5395954" y="5980745"/>
                <a:ext cx="579831"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9" name="TextBox 178">
                <a:extLst>
                  <a:ext uri="{FF2B5EF4-FFF2-40B4-BE49-F238E27FC236}">
                    <a16:creationId xmlns:a16="http://schemas.microsoft.com/office/drawing/2014/main" id="{6F68E483-329C-5BE6-86F8-D0ACDD602C55}"/>
                  </a:ext>
                </a:extLst>
              </p:cNvPr>
              <p:cNvSpPr txBox="1"/>
              <p:nvPr/>
            </p:nvSpPr>
            <p:spPr>
              <a:xfrm>
                <a:off x="5520427" y="6169352"/>
                <a:ext cx="673878"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Body</a:t>
                </a:r>
              </a:p>
            </p:txBody>
          </p:sp>
          <p:cxnSp>
            <p:nvCxnSpPr>
              <p:cNvPr id="20" name="직선 화살표 연결선 19">
                <a:extLst>
                  <a:ext uri="{FF2B5EF4-FFF2-40B4-BE49-F238E27FC236}">
                    <a16:creationId xmlns:a16="http://schemas.microsoft.com/office/drawing/2014/main" id="{A896965B-3E07-0C3B-4E71-49E68E3771D3}"/>
                  </a:ext>
                </a:extLst>
              </p:cNvPr>
              <p:cNvCxnSpPr/>
              <p:nvPr/>
            </p:nvCxnSpPr>
            <p:spPr>
              <a:xfrm rot="14580000">
                <a:off x="5637412" y="5672509"/>
                <a:ext cx="726404"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1" name="TextBox 180">
                <a:extLst>
                  <a:ext uri="{FF2B5EF4-FFF2-40B4-BE49-F238E27FC236}">
                    <a16:creationId xmlns:a16="http://schemas.microsoft.com/office/drawing/2014/main" id="{74DD4C64-E3A9-2F25-7EB7-A3F38BAFA0D2}"/>
                  </a:ext>
                </a:extLst>
              </p:cNvPr>
              <p:cNvSpPr txBox="1"/>
              <p:nvPr/>
            </p:nvSpPr>
            <p:spPr>
              <a:xfrm>
                <a:off x="6034915" y="5964579"/>
                <a:ext cx="1204505"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Retainer ring</a:t>
                </a:r>
              </a:p>
            </p:txBody>
          </p:sp>
          <p:cxnSp>
            <p:nvCxnSpPr>
              <p:cNvPr id="22" name="직선 화살표 연결선 21">
                <a:extLst>
                  <a:ext uri="{FF2B5EF4-FFF2-40B4-BE49-F238E27FC236}">
                    <a16:creationId xmlns:a16="http://schemas.microsoft.com/office/drawing/2014/main" id="{1A257475-4B10-933E-A722-63138871AD2D}"/>
                  </a:ext>
                </a:extLst>
              </p:cNvPr>
              <p:cNvCxnSpPr/>
              <p:nvPr/>
            </p:nvCxnSpPr>
            <p:spPr>
              <a:xfrm rot="13620000">
                <a:off x="5900058" y="5229553"/>
                <a:ext cx="112517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3" name="TextBox 183">
                <a:extLst>
                  <a:ext uri="{FF2B5EF4-FFF2-40B4-BE49-F238E27FC236}">
                    <a16:creationId xmlns:a16="http://schemas.microsoft.com/office/drawing/2014/main" id="{5E7A0D27-C656-5CD1-2471-906AD30F79BA}"/>
                  </a:ext>
                </a:extLst>
              </p:cNvPr>
              <p:cNvSpPr txBox="1"/>
              <p:nvPr/>
            </p:nvSpPr>
            <p:spPr>
              <a:xfrm>
                <a:off x="6728968" y="5595988"/>
                <a:ext cx="611331"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Disc</a:t>
                </a:r>
              </a:p>
            </p:txBody>
          </p:sp>
          <p:sp>
            <p:nvSpPr>
              <p:cNvPr id="24" name="TextBox 186">
                <a:extLst>
                  <a:ext uri="{FF2B5EF4-FFF2-40B4-BE49-F238E27FC236}">
                    <a16:creationId xmlns:a16="http://schemas.microsoft.com/office/drawing/2014/main" id="{9DD0D0F0-BC73-CDBC-23EA-5E919290082C}"/>
                  </a:ext>
                </a:extLst>
              </p:cNvPr>
              <p:cNvSpPr txBox="1"/>
              <p:nvPr/>
            </p:nvSpPr>
            <p:spPr>
              <a:xfrm>
                <a:off x="3161856" y="5964579"/>
                <a:ext cx="641596"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Stem</a:t>
                </a:r>
              </a:p>
            </p:txBody>
          </p:sp>
          <p:cxnSp>
            <p:nvCxnSpPr>
              <p:cNvPr id="25" name="직선 화살표 연결선 24">
                <a:extLst>
                  <a:ext uri="{FF2B5EF4-FFF2-40B4-BE49-F238E27FC236}">
                    <a16:creationId xmlns:a16="http://schemas.microsoft.com/office/drawing/2014/main" id="{D83F1B18-CD9B-0F01-6F98-A3A8C5AEE734}"/>
                  </a:ext>
                </a:extLst>
              </p:cNvPr>
              <p:cNvCxnSpPr/>
              <p:nvPr/>
            </p:nvCxnSpPr>
            <p:spPr>
              <a:xfrm rot="9180000">
                <a:off x="2592893" y="2873587"/>
                <a:ext cx="129933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78E67D4-A2AC-15CC-AFCF-FC5FC3E0A16F}"/>
                  </a:ext>
                </a:extLst>
              </p:cNvPr>
              <p:cNvCxnSpPr/>
              <p:nvPr/>
            </p:nvCxnSpPr>
            <p:spPr>
              <a:xfrm rot="8400000">
                <a:off x="2722020" y="3015850"/>
                <a:ext cx="1010816"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7" name="TextBox 189">
                <a:extLst>
                  <a:ext uri="{FF2B5EF4-FFF2-40B4-BE49-F238E27FC236}">
                    <a16:creationId xmlns:a16="http://schemas.microsoft.com/office/drawing/2014/main" id="{45D8B97C-6EF2-485E-C49E-9E83F3DC66B5}"/>
                  </a:ext>
                </a:extLst>
              </p:cNvPr>
              <p:cNvSpPr txBox="1"/>
              <p:nvPr/>
            </p:nvSpPr>
            <p:spPr>
              <a:xfrm>
                <a:off x="3767135" y="2410153"/>
                <a:ext cx="613350"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Seat</a:t>
                </a:r>
              </a:p>
            </p:txBody>
          </p:sp>
          <p:cxnSp>
            <p:nvCxnSpPr>
              <p:cNvPr id="28" name="직선 화살표 연결선 27">
                <a:extLst>
                  <a:ext uri="{FF2B5EF4-FFF2-40B4-BE49-F238E27FC236}">
                    <a16:creationId xmlns:a16="http://schemas.microsoft.com/office/drawing/2014/main" id="{353C8257-EE02-667C-4C12-959E83925648}"/>
                  </a:ext>
                </a:extLst>
              </p:cNvPr>
              <p:cNvCxnSpPr/>
              <p:nvPr/>
            </p:nvCxnSpPr>
            <p:spPr>
              <a:xfrm rot="16200000">
                <a:off x="2067955" y="4275743"/>
                <a:ext cx="79969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9" name="TextBox 193">
                <a:extLst>
                  <a:ext uri="{FF2B5EF4-FFF2-40B4-BE49-F238E27FC236}">
                    <a16:creationId xmlns:a16="http://schemas.microsoft.com/office/drawing/2014/main" id="{09F0526D-F498-9298-011C-81635D227A1C}"/>
                  </a:ext>
                </a:extLst>
              </p:cNvPr>
              <p:cNvSpPr txBox="1"/>
              <p:nvPr/>
            </p:nvSpPr>
            <p:spPr>
              <a:xfrm>
                <a:off x="2905620" y="4113001"/>
                <a:ext cx="915989"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Packing</a:t>
                </a:r>
              </a:p>
            </p:txBody>
          </p:sp>
          <p:cxnSp>
            <p:nvCxnSpPr>
              <p:cNvPr id="30" name="직선 화살표 연결선 29">
                <a:extLst>
                  <a:ext uri="{FF2B5EF4-FFF2-40B4-BE49-F238E27FC236}">
                    <a16:creationId xmlns:a16="http://schemas.microsoft.com/office/drawing/2014/main" id="{F43E4492-234E-429B-2AC7-01B52440F7ED}"/>
                  </a:ext>
                </a:extLst>
              </p:cNvPr>
              <p:cNvCxnSpPr/>
              <p:nvPr/>
            </p:nvCxnSpPr>
            <p:spPr>
              <a:xfrm rot="16920000">
                <a:off x="3640349" y="5447258"/>
                <a:ext cx="112517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1" name="TextBox 195">
                <a:extLst>
                  <a:ext uri="{FF2B5EF4-FFF2-40B4-BE49-F238E27FC236}">
                    <a16:creationId xmlns:a16="http://schemas.microsoft.com/office/drawing/2014/main" id="{2284E30C-98E2-B993-99AB-5B139024F8BC}"/>
                  </a:ext>
                </a:extLst>
              </p:cNvPr>
              <p:cNvSpPr txBox="1"/>
              <p:nvPr/>
            </p:nvSpPr>
            <p:spPr>
              <a:xfrm>
                <a:off x="3874067" y="5973201"/>
                <a:ext cx="754581"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Bush</a:t>
                </a:r>
              </a:p>
            </p:txBody>
          </p:sp>
          <p:cxnSp>
            <p:nvCxnSpPr>
              <p:cNvPr id="32" name="직선 화살표 연결선 31">
                <a:extLst>
                  <a:ext uri="{FF2B5EF4-FFF2-40B4-BE49-F238E27FC236}">
                    <a16:creationId xmlns:a16="http://schemas.microsoft.com/office/drawing/2014/main" id="{BD5FEE9A-0C4F-FE72-E489-9FCC4500D5EC}"/>
                  </a:ext>
                </a:extLst>
              </p:cNvPr>
              <p:cNvCxnSpPr/>
              <p:nvPr/>
            </p:nvCxnSpPr>
            <p:spPr>
              <a:xfrm rot="5400000">
                <a:off x="6567428" y="3492216"/>
                <a:ext cx="508699"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3" name="TextBox 199">
                <a:extLst>
                  <a:ext uri="{FF2B5EF4-FFF2-40B4-BE49-F238E27FC236}">
                    <a16:creationId xmlns:a16="http://schemas.microsoft.com/office/drawing/2014/main" id="{2CC63561-3845-3584-8FDF-3D3B4C84CEF4}"/>
                  </a:ext>
                </a:extLst>
              </p:cNvPr>
              <p:cNvSpPr txBox="1"/>
              <p:nvPr/>
            </p:nvSpPr>
            <p:spPr>
              <a:xfrm>
                <a:off x="6420275" y="3007228"/>
                <a:ext cx="972482"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End cover</a:t>
                </a:r>
              </a:p>
            </p:txBody>
          </p:sp>
          <p:cxnSp>
            <p:nvCxnSpPr>
              <p:cNvPr id="34" name="직선 연결선 30">
                <a:extLst>
                  <a:ext uri="{FF2B5EF4-FFF2-40B4-BE49-F238E27FC236}">
                    <a16:creationId xmlns:a16="http://schemas.microsoft.com/office/drawing/2014/main" id="{47434914-111B-3704-8915-9A94658F2FE1}"/>
                  </a:ext>
                </a:extLst>
              </p:cNvPr>
              <p:cNvCxnSpPr>
                <a:cxnSpLocks noChangeShapeType="1"/>
              </p:cNvCxnSpPr>
              <p:nvPr/>
            </p:nvCxnSpPr>
            <p:spPr bwMode="auto">
              <a:xfrm flipH="1" flipV="1">
                <a:off x="3402559" y="3706871"/>
                <a:ext cx="1227464" cy="944659"/>
              </a:xfrm>
              <a:prstGeom prst="line">
                <a:avLst/>
              </a:prstGeom>
              <a:noFill/>
              <a:ln w="9525"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35" name="직선 화살표 연결선 31">
                <a:extLst>
                  <a:ext uri="{FF2B5EF4-FFF2-40B4-BE49-F238E27FC236}">
                    <a16:creationId xmlns:a16="http://schemas.microsoft.com/office/drawing/2014/main" id="{C21A5209-7698-13F1-2FF5-69A3645C6C00}"/>
                  </a:ext>
                </a:extLst>
              </p:cNvPr>
              <p:cNvCxnSpPr>
                <a:cxnSpLocks noChangeShapeType="1"/>
              </p:cNvCxnSpPr>
              <p:nvPr/>
            </p:nvCxnSpPr>
            <p:spPr bwMode="auto">
              <a:xfrm rot="2460000">
                <a:off x="3354282" y="4645256"/>
                <a:ext cx="793732"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grpSp>
        <p:cxnSp>
          <p:nvCxnSpPr>
            <p:cNvPr id="14" name="직선 화살표 연결선 13">
              <a:extLst>
                <a:ext uri="{FF2B5EF4-FFF2-40B4-BE49-F238E27FC236}">
                  <a16:creationId xmlns:a16="http://schemas.microsoft.com/office/drawing/2014/main" id="{506F69EE-8292-7CDC-2141-E6D8DB4F5EA5}"/>
                </a:ext>
              </a:extLst>
            </p:cNvPr>
            <p:cNvCxnSpPr/>
            <p:nvPr/>
          </p:nvCxnSpPr>
          <p:spPr>
            <a:xfrm rot="16200000">
              <a:off x="3210085" y="5837813"/>
              <a:ext cx="797646"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pic>
        <p:nvPicPr>
          <p:cNvPr id="36" name="그림 36">
            <a:extLst>
              <a:ext uri="{FF2B5EF4-FFF2-40B4-BE49-F238E27FC236}">
                <a16:creationId xmlns:a16="http://schemas.microsoft.com/office/drawing/2014/main" id="{68D954DF-7449-7AC7-5C7A-A42B58F3B9BD}"/>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479042" y="2739347"/>
            <a:ext cx="366236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202">
            <a:extLst>
              <a:ext uri="{FF2B5EF4-FFF2-40B4-BE49-F238E27FC236}">
                <a16:creationId xmlns:a16="http://schemas.microsoft.com/office/drawing/2014/main" id="{EB65B8AE-48B5-2E6F-711B-D092D9DCFF9C}"/>
              </a:ext>
            </a:extLst>
          </p:cNvPr>
          <p:cNvSpPr txBox="1"/>
          <p:nvPr/>
        </p:nvSpPr>
        <p:spPr bwMode="auto">
          <a:xfrm>
            <a:off x="6435591" y="4849786"/>
            <a:ext cx="5572796" cy="15636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171450" indent="-171450">
              <a:buFontTx/>
              <a:buChar char="-"/>
              <a:defRPr/>
            </a:pPr>
            <a:r>
              <a:rPr lang="en-US" altLang="ja-JP" sz="1300" kern="0" dirty="0">
                <a:latin typeface="游ゴシック" panose="020B0400000000000000" pitchFamily="50" charset="-128"/>
                <a:ea typeface="游ゴシック" panose="020B0400000000000000" pitchFamily="50" charset="-128"/>
              </a:rPr>
              <a:t>Disc</a:t>
            </a:r>
            <a:r>
              <a:rPr lang="ko-KR" altLang="en-US" sz="1300" kern="0" dirty="0">
                <a:latin typeface="游ゴシック" panose="020B0400000000000000" pitchFamily="50" charset="-128"/>
                <a:ea typeface="游ゴシック" panose="020B0400000000000000" pitchFamily="50" charset="-128"/>
              </a:rPr>
              <a:t>는 </a:t>
            </a:r>
            <a:r>
              <a:rPr lang="en-US" altLang="ko-KR" sz="1300" kern="0" dirty="0">
                <a:latin typeface="游ゴシック" panose="020B0400000000000000" pitchFamily="50" charset="-128"/>
                <a:ea typeface="游ゴシック" panose="020B0400000000000000" pitchFamily="50" charset="-128"/>
              </a:rPr>
              <a:t>Body</a:t>
            </a:r>
            <a:r>
              <a:rPr lang="ko-KR" altLang="en-US" sz="1300" kern="0" dirty="0">
                <a:latin typeface="游ゴシック" panose="020B0400000000000000" pitchFamily="50" charset="-128"/>
                <a:ea typeface="游ゴシック" panose="020B0400000000000000" pitchFamily="50" charset="-128"/>
              </a:rPr>
              <a:t>의 축과 비교하여 </a:t>
            </a:r>
            <a:r>
              <a:rPr lang="en-US" altLang="ko-KR" sz="1300" kern="0" dirty="0">
                <a:latin typeface="游ゴシック" panose="020B0400000000000000" pitchFamily="50" charset="-128"/>
                <a:ea typeface="游ゴシック" panose="020B0400000000000000" pitchFamily="50" charset="-128"/>
              </a:rPr>
              <a:t>2</a:t>
            </a:r>
            <a:r>
              <a:rPr lang="ko-KR" altLang="en-US" sz="1300" kern="0" dirty="0">
                <a:latin typeface="游ゴシック" panose="020B0400000000000000" pitchFamily="50" charset="-128"/>
                <a:ea typeface="游ゴシック" panose="020B0400000000000000" pitchFamily="50" charset="-128"/>
              </a:rPr>
              <a:t>개의 축에 대해서 </a:t>
            </a:r>
            <a:r>
              <a:rPr lang="en-US" altLang="ko-KR" sz="1300" kern="0" dirty="0">
                <a:latin typeface="游ゴシック" panose="020B0400000000000000" pitchFamily="50" charset="-128"/>
                <a:ea typeface="游ゴシック" panose="020B0400000000000000" pitchFamily="50" charset="-128"/>
              </a:rPr>
              <a:t>Offset</a:t>
            </a:r>
            <a:r>
              <a:rPr lang="ko-KR" altLang="en-US" sz="1300" kern="0" dirty="0">
                <a:latin typeface="游ゴシック" panose="020B0400000000000000" pitchFamily="50" charset="-128"/>
                <a:ea typeface="游ゴシック" panose="020B0400000000000000" pitchFamily="50" charset="-128"/>
              </a:rPr>
              <a:t>되며</a:t>
            </a:r>
            <a:r>
              <a:rPr lang="en-US" altLang="ko-KR" sz="1300" kern="0" dirty="0">
                <a:latin typeface="游ゴシック" panose="020B0400000000000000" pitchFamily="50" charset="-128"/>
                <a:ea typeface="游ゴシック" panose="020B0400000000000000" pitchFamily="50" charset="-128"/>
              </a:rPr>
              <a:t>, Body Seat</a:t>
            </a:r>
            <a:r>
              <a:rPr lang="ko-KR" altLang="en-US" sz="1300" kern="0" dirty="0">
                <a:latin typeface="游ゴシック" panose="020B0400000000000000" pitchFamily="50" charset="-128"/>
                <a:ea typeface="游ゴシック" panose="020B0400000000000000" pitchFamily="50" charset="-128"/>
              </a:rPr>
              <a:t>와 </a:t>
            </a:r>
            <a:r>
              <a:rPr lang="en-US" altLang="ko-KR" sz="1300" kern="0" dirty="0">
                <a:latin typeface="游ゴシック" panose="020B0400000000000000" pitchFamily="50" charset="-128"/>
                <a:ea typeface="游ゴシック" panose="020B0400000000000000" pitchFamily="50" charset="-128"/>
              </a:rPr>
              <a:t>Sealing</a:t>
            </a:r>
            <a:r>
              <a:rPr lang="ko-KR" altLang="en-US" sz="1300" kern="0" dirty="0">
                <a:latin typeface="游ゴシック" panose="020B0400000000000000" pitchFamily="50" charset="-128"/>
                <a:ea typeface="游ゴシック" panose="020B0400000000000000" pitchFamily="50" charset="-128"/>
              </a:rPr>
              <a:t>은 밸브의 축이 일치하는 원뿔에 맞추어 가공됩니다</a:t>
            </a:r>
            <a:r>
              <a:rPr lang="en-US" altLang="ko-KR" sz="1300" kern="0" dirty="0">
                <a:latin typeface="游ゴシック" panose="020B0400000000000000" pitchFamily="50" charset="-128"/>
                <a:ea typeface="游ゴシック" panose="020B0400000000000000" pitchFamily="50" charset="-128"/>
              </a:rPr>
              <a:t>. </a:t>
            </a:r>
          </a:p>
          <a:p>
            <a:pPr marL="171450" indent="-171450">
              <a:buFontTx/>
              <a:buChar char="-"/>
              <a:defRPr/>
            </a:pPr>
            <a:r>
              <a:rPr lang="ko-KR" altLang="en-US" sz="1300" kern="0" dirty="0">
                <a:latin typeface="游ゴシック" panose="020B0400000000000000" pitchFamily="50" charset="-128"/>
                <a:ea typeface="游ゴシック" panose="020B0400000000000000" pitchFamily="50" charset="-128"/>
              </a:rPr>
              <a:t>이런 디자인들로 인하여 </a:t>
            </a:r>
            <a:r>
              <a:rPr lang="en-US" altLang="ko-KR" sz="1300" kern="0" dirty="0">
                <a:latin typeface="游ゴシック" panose="020B0400000000000000" pitchFamily="50" charset="-128"/>
                <a:ea typeface="游ゴシック" panose="020B0400000000000000" pitchFamily="50" charset="-128"/>
              </a:rPr>
              <a:t>Disc</a:t>
            </a:r>
            <a:r>
              <a:rPr lang="ko-KR" altLang="en-US" sz="1300" kern="0" dirty="0">
                <a:latin typeface="游ゴシック" panose="020B0400000000000000" pitchFamily="50" charset="-128"/>
                <a:ea typeface="游ゴシック" panose="020B0400000000000000" pitchFamily="50" charset="-128"/>
              </a:rPr>
              <a:t>와 </a:t>
            </a:r>
            <a:r>
              <a:rPr lang="en-US" altLang="ko-KR" sz="1300" kern="0" dirty="0">
                <a:latin typeface="游ゴシック" panose="020B0400000000000000" pitchFamily="50" charset="-128"/>
                <a:ea typeface="游ゴシック" panose="020B0400000000000000" pitchFamily="50" charset="-128"/>
              </a:rPr>
              <a:t>Seat </a:t>
            </a:r>
            <a:r>
              <a:rPr lang="ko-KR" altLang="en-US" sz="1300" kern="0" dirty="0">
                <a:latin typeface="游ゴシック" panose="020B0400000000000000" pitchFamily="50" charset="-128"/>
                <a:ea typeface="游ゴシック" panose="020B0400000000000000" pitchFamily="50" charset="-128"/>
              </a:rPr>
              <a:t>간의 간섭이 최소화 됩니다</a:t>
            </a:r>
            <a:r>
              <a:rPr lang="en-US" altLang="ko-KR" sz="1300" kern="0" dirty="0">
                <a:latin typeface="游ゴシック" panose="020B0400000000000000" pitchFamily="50" charset="-128"/>
                <a:ea typeface="游ゴシック" panose="020B0400000000000000" pitchFamily="50" charset="-128"/>
              </a:rPr>
              <a:t>.   ( E1-offset from center of seat )</a:t>
            </a:r>
            <a:br>
              <a:rPr lang="en-US" altLang="ko-KR" sz="1300" kern="0" dirty="0">
                <a:latin typeface="游ゴシック" panose="020B0400000000000000" pitchFamily="50" charset="-128"/>
                <a:ea typeface="游ゴシック" panose="020B0400000000000000" pitchFamily="50" charset="-128"/>
              </a:rPr>
            </a:br>
            <a:r>
              <a:rPr lang="en-US" altLang="ko-KR" sz="1300" kern="0" dirty="0">
                <a:latin typeface="游ゴシック" panose="020B0400000000000000" pitchFamily="50" charset="-128"/>
                <a:ea typeface="游ゴシック" panose="020B0400000000000000" pitchFamily="50" charset="-128"/>
              </a:rPr>
              <a:t>( E2-offset from center of valve )</a:t>
            </a:r>
            <a:endParaRPr lang="ko-KR" altLang="en-US" sz="1300" kern="0" dirty="0">
              <a:latin typeface="游ゴシック" panose="020B0400000000000000" pitchFamily="50" charset="-128"/>
            </a:endParaRPr>
          </a:p>
        </p:txBody>
      </p:sp>
      <p:sp>
        <p:nvSpPr>
          <p:cNvPr id="6" name="TextBox 5">
            <a:extLst>
              <a:ext uri="{FF2B5EF4-FFF2-40B4-BE49-F238E27FC236}">
                <a16:creationId xmlns:a16="http://schemas.microsoft.com/office/drawing/2014/main" id="{16879194-9FD0-87F7-3D8B-7E61543E43FC}"/>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A4E716A3-0F72-7A38-4638-4D70F13CA060}"/>
              </a:ext>
            </a:extLst>
          </p:cNvPr>
          <p:cNvSpPr/>
          <p:nvPr/>
        </p:nvSpPr>
        <p:spPr>
          <a:xfrm>
            <a:off x="401069" y="664058"/>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1771977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85692" y="666000"/>
            <a:ext cx="10591801" cy="437130"/>
          </a:xfrm>
        </p:spPr>
        <p:txBody>
          <a:bodyPr/>
          <a:lstStyle/>
          <a:p>
            <a:r>
              <a:rPr lang="en-US" altLang="ko-KR" sz="3200" dirty="0">
                <a:latin typeface="游ゴシック" panose="020B0400000000000000" pitchFamily="50" charset="-128"/>
                <a:ea typeface="游ゴシック" panose="020B0400000000000000" pitchFamily="50" charset="-128"/>
              </a:rPr>
              <a:t>Double</a:t>
            </a:r>
            <a:r>
              <a:rPr lang="ko-KR" altLang="en-US" sz="3200" dirty="0">
                <a:latin typeface="游ゴシック" panose="020B0400000000000000" pitchFamily="50" charset="-128"/>
                <a:ea typeface="游ゴシック" panose="020B0400000000000000" pitchFamily="50" charset="-128"/>
              </a:rPr>
              <a:t> </a:t>
            </a:r>
            <a:r>
              <a:rPr lang="en-US" altLang="ko-KR" sz="3200" dirty="0">
                <a:latin typeface="游ゴシック" panose="020B0400000000000000" pitchFamily="50" charset="-128"/>
                <a:ea typeface="游ゴシック" panose="020B0400000000000000" pitchFamily="50" charset="-128"/>
              </a:rPr>
              <a:t>Offset </a:t>
            </a:r>
            <a:r>
              <a:rPr lang="en-US" altLang="ko-KR" dirty="0">
                <a:latin typeface="游ゴシック" panose="020B0400000000000000" pitchFamily="50" charset="-128"/>
                <a:ea typeface="游ゴシック" panose="020B0400000000000000" pitchFamily="50" charset="-128"/>
              </a:rPr>
              <a:t>(High Performance BFV) – Seat</a:t>
            </a:r>
            <a:r>
              <a:rPr lang="ko-KR" altLang="en-US" dirty="0">
                <a:latin typeface="游ゴシック" panose="020B0400000000000000" pitchFamily="50" charset="-128"/>
                <a:ea typeface="游ゴシック" panose="020B0400000000000000" pitchFamily="50" charset="-128"/>
              </a:rPr>
              <a:t> 특징</a:t>
            </a:r>
            <a:endParaRPr lang="ko-KR" altLang="en-US" sz="3200" dirty="0">
              <a:latin typeface="游ゴシック" panose="020B0400000000000000" pitchFamily="50" charset="-128"/>
            </a:endParaRPr>
          </a:p>
        </p:txBody>
      </p:sp>
      <p:grpSp>
        <p:nvGrpSpPr>
          <p:cNvPr id="6" name="グループ化 1">
            <a:extLst>
              <a:ext uri="{FF2B5EF4-FFF2-40B4-BE49-F238E27FC236}">
                <a16:creationId xmlns:a16="http://schemas.microsoft.com/office/drawing/2014/main" id="{603A3B11-509E-35B4-E60E-C717D0DE66BD}"/>
              </a:ext>
            </a:extLst>
          </p:cNvPr>
          <p:cNvGrpSpPr/>
          <p:nvPr/>
        </p:nvGrpSpPr>
        <p:grpSpPr>
          <a:xfrm>
            <a:off x="2805047" y="1464834"/>
            <a:ext cx="6654688" cy="4750955"/>
            <a:chOff x="1176338" y="1374775"/>
            <a:chExt cx="6629400" cy="5226050"/>
          </a:xfrm>
        </p:grpSpPr>
        <p:pic>
          <p:nvPicPr>
            <p:cNvPr id="7" name="그림 37">
              <a:extLst>
                <a:ext uri="{FF2B5EF4-FFF2-40B4-BE49-F238E27FC236}">
                  <a16:creationId xmlns:a16="http://schemas.microsoft.com/office/drawing/2014/main" id="{B221BD2D-564B-394E-DDD8-08B924B879CE}"/>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08100" y="1441450"/>
              <a:ext cx="1065213"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3">
              <a:extLst>
                <a:ext uri="{FF2B5EF4-FFF2-40B4-BE49-F238E27FC236}">
                  <a16:creationId xmlns:a16="http://schemas.microsoft.com/office/drawing/2014/main" id="{4122634F-9480-9AAD-C556-C962126408BC}"/>
                </a:ext>
              </a:extLst>
            </p:cNvPr>
            <p:cNvSpPr txBox="1"/>
            <p:nvPr/>
          </p:nvSpPr>
          <p:spPr>
            <a:xfrm>
              <a:off x="2500313" y="1450975"/>
              <a:ext cx="611187" cy="24923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Disc</a:t>
              </a:r>
            </a:p>
          </p:txBody>
        </p:sp>
        <p:sp>
          <p:nvSpPr>
            <p:cNvPr id="9" name="TextBox 204">
              <a:extLst>
                <a:ext uri="{FF2B5EF4-FFF2-40B4-BE49-F238E27FC236}">
                  <a16:creationId xmlns:a16="http://schemas.microsoft.com/office/drawing/2014/main" id="{6CF4E908-7139-1B1D-8751-267E8F988D60}"/>
                </a:ext>
              </a:extLst>
            </p:cNvPr>
            <p:cNvSpPr txBox="1"/>
            <p:nvPr/>
          </p:nvSpPr>
          <p:spPr bwMode="auto">
            <a:xfrm>
              <a:off x="3016655" y="1741487"/>
              <a:ext cx="4341407" cy="71278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PTFE</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Seat</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의 유연성을 이용하여 밸브를 확실하게 차단합니다</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a:t>
              </a:r>
            </a:p>
            <a:p>
              <a:pPr>
                <a:defRPr/>
              </a:pPr>
              <a:r>
                <a:rPr lang="ko-KR" altLang="en-US" sz="1200" kern="0" dirty="0">
                  <a:solidFill>
                    <a:sysClr val="windowText" lastClr="000000"/>
                  </a:solidFill>
                  <a:latin typeface="游ゴシック" panose="020B0400000000000000" pitchFamily="50" charset="-128"/>
                </a:rPr>
                <a:t>최고 사용온도는 </a:t>
              </a:r>
              <a:r>
                <a:rPr lang="en-US" altLang="ko-KR" sz="1200" kern="0" dirty="0">
                  <a:solidFill>
                    <a:sysClr val="windowText" lastClr="000000"/>
                  </a:solidFill>
                  <a:latin typeface="游ゴシック" panose="020B0400000000000000" pitchFamily="50" charset="-128"/>
                </a:rPr>
                <a:t>200℃ </a:t>
              </a:r>
              <a:r>
                <a:rPr lang="ko-KR" altLang="en-US" sz="1200" kern="0" dirty="0">
                  <a:solidFill>
                    <a:sysClr val="windowText" lastClr="000000"/>
                  </a:solidFill>
                  <a:latin typeface="游ゴシック" panose="020B0400000000000000" pitchFamily="50" charset="-128"/>
                </a:rPr>
                <a:t>입니다</a:t>
              </a:r>
              <a:r>
                <a:rPr lang="en-US" altLang="ko-KR" sz="1200" kern="0" dirty="0">
                  <a:solidFill>
                    <a:sysClr val="windowText" lastClr="000000"/>
                  </a:solidFill>
                  <a:latin typeface="游ゴシック" panose="020B0400000000000000" pitchFamily="50" charset="-128"/>
                </a:rPr>
                <a:t>.</a:t>
              </a:r>
              <a:endParaRPr lang="ko-KR" altLang="en-US" kern="0" dirty="0">
                <a:solidFill>
                  <a:sysClr val="windowText" lastClr="000000"/>
                </a:solidFill>
                <a:latin typeface="游ゴシック" panose="020B0400000000000000" pitchFamily="50" charset="-128"/>
              </a:endParaRPr>
            </a:p>
          </p:txBody>
        </p:sp>
        <p:pic>
          <p:nvPicPr>
            <p:cNvPr id="10" name="그림 40">
              <a:extLst>
                <a:ext uri="{FF2B5EF4-FFF2-40B4-BE49-F238E27FC236}">
                  <a16:creationId xmlns:a16="http://schemas.microsoft.com/office/drawing/2014/main" id="{CB3F4339-3F70-3870-088F-D18E2E7952A7}"/>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82700" y="2827338"/>
              <a:ext cx="1112838"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05">
              <a:extLst>
                <a:ext uri="{FF2B5EF4-FFF2-40B4-BE49-F238E27FC236}">
                  <a16:creationId xmlns:a16="http://schemas.microsoft.com/office/drawing/2014/main" id="{02B1434B-C32B-889F-6A0A-437043E2CA68}"/>
                </a:ext>
              </a:extLst>
            </p:cNvPr>
            <p:cNvSpPr txBox="1"/>
            <p:nvPr/>
          </p:nvSpPr>
          <p:spPr bwMode="auto">
            <a:xfrm>
              <a:off x="3014850" y="2973318"/>
              <a:ext cx="4673600" cy="6254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Rubber</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Seat</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는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EPDM, NBR, Viton</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의 재질이 적용되며</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 </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유로를 청결하게 유지 할 수 있는 장점이 있어</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 Seat</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 내의 퇴적을 막을 수 </a:t>
              </a:r>
              <a:endParaRPr lang="en-US" altLang="ko-KR" sz="1200" kern="0" dirty="0">
                <a:solidFill>
                  <a:sysClr val="windowText" lastClr="000000"/>
                </a:solidFill>
                <a:latin typeface="游ゴシック" panose="020B0400000000000000" pitchFamily="50" charset="-128"/>
                <a:ea typeface="游ゴシック" panose="020B0400000000000000" pitchFamily="50" charset="-128"/>
              </a:endParaRPr>
            </a:p>
            <a:p>
              <a:pPr>
                <a:defRPr/>
              </a:pP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있습니다</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a:t>
              </a:r>
              <a:endParaRPr lang="ko-KR" altLang="en-US" sz="1200" kern="0" dirty="0">
                <a:solidFill>
                  <a:sysClr val="windowText" lastClr="000000"/>
                </a:solidFill>
                <a:latin typeface="游ゴシック" panose="020B0400000000000000" pitchFamily="50" charset="-128"/>
              </a:endParaRPr>
            </a:p>
          </p:txBody>
        </p:sp>
        <p:pic>
          <p:nvPicPr>
            <p:cNvPr id="38" name="그림 42">
              <a:extLst>
                <a:ext uri="{FF2B5EF4-FFF2-40B4-BE49-F238E27FC236}">
                  <a16:creationId xmlns:a16="http://schemas.microsoft.com/office/drawing/2014/main" id="{8C06AEC2-1866-5EE3-57B6-80A78B2891B0}"/>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25563" y="4098925"/>
              <a:ext cx="11017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그림 43">
              <a:extLst>
                <a:ext uri="{FF2B5EF4-FFF2-40B4-BE49-F238E27FC236}">
                  <a16:creationId xmlns:a16="http://schemas.microsoft.com/office/drawing/2014/main" id="{59499B54-9C2B-7C46-DF02-BD330D4CBFB5}"/>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3025" y="5451475"/>
              <a:ext cx="11049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207">
              <a:extLst>
                <a:ext uri="{FF2B5EF4-FFF2-40B4-BE49-F238E27FC236}">
                  <a16:creationId xmlns:a16="http://schemas.microsoft.com/office/drawing/2014/main" id="{D4CBBA70-A4F7-EB16-14F0-60823FD7BAE7}"/>
                </a:ext>
              </a:extLst>
            </p:cNvPr>
            <p:cNvSpPr txBox="1"/>
            <p:nvPr/>
          </p:nvSpPr>
          <p:spPr bwMode="auto">
            <a:xfrm>
              <a:off x="3011488" y="4443413"/>
              <a:ext cx="4346575" cy="7302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ko-KR" altLang="en-US" sz="1200" b="0" i="0" kern="0" dirty="0">
                  <a:solidFill>
                    <a:sysClr val="windowText" lastClr="000000"/>
                  </a:solidFill>
                  <a:effectLst/>
                  <a:latin typeface="游ゴシック" panose="020B0400000000000000" pitchFamily="50" charset="-128"/>
                  <a:ea typeface="游ゴシック" panose="020B0400000000000000" pitchFamily="50" charset="-128"/>
                </a:rPr>
                <a:t>흐르는 유체의 온도가 높거나 불순물 입자가 많은 경우</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 </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혹은 부식을 일으키는 경우에 적합합니다</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a:t>
              </a:r>
            </a:p>
            <a:p>
              <a:pPr>
                <a:defRPr/>
              </a:pP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사용 가능 온도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 </a:t>
              </a:r>
              <a:r>
                <a:rPr lang="ja-JP" altLang="en-US" sz="1200" b="0" i="0" dirty="0">
                  <a:solidFill>
                    <a:srgbClr val="000000"/>
                  </a:solidFill>
                  <a:effectLst/>
                  <a:latin typeface="游ゴシック" panose="020B0400000000000000" pitchFamily="50" charset="-128"/>
                  <a:ea typeface="游ゴシック" panose="020B0400000000000000" pitchFamily="50" charset="-128"/>
                </a:rPr>
                <a:t> </a:t>
              </a:r>
              <a:r>
                <a:rPr lang="en-US" altLang="ja-JP" sz="1200" b="0" i="0" dirty="0">
                  <a:solidFill>
                    <a:srgbClr val="000000"/>
                  </a:solidFill>
                  <a:effectLst/>
                  <a:latin typeface="游ゴシック" panose="020B0400000000000000" pitchFamily="50" charset="-128"/>
                  <a:ea typeface="游ゴシック" panose="020B0400000000000000" pitchFamily="50" charset="-128"/>
                </a:rPr>
                <a:t>0°C  ~ 250°C</a:t>
              </a:r>
              <a:r>
                <a:rPr lang="ja-JP" altLang="en-US" sz="1200" b="0" i="0" dirty="0">
                  <a:solidFill>
                    <a:srgbClr val="000000"/>
                  </a:solidFill>
                  <a:effectLst/>
                  <a:latin typeface="游ゴシック" panose="020B0400000000000000" pitchFamily="50" charset="-128"/>
                  <a:ea typeface="游ゴシック" panose="020B0400000000000000" pitchFamily="50" charset="-128"/>
                </a:rPr>
                <a:t>。</a:t>
              </a:r>
              <a:endParaRPr lang="ko-KR" altLang="en-US" sz="1200" kern="0" dirty="0">
                <a:solidFill>
                  <a:sysClr val="windowText" lastClr="000000"/>
                </a:solidFill>
                <a:latin typeface="游ゴシック" panose="020B0400000000000000" pitchFamily="50" charset="-128"/>
              </a:endParaRPr>
            </a:p>
          </p:txBody>
        </p:sp>
        <p:sp>
          <p:nvSpPr>
            <p:cNvPr id="41" name="모서리가 둥근 직사각형 45">
              <a:extLst>
                <a:ext uri="{FF2B5EF4-FFF2-40B4-BE49-F238E27FC236}">
                  <a16:creationId xmlns:a16="http://schemas.microsoft.com/office/drawing/2014/main" id="{5A6A82E6-9980-2583-06EF-CE19852524C8}"/>
                </a:ext>
              </a:extLst>
            </p:cNvPr>
            <p:cNvSpPr/>
            <p:nvPr/>
          </p:nvSpPr>
          <p:spPr>
            <a:xfrm>
              <a:off x="1258888" y="1374775"/>
              <a:ext cx="6502400" cy="1212850"/>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kern="0" dirty="0">
                  <a:solidFill>
                    <a:sysClr val="window" lastClr="FFFFFF"/>
                  </a:solidFill>
                  <a:latin typeface="游ゴシック" panose="020B0400000000000000" pitchFamily="50" charset="-128"/>
                  <a:ea typeface="游ゴシック" panose="020B0400000000000000" pitchFamily="50" charset="-128"/>
                </a:rPr>
                <a:t>                 </a:t>
              </a:r>
              <a:endParaRPr lang="ko-KR" altLang="en-US" kern="0" dirty="0">
                <a:solidFill>
                  <a:sysClr val="window" lastClr="FFFFFF"/>
                </a:solidFill>
                <a:latin typeface="游ゴシック" panose="020B0400000000000000" pitchFamily="50" charset="-128"/>
              </a:endParaRPr>
            </a:p>
          </p:txBody>
        </p:sp>
        <p:sp>
          <p:nvSpPr>
            <p:cNvPr id="42" name="모서리가 둥근 직사각형 46">
              <a:extLst>
                <a:ext uri="{FF2B5EF4-FFF2-40B4-BE49-F238E27FC236}">
                  <a16:creationId xmlns:a16="http://schemas.microsoft.com/office/drawing/2014/main" id="{32BE28EE-24B4-7663-EB15-9666DE1DCC92}"/>
                </a:ext>
              </a:extLst>
            </p:cNvPr>
            <p:cNvSpPr/>
            <p:nvPr/>
          </p:nvSpPr>
          <p:spPr>
            <a:xfrm>
              <a:off x="1239838" y="2708275"/>
              <a:ext cx="6500812" cy="1214438"/>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ko-KR" altLang="en-US" kern="0" dirty="0">
                <a:solidFill>
                  <a:sysClr val="window" lastClr="FFFFFF"/>
                </a:solidFill>
                <a:latin typeface="游ゴシック" panose="020B0400000000000000" pitchFamily="50" charset="-128"/>
              </a:endParaRPr>
            </a:p>
          </p:txBody>
        </p:sp>
        <p:sp>
          <p:nvSpPr>
            <p:cNvPr id="43" name="모서리가 둥근 직사각형 47">
              <a:extLst>
                <a:ext uri="{FF2B5EF4-FFF2-40B4-BE49-F238E27FC236}">
                  <a16:creationId xmlns:a16="http://schemas.microsoft.com/office/drawing/2014/main" id="{7B8C307A-6182-25E4-624D-3904306CE274}"/>
                </a:ext>
              </a:extLst>
            </p:cNvPr>
            <p:cNvSpPr/>
            <p:nvPr/>
          </p:nvSpPr>
          <p:spPr>
            <a:xfrm>
              <a:off x="1239838" y="4056063"/>
              <a:ext cx="6500812" cy="1209675"/>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ko-KR" altLang="en-US" kern="0" dirty="0">
                <a:solidFill>
                  <a:sysClr val="window" lastClr="FFFFFF"/>
                </a:solidFill>
                <a:latin typeface="游ゴシック" panose="020B0400000000000000" pitchFamily="50" charset="-128"/>
              </a:endParaRPr>
            </a:p>
          </p:txBody>
        </p:sp>
        <p:sp>
          <p:nvSpPr>
            <p:cNvPr id="44" name="모서리가 둥근 직사각형 48">
              <a:extLst>
                <a:ext uri="{FF2B5EF4-FFF2-40B4-BE49-F238E27FC236}">
                  <a16:creationId xmlns:a16="http://schemas.microsoft.com/office/drawing/2014/main" id="{3BEABCC7-F94B-982D-CB82-0E0A6CF449C9}"/>
                </a:ext>
              </a:extLst>
            </p:cNvPr>
            <p:cNvSpPr/>
            <p:nvPr/>
          </p:nvSpPr>
          <p:spPr>
            <a:xfrm>
              <a:off x="1239838" y="5389563"/>
              <a:ext cx="6500812" cy="1211262"/>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ko-KR" altLang="en-US" kern="0" dirty="0">
                <a:solidFill>
                  <a:sysClr val="window" lastClr="FFFFFF"/>
                </a:solidFill>
                <a:latin typeface="游ゴシック" panose="020B0400000000000000" pitchFamily="50" charset="-128"/>
              </a:endParaRPr>
            </a:p>
          </p:txBody>
        </p:sp>
        <p:sp>
          <p:nvSpPr>
            <p:cNvPr id="45" name="모서리가 둥근 직사각형 49">
              <a:extLst>
                <a:ext uri="{FF2B5EF4-FFF2-40B4-BE49-F238E27FC236}">
                  <a16:creationId xmlns:a16="http://schemas.microsoft.com/office/drawing/2014/main" id="{4EBAD9E7-003C-4208-1E3F-570B68830B15}"/>
                </a:ext>
              </a:extLst>
            </p:cNvPr>
            <p:cNvSpPr/>
            <p:nvPr/>
          </p:nvSpPr>
          <p:spPr>
            <a:xfrm>
              <a:off x="3821113" y="1382713"/>
              <a:ext cx="1608137" cy="254000"/>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200" kern="0" dirty="0">
                  <a:solidFill>
                    <a:sysClr val="window" lastClr="FFFFFF"/>
                  </a:solidFill>
                  <a:latin typeface="游ゴシック" panose="020B0400000000000000" pitchFamily="50" charset="-128"/>
                  <a:ea typeface="游ゴシック" panose="020B0400000000000000" pitchFamily="50" charset="-128"/>
                </a:rPr>
                <a:t>Flexible PTFE Seat</a:t>
              </a:r>
              <a:endParaRPr lang="ko-KR" altLang="en-US" sz="1200" kern="0" dirty="0">
                <a:solidFill>
                  <a:sysClr val="window" lastClr="FFFFFF"/>
                </a:solidFill>
                <a:latin typeface="游ゴシック" panose="020B0400000000000000" pitchFamily="50" charset="-128"/>
              </a:endParaRPr>
            </a:p>
          </p:txBody>
        </p:sp>
        <p:sp>
          <p:nvSpPr>
            <p:cNvPr id="46" name="모서리가 둥근 직사각형 50">
              <a:extLst>
                <a:ext uri="{FF2B5EF4-FFF2-40B4-BE49-F238E27FC236}">
                  <a16:creationId xmlns:a16="http://schemas.microsoft.com/office/drawing/2014/main" id="{F87DDB15-A07D-3F1F-5B16-59C1C2748725}"/>
                </a:ext>
              </a:extLst>
            </p:cNvPr>
            <p:cNvSpPr/>
            <p:nvPr/>
          </p:nvSpPr>
          <p:spPr>
            <a:xfrm>
              <a:off x="3800474" y="2708275"/>
              <a:ext cx="1897344" cy="257174"/>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200" kern="0" dirty="0">
                  <a:solidFill>
                    <a:sysClr val="window" lastClr="FFFFFF"/>
                  </a:solidFill>
                  <a:latin typeface="游ゴシック" panose="020B0400000000000000" pitchFamily="50" charset="-128"/>
                  <a:ea typeface="游ゴシック" panose="020B0400000000000000" pitchFamily="50" charset="-128"/>
                </a:rPr>
                <a:t>Flexible Rubber Seat</a:t>
              </a:r>
              <a:endParaRPr lang="ko-KR" altLang="en-US" sz="1200" kern="0" dirty="0">
                <a:solidFill>
                  <a:sysClr val="window" lastClr="FFFFFF"/>
                </a:solidFill>
                <a:latin typeface="游ゴシック" panose="020B0400000000000000" pitchFamily="50" charset="-128"/>
              </a:endParaRPr>
            </a:p>
          </p:txBody>
        </p:sp>
        <p:sp>
          <p:nvSpPr>
            <p:cNvPr id="47" name="모서리가 둥근 직사각형 51">
              <a:extLst>
                <a:ext uri="{FF2B5EF4-FFF2-40B4-BE49-F238E27FC236}">
                  <a16:creationId xmlns:a16="http://schemas.microsoft.com/office/drawing/2014/main" id="{74AD0B03-3502-0920-598C-12CF9204C5A8}"/>
                </a:ext>
              </a:extLst>
            </p:cNvPr>
            <p:cNvSpPr/>
            <p:nvPr/>
          </p:nvSpPr>
          <p:spPr>
            <a:xfrm>
              <a:off x="3800475" y="4071938"/>
              <a:ext cx="1608138" cy="255587"/>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200" kern="0" dirty="0">
                  <a:solidFill>
                    <a:sysClr val="window" lastClr="FFFFFF"/>
                  </a:solidFill>
                  <a:latin typeface="游ゴシック" panose="020B0400000000000000" pitchFamily="50" charset="-128"/>
                  <a:ea typeface="游ゴシック" panose="020B0400000000000000" pitchFamily="50" charset="-128"/>
                </a:rPr>
                <a:t>Flexible Metal Seat</a:t>
              </a:r>
              <a:endParaRPr lang="ko-KR" altLang="en-US" sz="1200" kern="0" dirty="0">
                <a:solidFill>
                  <a:sysClr val="window" lastClr="FFFFFF"/>
                </a:solidFill>
                <a:latin typeface="游ゴシック" panose="020B0400000000000000" pitchFamily="50" charset="-128"/>
              </a:endParaRPr>
            </a:p>
          </p:txBody>
        </p:sp>
        <p:sp>
          <p:nvSpPr>
            <p:cNvPr id="48" name="모서리가 둥근 직사각형 52">
              <a:extLst>
                <a:ext uri="{FF2B5EF4-FFF2-40B4-BE49-F238E27FC236}">
                  <a16:creationId xmlns:a16="http://schemas.microsoft.com/office/drawing/2014/main" id="{DCB2D653-09D4-9439-81C4-9E2BD66F671E}"/>
                </a:ext>
              </a:extLst>
            </p:cNvPr>
            <p:cNvSpPr/>
            <p:nvPr/>
          </p:nvSpPr>
          <p:spPr>
            <a:xfrm>
              <a:off x="3800475" y="5407025"/>
              <a:ext cx="1608138" cy="254000"/>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200" kern="0" dirty="0">
                  <a:solidFill>
                    <a:sysClr val="window" lastClr="FFFFFF"/>
                  </a:solidFill>
                  <a:latin typeface="游ゴシック" panose="020B0400000000000000" pitchFamily="50" charset="-128"/>
                  <a:ea typeface="游ゴシック" panose="020B0400000000000000" pitchFamily="50" charset="-128"/>
                </a:rPr>
                <a:t>Fire Safe Design</a:t>
              </a:r>
              <a:endParaRPr lang="ko-KR" altLang="en-US" sz="1200" kern="0" dirty="0">
                <a:solidFill>
                  <a:sysClr val="window" lastClr="FFFFFF"/>
                </a:solidFill>
                <a:latin typeface="游ゴシック" panose="020B0400000000000000" pitchFamily="50" charset="-128"/>
              </a:endParaRPr>
            </a:p>
          </p:txBody>
        </p:sp>
        <p:sp>
          <p:nvSpPr>
            <p:cNvPr id="49" name="TextBox 217">
              <a:extLst>
                <a:ext uri="{FF2B5EF4-FFF2-40B4-BE49-F238E27FC236}">
                  <a16:creationId xmlns:a16="http://schemas.microsoft.com/office/drawing/2014/main" id="{063FE6FB-56E4-5FA7-00BB-700C994EC775}"/>
                </a:ext>
              </a:extLst>
            </p:cNvPr>
            <p:cNvSpPr txBox="1"/>
            <p:nvPr/>
          </p:nvSpPr>
          <p:spPr bwMode="auto">
            <a:xfrm>
              <a:off x="3011488" y="5730875"/>
              <a:ext cx="4794250" cy="8159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소방 안전 밸브는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Teflon</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Seat</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와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Metal</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Seat</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를 같이 장착합니다</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a:t>
              </a:r>
            </a:p>
            <a:p>
              <a:pPr>
                <a:defRPr/>
              </a:pPr>
              <a:r>
                <a:rPr lang="ko-KR" altLang="en-US" sz="1200" kern="0" dirty="0">
                  <a:solidFill>
                    <a:sysClr val="windowText" lastClr="000000"/>
                  </a:solidFill>
                  <a:latin typeface="游ゴシック" panose="020B0400000000000000" pitchFamily="50" charset="-128"/>
                </a:rPr>
                <a:t>화재가 발생시 </a:t>
              </a:r>
              <a:r>
                <a:rPr lang="en-US" altLang="ko-KR" sz="1200" kern="0" dirty="0">
                  <a:solidFill>
                    <a:sysClr val="windowText" lastClr="000000"/>
                  </a:solidFill>
                  <a:latin typeface="游ゴシック" panose="020B0400000000000000" pitchFamily="50" charset="-128"/>
                </a:rPr>
                <a:t>Teflon</a:t>
              </a:r>
              <a:r>
                <a:rPr lang="ko-KR" altLang="en-US" sz="1200" kern="0" dirty="0">
                  <a:solidFill>
                    <a:sysClr val="windowText" lastClr="000000"/>
                  </a:solidFill>
                  <a:latin typeface="游ゴシック" panose="020B0400000000000000" pitchFamily="50" charset="-128"/>
                </a:rPr>
                <a:t> </a:t>
              </a:r>
              <a:r>
                <a:rPr lang="en-US" altLang="ko-KR" sz="1200" kern="0" dirty="0">
                  <a:solidFill>
                    <a:sysClr val="windowText" lastClr="000000"/>
                  </a:solidFill>
                  <a:latin typeface="游ゴシック" panose="020B0400000000000000" pitchFamily="50" charset="-128"/>
                </a:rPr>
                <a:t>Seat</a:t>
              </a:r>
              <a:r>
                <a:rPr lang="ko-KR" altLang="en-US" sz="1200" kern="0" dirty="0">
                  <a:solidFill>
                    <a:sysClr val="windowText" lastClr="000000"/>
                  </a:solidFill>
                  <a:latin typeface="游ゴシック" panose="020B0400000000000000" pitchFamily="50" charset="-128"/>
                </a:rPr>
                <a:t>가 먼저 </a:t>
              </a:r>
              <a:r>
                <a:rPr lang="en-US" altLang="ko-KR" sz="1200" kern="0" dirty="0">
                  <a:solidFill>
                    <a:sysClr val="windowText" lastClr="000000"/>
                  </a:solidFill>
                  <a:latin typeface="游ゴシック" panose="020B0400000000000000" pitchFamily="50" charset="-128"/>
                </a:rPr>
                <a:t>1</a:t>
              </a:r>
              <a:r>
                <a:rPr lang="ko-KR" altLang="en-US" sz="1200" kern="0" dirty="0">
                  <a:solidFill>
                    <a:sysClr val="windowText" lastClr="000000"/>
                  </a:solidFill>
                  <a:latin typeface="游ゴシック" panose="020B0400000000000000" pitchFamily="50" charset="-128"/>
                </a:rPr>
                <a:t>차적으로 융해 되어 </a:t>
              </a:r>
              <a:br>
                <a:rPr lang="en-US" altLang="ko-KR" sz="1200" kern="0" dirty="0">
                  <a:solidFill>
                    <a:sysClr val="windowText" lastClr="000000"/>
                  </a:solidFill>
                  <a:latin typeface="游ゴシック" panose="020B0400000000000000" pitchFamily="50" charset="-128"/>
                </a:rPr>
              </a:br>
              <a:r>
                <a:rPr lang="ko-KR" altLang="en-US" sz="1200" kern="0" dirty="0">
                  <a:solidFill>
                    <a:sysClr val="windowText" lastClr="000000"/>
                  </a:solidFill>
                  <a:latin typeface="游ゴシック" panose="020B0400000000000000" pitchFamily="50" charset="-128"/>
                </a:rPr>
                <a:t>밀폐작용을 하고 </a:t>
              </a:r>
              <a:r>
                <a:rPr lang="en-US" altLang="ko-KR" sz="1200" kern="0" dirty="0">
                  <a:solidFill>
                    <a:sysClr val="windowText" lastClr="000000"/>
                  </a:solidFill>
                  <a:latin typeface="游ゴシック" panose="020B0400000000000000" pitchFamily="50" charset="-128"/>
                </a:rPr>
                <a:t>Metal</a:t>
              </a:r>
              <a:r>
                <a:rPr lang="ko-KR" altLang="en-US" sz="1200" kern="0" dirty="0">
                  <a:solidFill>
                    <a:sysClr val="windowText" lastClr="000000"/>
                  </a:solidFill>
                  <a:latin typeface="游ゴシック" panose="020B0400000000000000" pitchFamily="50" charset="-128"/>
                </a:rPr>
                <a:t> </a:t>
              </a:r>
              <a:r>
                <a:rPr lang="en-US" altLang="ko-KR" sz="1200" kern="0" dirty="0">
                  <a:solidFill>
                    <a:sysClr val="windowText" lastClr="000000"/>
                  </a:solidFill>
                  <a:latin typeface="游ゴシック" panose="020B0400000000000000" pitchFamily="50" charset="-128"/>
                </a:rPr>
                <a:t>Seat</a:t>
              </a:r>
              <a:r>
                <a:rPr lang="ko-KR" altLang="en-US" sz="1200" kern="0" dirty="0">
                  <a:solidFill>
                    <a:sysClr val="windowText" lastClr="000000"/>
                  </a:solidFill>
                  <a:latin typeface="游ゴシック" panose="020B0400000000000000" pitchFamily="50" charset="-128"/>
                </a:rPr>
                <a:t>는 그 밀폐를 유지하는 역할을 합니다</a:t>
              </a:r>
              <a:r>
                <a:rPr lang="en-US" altLang="ko-KR" sz="1200" kern="0" dirty="0">
                  <a:solidFill>
                    <a:sysClr val="windowText" lastClr="000000"/>
                  </a:solidFill>
                  <a:latin typeface="游ゴシック" panose="020B0400000000000000" pitchFamily="50" charset="-128"/>
                </a:rPr>
                <a:t>.</a:t>
              </a:r>
              <a:endParaRPr lang="ko-KR" altLang="en-US" kern="0" dirty="0">
                <a:solidFill>
                  <a:sysClr val="windowText" lastClr="000000"/>
                </a:solidFill>
                <a:latin typeface="游ゴシック" panose="020B0400000000000000" pitchFamily="50" charset="-128"/>
              </a:endParaRPr>
            </a:p>
          </p:txBody>
        </p:sp>
        <p:cxnSp>
          <p:nvCxnSpPr>
            <p:cNvPr id="50" name="직선 화살표 연결선 55">
              <a:extLst>
                <a:ext uri="{FF2B5EF4-FFF2-40B4-BE49-F238E27FC236}">
                  <a16:creationId xmlns:a16="http://schemas.microsoft.com/office/drawing/2014/main" id="{73D55AA2-B6DA-D07D-65F6-9322BA37B499}"/>
                </a:ext>
              </a:extLst>
            </p:cNvPr>
            <p:cNvCxnSpPr>
              <a:cxnSpLocks noChangeShapeType="1"/>
            </p:cNvCxnSpPr>
            <p:nvPr/>
          </p:nvCxnSpPr>
          <p:spPr bwMode="auto">
            <a:xfrm rot="10800000">
              <a:off x="2043113" y="1582738"/>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1" name="TextBox 219">
              <a:extLst>
                <a:ext uri="{FF2B5EF4-FFF2-40B4-BE49-F238E27FC236}">
                  <a16:creationId xmlns:a16="http://schemas.microsoft.com/office/drawing/2014/main" id="{7EEBFF72-37BC-66CA-C14A-C30AEC31DE01}"/>
                </a:ext>
              </a:extLst>
            </p:cNvPr>
            <p:cNvSpPr txBox="1"/>
            <p:nvPr/>
          </p:nvSpPr>
          <p:spPr>
            <a:xfrm>
              <a:off x="2500313" y="1624013"/>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Seat</a:t>
              </a:r>
            </a:p>
          </p:txBody>
        </p:sp>
        <p:cxnSp>
          <p:nvCxnSpPr>
            <p:cNvPr id="52" name="직선 화살표 연결선 57">
              <a:extLst>
                <a:ext uri="{FF2B5EF4-FFF2-40B4-BE49-F238E27FC236}">
                  <a16:creationId xmlns:a16="http://schemas.microsoft.com/office/drawing/2014/main" id="{6B608460-CDEE-22F6-3988-3DFC8143E35C}"/>
                </a:ext>
              </a:extLst>
            </p:cNvPr>
            <p:cNvCxnSpPr>
              <a:cxnSpLocks noChangeShapeType="1"/>
            </p:cNvCxnSpPr>
            <p:nvPr/>
          </p:nvCxnSpPr>
          <p:spPr bwMode="auto">
            <a:xfrm rot="10800000">
              <a:off x="1905000" y="1754188"/>
              <a:ext cx="649288"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3" name="TextBox 221">
              <a:extLst>
                <a:ext uri="{FF2B5EF4-FFF2-40B4-BE49-F238E27FC236}">
                  <a16:creationId xmlns:a16="http://schemas.microsoft.com/office/drawing/2014/main" id="{E8A070AD-F587-8AB5-0EBF-7F34E88B0FE3}"/>
                </a:ext>
              </a:extLst>
            </p:cNvPr>
            <p:cNvSpPr txBox="1"/>
            <p:nvPr/>
          </p:nvSpPr>
          <p:spPr>
            <a:xfrm>
              <a:off x="2500313" y="2832100"/>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Disc</a:t>
              </a:r>
            </a:p>
          </p:txBody>
        </p:sp>
        <p:cxnSp>
          <p:nvCxnSpPr>
            <p:cNvPr id="54" name="직선 화살표 연결선 59">
              <a:extLst>
                <a:ext uri="{FF2B5EF4-FFF2-40B4-BE49-F238E27FC236}">
                  <a16:creationId xmlns:a16="http://schemas.microsoft.com/office/drawing/2014/main" id="{748E078D-0154-6B5C-E7DF-0934A7E2EF2E}"/>
                </a:ext>
              </a:extLst>
            </p:cNvPr>
            <p:cNvCxnSpPr>
              <a:cxnSpLocks noChangeShapeType="1"/>
            </p:cNvCxnSpPr>
            <p:nvPr/>
          </p:nvCxnSpPr>
          <p:spPr bwMode="auto">
            <a:xfrm rot="10800000">
              <a:off x="2043113" y="2963863"/>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5" name="TextBox 225">
              <a:extLst>
                <a:ext uri="{FF2B5EF4-FFF2-40B4-BE49-F238E27FC236}">
                  <a16:creationId xmlns:a16="http://schemas.microsoft.com/office/drawing/2014/main" id="{AA2E93F5-7B7A-7D33-DFE7-4E4DFCF2B644}"/>
                </a:ext>
              </a:extLst>
            </p:cNvPr>
            <p:cNvSpPr txBox="1"/>
            <p:nvPr/>
          </p:nvSpPr>
          <p:spPr>
            <a:xfrm>
              <a:off x="2500313" y="3005138"/>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Seat</a:t>
              </a:r>
            </a:p>
          </p:txBody>
        </p:sp>
        <p:cxnSp>
          <p:nvCxnSpPr>
            <p:cNvPr id="56" name="직선 화살표 연결선 61">
              <a:extLst>
                <a:ext uri="{FF2B5EF4-FFF2-40B4-BE49-F238E27FC236}">
                  <a16:creationId xmlns:a16="http://schemas.microsoft.com/office/drawing/2014/main" id="{386ABB05-9B61-D07C-9708-CB17F3AC9555}"/>
                </a:ext>
              </a:extLst>
            </p:cNvPr>
            <p:cNvCxnSpPr>
              <a:cxnSpLocks noChangeShapeType="1"/>
            </p:cNvCxnSpPr>
            <p:nvPr/>
          </p:nvCxnSpPr>
          <p:spPr bwMode="auto">
            <a:xfrm rot="10800000">
              <a:off x="1905000" y="3135313"/>
              <a:ext cx="649288"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7" name="TextBox 227">
              <a:extLst>
                <a:ext uri="{FF2B5EF4-FFF2-40B4-BE49-F238E27FC236}">
                  <a16:creationId xmlns:a16="http://schemas.microsoft.com/office/drawing/2014/main" id="{ABCE4A12-CC96-A9A4-1EFA-C89FFFB6C6E1}"/>
                </a:ext>
              </a:extLst>
            </p:cNvPr>
            <p:cNvSpPr txBox="1"/>
            <p:nvPr/>
          </p:nvSpPr>
          <p:spPr>
            <a:xfrm>
              <a:off x="2500313" y="4073525"/>
              <a:ext cx="611187"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Disc</a:t>
              </a:r>
            </a:p>
          </p:txBody>
        </p:sp>
        <p:cxnSp>
          <p:nvCxnSpPr>
            <p:cNvPr id="58" name="직선 화살표 연결선 63">
              <a:extLst>
                <a:ext uri="{FF2B5EF4-FFF2-40B4-BE49-F238E27FC236}">
                  <a16:creationId xmlns:a16="http://schemas.microsoft.com/office/drawing/2014/main" id="{170F10A3-A2B4-8FB6-B83B-24B041925C45}"/>
                </a:ext>
              </a:extLst>
            </p:cNvPr>
            <p:cNvCxnSpPr>
              <a:cxnSpLocks noChangeShapeType="1"/>
            </p:cNvCxnSpPr>
            <p:nvPr/>
          </p:nvCxnSpPr>
          <p:spPr bwMode="auto">
            <a:xfrm rot="10800000">
              <a:off x="2043113" y="4202113"/>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9" name="TextBox 229">
              <a:extLst>
                <a:ext uri="{FF2B5EF4-FFF2-40B4-BE49-F238E27FC236}">
                  <a16:creationId xmlns:a16="http://schemas.microsoft.com/office/drawing/2014/main" id="{C9555FFA-E3C5-A8E3-7EBD-FBDDBD5730B9}"/>
                </a:ext>
              </a:extLst>
            </p:cNvPr>
            <p:cNvSpPr txBox="1"/>
            <p:nvPr/>
          </p:nvSpPr>
          <p:spPr>
            <a:xfrm>
              <a:off x="2500313" y="4244975"/>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Seat</a:t>
              </a:r>
            </a:p>
          </p:txBody>
        </p:sp>
        <p:cxnSp>
          <p:nvCxnSpPr>
            <p:cNvPr id="60" name="직선 화살표 연결선 65">
              <a:extLst>
                <a:ext uri="{FF2B5EF4-FFF2-40B4-BE49-F238E27FC236}">
                  <a16:creationId xmlns:a16="http://schemas.microsoft.com/office/drawing/2014/main" id="{44FC4179-8890-DCEB-D4A0-47A9609796C7}"/>
                </a:ext>
              </a:extLst>
            </p:cNvPr>
            <p:cNvCxnSpPr>
              <a:cxnSpLocks noChangeShapeType="1"/>
            </p:cNvCxnSpPr>
            <p:nvPr/>
          </p:nvCxnSpPr>
          <p:spPr bwMode="auto">
            <a:xfrm rot="10800000">
              <a:off x="1905000" y="4375150"/>
              <a:ext cx="649288"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1" name="TextBox 231">
              <a:extLst>
                <a:ext uri="{FF2B5EF4-FFF2-40B4-BE49-F238E27FC236}">
                  <a16:creationId xmlns:a16="http://schemas.microsoft.com/office/drawing/2014/main" id="{A647C515-750F-5675-D955-6740D2C47C28}"/>
                </a:ext>
              </a:extLst>
            </p:cNvPr>
            <p:cNvSpPr txBox="1"/>
            <p:nvPr/>
          </p:nvSpPr>
          <p:spPr>
            <a:xfrm>
              <a:off x="2500313" y="5414963"/>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Disc</a:t>
              </a:r>
            </a:p>
          </p:txBody>
        </p:sp>
        <p:cxnSp>
          <p:nvCxnSpPr>
            <p:cNvPr id="62" name="직선 화살표 연결선 67">
              <a:extLst>
                <a:ext uri="{FF2B5EF4-FFF2-40B4-BE49-F238E27FC236}">
                  <a16:creationId xmlns:a16="http://schemas.microsoft.com/office/drawing/2014/main" id="{AD1D2355-4148-90BF-344F-24F8585F8A58}"/>
                </a:ext>
              </a:extLst>
            </p:cNvPr>
            <p:cNvCxnSpPr>
              <a:cxnSpLocks noChangeShapeType="1"/>
            </p:cNvCxnSpPr>
            <p:nvPr/>
          </p:nvCxnSpPr>
          <p:spPr bwMode="auto">
            <a:xfrm rot="10800000">
              <a:off x="2060575" y="5541963"/>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3" name="TextBox 235">
              <a:extLst>
                <a:ext uri="{FF2B5EF4-FFF2-40B4-BE49-F238E27FC236}">
                  <a16:creationId xmlns:a16="http://schemas.microsoft.com/office/drawing/2014/main" id="{AFD5A8B5-61C9-E9B4-7466-936E3F187CCA}"/>
                </a:ext>
              </a:extLst>
            </p:cNvPr>
            <p:cNvSpPr txBox="1"/>
            <p:nvPr/>
          </p:nvSpPr>
          <p:spPr>
            <a:xfrm>
              <a:off x="2500313" y="5588000"/>
              <a:ext cx="611187"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Seat</a:t>
              </a:r>
            </a:p>
          </p:txBody>
        </p:sp>
        <p:cxnSp>
          <p:nvCxnSpPr>
            <p:cNvPr id="64" name="직선 화살표 연결선 69">
              <a:extLst>
                <a:ext uri="{FF2B5EF4-FFF2-40B4-BE49-F238E27FC236}">
                  <a16:creationId xmlns:a16="http://schemas.microsoft.com/office/drawing/2014/main" id="{917085AD-2530-F1DF-C284-938B5AAB0D85}"/>
                </a:ext>
              </a:extLst>
            </p:cNvPr>
            <p:cNvCxnSpPr>
              <a:cxnSpLocks noChangeShapeType="1"/>
            </p:cNvCxnSpPr>
            <p:nvPr/>
          </p:nvCxnSpPr>
          <p:spPr bwMode="auto">
            <a:xfrm rot="10800000">
              <a:off x="1993900" y="5715000"/>
              <a:ext cx="577850"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cxnSp>
          <p:nvCxnSpPr>
            <p:cNvPr id="65" name="직선 화살표 연결선 70">
              <a:extLst>
                <a:ext uri="{FF2B5EF4-FFF2-40B4-BE49-F238E27FC236}">
                  <a16:creationId xmlns:a16="http://schemas.microsoft.com/office/drawing/2014/main" id="{FFFB72A7-5EA0-C7A4-265A-A3B9D85759EF}"/>
                </a:ext>
              </a:extLst>
            </p:cNvPr>
            <p:cNvCxnSpPr>
              <a:cxnSpLocks noChangeShapeType="1"/>
            </p:cNvCxnSpPr>
            <p:nvPr/>
          </p:nvCxnSpPr>
          <p:spPr bwMode="auto">
            <a:xfrm>
              <a:off x="1408113" y="1611313"/>
              <a:ext cx="215900" cy="290512"/>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6" name="TextBox 239">
              <a:extLst>
                <a:ext uri="{FF2B5EF4-FFF2-40B4-BE49-F238E27FC236}">
                  <a16:creationId xmlns:a16="http://schemas.microsoft.com/office/drawing/2014/main" id="{58A50B70-6CEF-6DDD-FDD7-B2DA974D34F2}"/>
                </a:ext>
              </a:extLst>
            </p:cNvPr>
            <p:cNvSpPr txBox="1"/>
            <p:nvPr/>
          </p:nvSpPr>
          <p:spPr>
            <a:xfrm>
              <a:off x="1176338" y="1417638"/>
              <a:ext cx="625475"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Retainer</a:t>
              </a:r>
            </a:p>
          </p:txBody>
        </p:sp>
        <p:cxnSp>
          <p:nvCxnSpPr>
            <p:cNvPr id="67" name="직선 화살표 연결선 72">
              <a:extLst>
                <a:ext uri="{FF2B5EF4-FFF2-40B4-BE49-F238E27FC236}">
                  <a16:creationId xmlns:a16="http://schemas.microsoft.com/office/drawing/2014/main" id="{1EDE52A2-D0FF-AD92-DBAD-6B4DC78157C4}"/>
                </a:ext>
              </a:extLst>
            </p:cNvPr>
            <p:cNvCxnSpPr>
              <a:cxnSpLocks noChangeShapeType="1"/>
            </p:cNvCxnSpPr>
            <p:nvPr/>
          </p:nvCxnSpPr>
          <p:spPr bwMode="auto">
            <a:xfrm>
              <a:off x="1408113" y="2917825"/>
              <a:ext cx="215900" cy="290513"/>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8" name="TextBox 242">
              <a:extLst>
                <a:ext uri="{FF2B5EF4-FFF2-40B4-BE49-F238E27FC236}">
                  <a16:creationId xmlns:a16="http://schemas.microsoft.com/office/drawing/2014/main" id="{1C0E30F1-3249-FF14-C848-3275B3597BCD}"/>
                </a:ext>
              </a:extLst>
            </p:cNvPr>
            <p:cNvSpPr txBox="1"/>
            <p:nvPr/>
          </p:nvSpPr>
          <p:spPr>
            <a:xfrm>
              <a:off x="1176338" y="2724150"/>
              <a:ext cx="625475"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Retainer</a:t>
              </a:r>
            </a:p>
          </p:txBody>
        </p:sp>
        <p:cxnSp>
          <p:nvCxnSpPr>
            <p:cNvPr id="69" name="직선 화살표 연결선 74">
              <a:extLst>
                <a:ext uri="{FF2B5EF4-FFF2-40B4-BE49-F238E27FC236}">
                  <a16:creationId xmlns:a16="http://schemas.microsoft.com/office/drawing/2014/main" id="{ED600EC6-3BB4-DA92-325F-0FB5BC7A5B6D}"/>
                </a:ext>
              </a:extLst>
            </p:cNvPr>
            <p:cNvCxnSpPr>
              <a:cxnSpLocks noChangeShapeType="1"/>
            </p:cNvCxnSpPr>
            <p:nvPr/>
          </p:nvCxnSpPr>
          <p:spPr bwMode="auto">
            <a:xfrm>
              <a:off x="1408113" y="4260850"/>
              <a:ext cx="215900" cy="288925"/>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70" name="TextBox 244">
              <a:extLst>
                <a:ext uri="{FF2B5EF4-FFF2-40B4-BE49-F238E27FC236}">
                  <a16:creationId xmlns:a16="http://schemas.microsoft.com/office/drawing/2014/main" id="{7BD66491-034D-DF6E-70BB-6BD4D0E73ACE}"/>
                </a:ext>
              </a:extLst>
            </p:cNvPr>
            <p:cNvSpPr txBox="1"/>
            <p:nvPr/>
          </p:nvSpPr>
          <p:spPr>
            <a:xfrm>
              <a:off x="1176338" y="4067175"/>
              <a:ext cx="625475"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Retainer</a:t>
              </a:r>
            </a:p>
          </p:txBody>
        </p:sp>
        <p:cxnSp>
          <p:nvCxnSpPr>
            <p:cNvPr id="71" name="직선 화살표 연결선 76">
              <a:extLst>
                <a:ext uri="{FF2B5EF4-FFF2-40B4-BE49-F238E27FC236}">
                  <a16:creationId xmlns:a16="http://schemas.microsoft.com/office/drawing/2014/main" id="{C86DAB96-09C9-171B-01FD-C5C4201D9091}"/>
                </a:ext>
              </a:extLst>
            </p:cNvPr>
            <p:cNvCxnSpPr>
              <a:cxnSpLocks noChangeShapeType="1"/>
            </p:cNvCxnSpPr>
            <p:nvPr/>
          </p:nvCxnSpPr>
          <p:spPr bwMode="auto">
            <a:xfrm>
              <a:off x="1408113" y="5595938"/>
              <a:ext cx="215900" cy="288925"/>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72" name="TextBox 248">
              <a:extLst>
                <a:ext uri="{FF2B5EF4-FFF2-40B4-BE49-F238E27FC236}">
                  <a16:creationId xmlns:a16="http://schemas.microsoft.com/office/drawing/2014/main" id="{36651CAE-AA01-26FD-4022-4EA327D69099}"/>
                </a:ext>
              </a:extLst>
            </p:cNvPr>
            <p:cNvSpPr txBox="1"/>
            <p:nvPr/>
          </p:nvSpPr>
          <p:spPr>
            <a:xfrm>
              <a:off x="1176338" y="5402263"/>
              <a:ext cx="625475"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Retainer</a:t>
              </a:r>
            </a:p>
          </p:txBody>
        </p:sp>
      </p:grpSp>
      <p:sp>
        <p:nvSpPr>
          <p:cNvPr id="3" name="TextBox 2">
            <a:extLst>
              <a:ext uri="{FF2B5EF4-FFF2-40B4-BE49-F238E27FC236}">
                <a16:creationId xmlns:a16="http://schemas.microsoft.com/office/drawing/2014/main" id="{30C4572E-7BC9-566F-43D1-49F8AB785652}"/>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 name="楕円 3">
            <a:extLst>
              <a:ext uri="{FF2B5EF4-FFF2-40B4-BE49-F238E27FC236}">
                <a16:creationId xmlns:a16="http://schemas.microsoft.com/office/drawing/2014/main" id="{3769A2E2-5223-BF5B-A5A2-215F0D18D075}"/>
              </a:ext>
            </a:extLst>
          </p:cNvPr>
          <p:cNvSpPr/>
          <p:nvPr/>
        </p:nvSpPr>
        <p:spPr>
          <a:xfrm>
            <a:off x="401069" y="664058"/>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1348100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752022"/>
            <a:ext cx="10629901" cy="956364"/>
          </a:xfrm>
        </p:spPr>
        <p:txBody>
          <a:bodyPr/>
          <a:lstStyle/>
          <a:p>
            <a:r>
              <a:rPr lang="en-US" altLang="ja-JP" sz="3200" dirty="0">
                <a:latin typeface="游ゴシック" panose="020B0400000000000000" pitchFamily="50" charset="-128"/>
                <a:ea typeface="游ゴシック" panose="020B0400000000000000" pitchFamily="50" charset="-128"/>
              </a:rPr>
              <a:t>Water Works</a:t>
            </a:r>
            <a:r>
              <a:rPr lang="en-US" altLang="ko-KR" sz="3200" dirty="0">
                <a:latin typeface="游ゴシック" panose="020B0400000000000000" pitchFamily="50" charset="-128"/>
                <a:ea typeface="游ゴシック" panose="020B0400000000000000" pitchFamily="50" charset="-128"/>
              </a:rPr>
              <a:t> BFV (</a:t>
            </a:r>
            <a:r>
              <a:rPr lang="en-US" altLang="ko-KR" dirty="0">
                <a:latin typeface="游ゴシック" panose="020B0400000000000000" pitchFamily="50" charset="-128"/>
                <a:ea typeface="游ゴシック" panose="020B0400000000000000" pitchFamily="50" charset="-128"/>
              </a:rPr>
              <a:t>Double Offset and Disc Rubber Seat Type)</a:t>
            </a:r>
            <a:endParaRPr lang="ko-KR" altLang="en-US" sz="3200" dirty="0">
              <a:latin typeface="游ゴシック" panose="020B0400000000000000" pitchFamily="50" charset="-128"/>
            </a:endParaRPr>
          </a:p>
        </p:txBody>
      </p:sp>
      <p:sp>
        <p:nvSpPr>
          <p:cNvPr id="3" name="TextBox 143">
            <a:extLst>
              <a:ext uri="{FF2B5EF4-FFF2-40B4-BE49-F238E27FC236}">
                <a16:creationId xmlns:a16="http://schemas.microsoft.com/office/drawing/2014/main" id="{81701C3F-AE75-0F1E-5E74-EEC6083E0BB7}"/>
              </a:ext>
            </a:extLst>
          </p:cNvPr>
          <p:cNvSpPr txBox="1"/>
          <p:nvPr/>
        </p:nvSpPr>
        <p:spPr bwMode="auto">
          <a:xfrm>
            <a:off x="5357559" y="5329730"/>
            <a:ext cx="2761872" cy="111825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 913</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MARFIQ</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3400  ( 136”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SEA WATER</a:t>
            </a:r>
          </a:p>
        </p:txBody>
      </p:sp>
      <p:pic>
        <p:nvPicPr>
          <p:cNvPr id="13" name="Picture 39" descr="시퍼스5">
            <a:extLst>
              <a:ext uri="{FF2B5EF4-FFF2-40B4-BE49-F238E27FC236}">
                <a16:creationId xmlns:a16="http://schemas.microsoft.com/office/drawing/2014/main" id="{F85688B9-0A9E-4D73-AADE-2EE1F289C4CD}"/>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10848" r="97633"/>
                    </a14:imgEffect>
                  </a14:imgLayer>
                </a14:imgProps>
              </a:ext>
              <a:ext uri="{28A0092B-C50C-407E-A947-70E740481C1C}">
                <a14:useLocalDpi xmlns:a14="http://schemas.microsoft.com/office/drawing/2010/main"/>
              </a:ext>
            </a:extLst>
          </a:blip>
          <a:srcRect/>
          <a:stretch/>
        </p:blipFill>
        <p:spPr bwMode="auto">
          <a:xfrm>
            <a:off x="1651486" y="1903698"/>
            <a:ext cx="2983155" cy="1754460"/>
          </a:xfrm>
          <a:prstGeom prst="rect">
            <a:avLst/>
          </a:prstGeom>
          <a:noFill/>
        </p:spPr>
      </p:pic>
      <p:pic>
        <p:nvPicPr>
          <p:cNvPr id="14" name="Picture 40" descr="E:\정성한 Back up\정성한\영업\사진\밸브사진\크기변환_크기변환_DSCF7632.JPG">
            <a:extLst>
              <a:ext uri="{FF2B5EF4-FFF2-40B4-BE49-F238E27FC236}">
                <a16:creationId xmlns:a16="http://schemas.microsoft.com/office/drawing/2014/main" id="{28B86A46-A6F8-507B-92E7-C57B1781CB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16868" y="4251143"/>
            <a:ext cx="2684679" cy="191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コンテンツ プレースホルダー 6">
            <a:extLst>
              <a:ext uri="{FF2B5EF4-FFF2-40B4-BE49-F238E27FC236}">
                <a16:creationId xmlns:a16="http://schemas.microsoft.com/office/drawing/2014/main" id="{0D1E6A78-CA18-1617-9C57-531AF36E38DE}"/>
              </a:ext>
            </a:extLst>
          </p:cNvPr>
          <p:cNvGraphicFramePr>
            <a:graphicFrameLocks/>
          </p:cNvGraphicFramePr>
          <p:nvPr>
            <p:extLst>
              <p:ext uri="{D42A27DB-BD31-4B8C-83A1-F6EECF244321}">
                <p14:modId xmlns:p14="http://schemas.microsoft.com/office/powerpoint/2010/main" val="3267210113"/>
              </p:ext>
            </p:extLst>
          </p:nvPr>
        </p:nvGraphicFramePr>
        <p:xfrm>
          <a:off x="5447928" y="1818556"/>
          <a:ext cx="4752528" cy="2685745"/>
        </p:xfrm>
        <a:graphic>
          <a:graphicData uri="http://schemas.openxmlformats.org/drawingml/2006/table">
            <a:tbl>
              <a:tblPr bandRow="1">
                <a:tableStyleId>{5C22544A-7EE6-4342-B048-85BDC9FD1C3A}</a:tableStyleId>
              </a:tblPr>
              <a:tblGrid>
                <a:gridCol w="2337307">
                  <a:extLst>
                    <a:ext uri="{9D8B030D-6E8A-4147-A177-3AD203B41FA5}">
                      <a16:colId xmlns:a16="http://schemas.microsoft.com/office/drawing/2014/main" val="20000"/>
                    </a:ext>
                  </a:extLst>
                </a:gridCol>
                <a:gridCol w="2415221">
                  <a:extLst>
                    <a:ext uri="{9D8B030D-6E8A-4147-A177-3AD203B41FA5}">
                      <a16:colId xmlns:a16="http://schemas.microsoft.com/office/drawing/2014/main" val="20001"/>
                    </a:ext>
                  </a:extLst>
                </a:gridCol>
              </a:tblGrid>
              <a:tr h="307699">
                <a:tc>
                  <a:txBody>
                    <a:bodyPr/>
                    <a:lstStyle/>
                    <a:p>
                      <a:pPr algn="ctr"/>
                      <a:r>
                        <a:rPr kumimoji="1" lang="en-US" altLang="ja-JP" sz="1200" b="1" dirty="0">
                          <a:latin typeface="Yu Gothic" panose="020B0400000000000000" pitchFamily="34" charset="-128"/>
                          <a:ea typeface="Yu Gothic" panose="020B0400000000000000" pitchFamily="34" charset="-128"/>
                        </a:rPr>
                        <a:t>SIZE</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200" b="1" dirty="0">
                          <a:latin typeface="Yu Gothic" panose="020B0400000000000000" pitchFamily="34" charset="-128"/>
                          <a:ea typeface="Yu Gothic" panose="020B0400000000000000" pitchFamily="34" charset="-128"/>
                        </a:rPr>
                        <a:t>PRESSURE RATING </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504056">
                <a:tc>
                  <a:txBody>
                    <a:bodyPr/>
                    <a:lstStyle/>
                    <a:p>
                      <a:r>
                        <a:rPr kumimoji="1" lang="en-US" altLang="ja-JP" sz="1200" dirty="0">
                          <a:latin typeface="Yu Gothic" panose="020B0400000000000000" pitchFamily="34" charset="-128"/>
                          <a:ea typeface="Yu Gothic" panose="020B0400000000000000" pitchFamily="34" charset="-128"/>
                        </a:rPr>
                        <a:t>4”(DN100) ~  24”(DN 600 )</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r>
                        <a:rPr kumimoji="1" lang="en-US" altLang="ja-JP" sz="1200" baseline="0" dirty="0">
                          <a:latin typeface="Yu Gothic" panose="020B0400000000000000" pitchFamily="34" charset="-128"/>
                          <a:ea typeface="Yu Gothic" panose="020B0400000000000000" pitchFamily="34" charset="-128"/>
                        </a:rPr>
                        <a:t>AWWA C 504 CLASS  D, </a:t>
                      </a:r>
                      <a:br>
                        <a:rPr kumimoji="1" lang="en-US" altLang="ja-JP" sz="1200" baseline="0" dirty="0">
                          <a:latin typeface="Yu Gothic" panose="020B0400000000000000" pitchFamily="34" charset="-128"/>
                          <a:ea typeface="Yu Gothic" panose="020B0400000000000000" pitchFamily="34" charset="-128"/>
                        </a:rPr>
                      </a:br>
                      <a:r>
                        <a:rPr kumimoji="1" lang="en-US" altLang="ja-JP" sz="1200" baseline="0" dirty="0">
                          <a:latin typeface="Yu Gothic" panose="020B0400000000000000" pitchFamily="34" charset="-128"/>
                          <a:ea typeface="Yu Gothic" panose="020B0400000000000000" pitchFamily="34" charset="-128"/>
                        </a:rPr>
                        <a:t>CLASS E</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648072">
                <a:tc>
                  <a:txBody>
                    <a:bodyPr/>
                    <a:lstStyle/>
                    <a:p>
                      <a:r>
                        <a:rPr kumimoji="1" lang="en-US" altLang="ja-JP" sz="1200" dirty="0">
                          <a:latin typeface="Yu Gothic" panose="020B0400000000000000" pitchFamily="34" charset="-128"/>
                          <a:ea typeface="Yu Gothic" panose="020B0400000000000000" pitchFamily="34" charset="-128"/>
                        </a:rPr>
                        <a:t>26”(DN650) ~ 48”(DN 1200)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a:latin typeface="Yu Gothic" panose="020B0400000000000000" pitchFamily="34" charset="-128"/>
                          <a:ea typeface="Yu Gothic" panose="020B0400000000000000" pitchFamily="34" charset="-128"/>
                        </a:rPr>
                        <a:t>AWWA C 504 CLASS  D, </a:t>
                      </a:r>
                      <a:br>
                        <a:rPr kumimoji="1" lang="en-US" altLang="ja-JP" sz="1200" baseline="0" dirty="0">
                          <a:latin typeface="Yu Gothic" panose="020B0400000000000000" pitchFamily="34" charset="-128"/>
                          <a:ea typeface="Yu Gothic" panose="020B0400000000000000" pitchFamily="34" charset="-128"/>
                        </a:rPr>
                      </a:br>
                      <a:r>
                        <a:rPr kumimoji="1" lang="en-US" altLang="ja-JP" sz="1200" baseline="0" dirty="0">
                          <a:latin typeface="Yu Gothic" panose="020B0400000000000000" pitchFamily="34" charset="-128"/>
                          <a:ea typeface="Yu Gothic" panose="020B0400000000000000" pitchFamily="34" charset="-128"/>
                        </a:rPr>
                        <a:t>CLASS  E</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732086">
                <a:tc>
                  <a:txBody>
                    <a:bodyPr/>
                    <a:lstStyle/>
                    <a:p>
                      <a:r>
                        <a:rPr kumimoji="1" lang="en-US" altLang="ja-JP" sz="1200" dirty="0">
                          <a:latin typeface="Yu Gothic" panose="020B0400000000000000" pitchFamily="34" charset="-128"/>
                          <a:ea typeface="Yu Gothic" panose="020B0400000000000000" pitchFamily="34" charset="-128"/>
                        </a:rPr>
                        <a:t>52”(DN1300) ~ 160”(DN 4000)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p>
                    <a:p>
                      <a:r>
                        <a:rPr kumimoji="1" lang="en-US" altLang="ja-JP" sz="1200" baseline="0" dirty="0">
                          <a:latin typeface="Yu Gothic" panose="020B0400000000000000" pitchFamily="34" charset="-128"/>
                          <a:ea typeface="Yu Gothic" panose="020B0400000000000000" pitchFamily="34" charset="-128"/>
                        </a:rPr>
                        <a:t>AWWA C 504 CLASS  D</a:t>
                      </a:r>
                      <a:endParaRPr kumimoji="1" lang="en-US" altLang="ja-JP"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49F62B1A-FD28-863C-EED3-9C33543F6B89}"/>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F329A89A-4095-9F71-2500-FA7A16F95FA6}"/>
              </a:ext>
            </a:extLst>
          </p:cNvPr>
          <p:cNvSpPr/>
          <p:nvPr/>
        </p:nvSpPr>
        <p:spPr>
          <a:xfrm>
            <a:off x="401069" y="75202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557980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1268076" cy="437130"/>
          </a:xfrm>
        </p:spPr>
        <p:txBody>
          <a:bodyPr/>
          <a:lstStyle/>
          <a:p>
            <a:r>
              <a:rPr lang="en-US" altLang="ko-KR" sz="3200" dirty="0">
                <a:latin typeface="游ゴシック" panose="020B0400000000000000" pitchFamily="50" charset="-128"/>
                <a:ea typeface="游ゴシック" panose="020B0400000000000000" pitchFamily="50" charset="-128"/>
              </a:rPr>
              <a:t>Water Works BFV </a:t>
            </a:r>
            <a:r>
              <a:rPr lang="en-US" altLang="ko-KR"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Double Offset) </a:t>
            </a:r>
            <a:r>
              <a:rPr lang="en-US" altLang="ko-KR" dirty="0">
                <a:latin typeface="游ゴシック" panose="020B0400000000000000" pitchFamily="50" charset="-128"/>
                <a:ea typeface="游ゴシック" panose="020B0400000000000000" pitchFamily="50" charset="-128"/>
              </a:rPr>
              <a:t>– Design </a:t>
            </a:r>
            <a:r>
              <a:rPr lang="ko-KR" altLang="en-US" dirty="0">
                <a:latin typeface="游ゴシック" panose="020B0400000000000000" pitchFamily="50" charset="-128"/>
                <a:ea typeface="游ゴシック" panose="020B0400000000000000" pitchFamily="50" charset="-128"/>
              </a:rPr>
              <a:t>특징</a:t>
            </a:r>
            <a:endParaRPr lang="ko-KR" altLang="en-US" sz="3200" dirty="0">
              <a:latin typeface="游ゴシック" panose="020B0400000000000000" pitchFamily="50" charset="-128"/>
            </a:endParaRPr>
          </a:p>
        </p:txBody>
      </p:sp>
      <p:pic>
        <p:nvPicPr>
          <p:cNvPr id="6" name="図 52">
            <a:extLst>
              <a:ext uri="{FF2B5EF4-FFF2-40B4-BE49-F238E27FC236}">
                <a16:creationId xmlns:a16="http://schemas.microsoft.com/office/drawing/2014/main" id="{72133C7A-E062-8FC0-0392-64E4EE0F430F}"/>
              </a:ext>
            </a:extLst>
          </p:cNvPr>
          <p:cNvPicPr>
            <a:picLocks noChangeAspect="1"/>
          </p:cNvPicPr>
          <p:nvPr/>
        </p:nvPicPr>
        <p:blipFill>
          <a:blip r:embed="rId3"/>
          <a:stretch>
            <a:fillRect/>
          </a:stretch>
        </p:blipFill>
        <p:spPr>
          <a:xfrm>
            <a:off x="923963" y="1729649"/>
            <a:ext cx="4795801" cy="4350206"/>
          </a:xfrm>
          <a:prstGeom prst="rect">
            <a:avLst/>
          </a:prstGeom>
        </p:spPr>
      </p:pic>
      <p:sp>
        <p:nvSpPr>
          <p:cNvPr id="3" name="TextBox 2">
            <a:extLst>
              <a:ext uri="{FF2B5EF4-FFF2-40B4-BE49-F238E27FC236}">
                <a16:creationId xmlns:a16="http://schemas.microsoft.com/office/drawing/2014/main" id="{9780BDA4-4CF0-EE86-EA27-58358A012D25}"/>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5" name="그림 4">
            <a:extLst>
              <a:ext uri="{FF2B5EF4-FFF2-40B4-BE49-F238E27FC236}">
                <a16:creationId xmlns:a16="http://schemas.microsoft.com/office/drawing/2014/main" id="{64B71F7B-3A36-08BC-1571-706A42323A78}"/>
              </a:ext>
            </a:extLst>
          </p:cNvPr>
          <p:cNvPicPr>
            <a:picLocks noChangeAspect="1"/>
          </p:cNvPicPr>
          <p:nvPr/>
        </p:nvPicPr>
        <p:blipFill>
          <a:blip r:embed="rId4"/>
          <a:stretch>
            <a:fillRect/>
          </a:stretch>
        </p:blipFill>
        <p:spPr>
          <a:xfrm>
            <a:off x="6268970" y="1932732"/>
            <a:ext cx="5098016" cy="3679633"/>
          </a:xfrm>
          <a:prstGeom prst="rect">
            <a:avLst/>
          </a:prstGeom>
        </p:spPr>
      </p:pic>
      <p:sp>
        <p:nvSpPr>
          <p:cNvPr id="4" name="楕円 3">
            <a:extLst>
              <a:ext uri="{FF2B5EF4-FFF2-40B4-BE49-F238E27FC236}">
                <a16:creationId xmlns:a16="http://schemas.microsoft.com/office/drawing/2014/main" id="{EB9EB08C-D73D-1ABD-7564-6599224DC771}"/>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1229735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53">
            <a:extLst>
              <a:ext uri="{FF2B5EF4-FFF2-40B4-BE49-F238E27FC236}">
                <a16:creationId xmlns:a16="http://schemas.microsoft.com/office/drawing/2014/main" id="{3A58E092-C1DE-B8C5-EA39-E3644BAD5561}"/>
              </a:ext>
            </a:extLst>
          </p:cNvPr>
          <p:cNvGrpSpPr>
            <a:grpSpLocks/>
          </p:cNvGrpSpPr>
          <p:nvPr/>
        </p:nvGrpSpPr>
        <p:grpSpPr bwMode="auto">
          <a:xfrm>
            <a:off x="1847851" y="2350887"/>
            <a:ext cx="9833736" cy="3799060"/>
            <a:chOff x="-281008" y="1356245"/>
            <a:chExt cx="10346957" cy="4358533"/>
          </a:xfrm>
        </p:grpSpPr>
        <p:sp>
          <p:nvSpPr>
            <p:cNvPr id="8" name="TextBox 54">
              <a:extLst>
                <a:ext uri="{FF2B5EF4-FFF2-40B4-BE49-F238E27FC236}">
                  <a16:creationId xmlns:a16="http://schemas.microsoft.com/office/drawing/2014/main" id="{471AA098-2D98-9F4A-1329-47CE2D0AED66}"/>
                </a:ext>
              </a:extLst>
            </p:cNvPr>
            <p:cNvSpPr txBox="1">
              <a:spLocks noChangeArrowheads="1"/>
            </p:cNvSpPr>
            <p:nvPr/>
          </p:nvSpPr>
          <p:spPr bwMode="auto">
            <a:xfrm>
              <a:off x="439194" y="4733926"/>
              <a:ext cx="2532606" cy="42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굴림" pitchFamily="50" charset="-127"/>
                  <a:ea typeface="굴림" pitchFamily="50" charset="-127"/>
                </a:defRPr>
              </a:lvl1pPr>
              <a:lvl2pPr>
                <a:defRPr kumimoji="1" sz="2800">
                  <a:solidFill>
                    <a:schemeClr val="tx1"/>
                  </a:solidFill>
                  <a:latin typeface="굴림" pitchFamily="50" charset="-127"/>
                  <a:ea typeface="굴림" pitchFamily="50" charset="-127"/>
                </a:defRPr>
              </a:lvl2pPr>
              <a:lvl3pPr>
                <a:defRPr kumimoji="1" sz="2400">
                  <a:solidFill>
                    <a:schemeClr val="tx1"/>
                  </a:solidFill>
                  <a:latin typeface="굴림" pitchFamily="50" charset="-127"/>
                  <a:ea typeface="굴림" pitchFamily="50" charset="-127"/>
                </a:defRPr>
              </a:lvl3pPr>
              <a:lvl4pPr>
                <a:defRPr kumimoji="1" sz="2000">
                  <a:solidFill>
                    <a:schemeClr val="tx1"/>
                  </a:solidFill>
                  <a:latin typeface="굴림" pitchFamily="50" charset="-127"/>
                  <a:ea typeface="굴림" pitchFamily="50" charset="-127"/>
                </a:defRPr>
              </a:lvl4pPr>
              <a:lvl5pPr>
                <a:defRPr kumimoji="1" sz="2000">
                  <a:solidFill>
                    <a:schemeClr val="tx1"/>
                  </a:solidFill>
                  <a:latin typeface="굴림" pitchFamily="50" charset="-127"/>
                  <a:ea typeface="굴림" pitchFamily="50" charset="-127"/>
                </a:defRPr>
              </a:lvl5pPr>
              <a:lvl6pPr eaLnBrk="0" hangingPunct="0">
                <a:defRPr kumimoji="1" sz="2000">
                  <a:solidFill>
                    <a:schemeClr val="tx1"/>
                  </a:solidFill>
                  <a:latin typeface="굴림" pitchFamily="50" charset="-127"/>
                  <a:ea typeface="굴림" pitchFamily="50" charset="-127"/>
                </a:defRPr>
              </a:lvl6pPr>
              <a:lvl7pPr eaLnBrk="0" hangingPunct="0">
                <a:defRPr kumimoji="1" sz="2000">
                  <a:solidFill>
                    <a:schemeClr val="tx1"/>
                  </a:solidFill>
                  <a:latin typeface="굴림" pitchFamily="50" charset="-127"/>
                  <a:ea typeface="굴림" pitchFamily="50" charset="-127"/>
                </a:defRPr>
              </a:lvl7pPr>
              <a:lvl8pPr eaLnBrk="0" hangingPunct="0">
                <a:defRPr kumimoji="1" sz="2000">
                  <a:solidFill>
                    <a:schemeClr val="tx1"/>
                  </a:solidFill>
                  <a:latin typeface="굴림" pitchFamily="50" charset="-127"/>
                  <a:ea typeface="굴림" pitchFamily="50" charset="-127"/>
                </a:defRPr>
              </a:lvl8pPr>
              <a:lvl9pPr eaLnBrk="0" hangingPunct="0">
                <a:defRPr kumimoji="1" sz="2000">
                  <a:solidFill>
                    <a:schemeClr val="tx1"/>
                  </a:solidFill>
                  <a:latin typeface="굴림" pitchFamily="50" charset="-127"/>
                  <a:ea typeface="굴림" pitchFamily="50" charset="-127"/>
                </a:defRPr>
              </a:lvl9pPr>
            </a:lstStyle>
            <a:p>
              <a:pPr algn="l"/>
              <a:r>
                <a:rPr kumimoji="0" lang="en-US" altLang="ko-KR" sz="1800" b="1" dirty="0">
                  <a:latin typeface="游ゴシック" panose="020B0400000000000000" pitchFamily="50" charset="-128"/>
                  <a:ea typeface="游ゴシック" panose="020B0400000000000000" pitchFamily="50" charset="-128"/>
                </a:rPr>
                <a:t>* Advantage</a:t>
              </a:r>
              <a:endParaRPr kumimoji="0" lang="ko-KR" altLang="en-US" sz="1800" b="1" dirty="0">
                <a:latin typeface="游ゴシック" panose="020B0400000000000000" pitchFamily="50" charset="-128"/>
              </a:endParaRPr>
            </a:p>
          </p:txBody>
        </p:sp>
        <p:sp>
          <p:nvSpPr>
            <p:cNvPr id="9" name="TextBox 55">
              <a:extLst>
                <a:ext uri="{FF2B5EF4-FFF2-40B4-BE49-F238E27FC236}">
                  <a16:creationId xmlns:a16="http://schemas.microsoft.com/office/drawing/2014/main" id="{F11E282A-F74C-DC02-00E5-873CFD225AE7}"/>
                </a:ext>
              </a:extLst>
            </p:cNvPr>
            <p:cNvSpPr txBox="1">
              <a:spLocks noChangeArrowheads="1"/>
            </p:cNvSpPr>
            <p:nvPr/>
          </p:nvSpPr>
          <p:spPr bwMode="auto">
            <a:xfrm>
              <a:off x="639323" y="5185125"/>
              <a:ext cx="9426626" cy="52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kumimoji="1" sz="3200">
                  <a:solidFill>
                    <a:schemeClr val="tx1"/>
                  </a:solidFill>
                  <a:latin typeface="굴림" pitchFamily="50" charset="-127"/>
                  <a:ea typeface="굴림" pitchFamily="50" charset="-127"/>
                </a:defRPr>
              </a:lvl1pPr>
              <a:lvl2pPr>
                <a:defRPr kumimoji="1" sz="2800">
                  <a:solidFill>
                    <a:schemeClr val="tx1"/>
                  </a:solidFill>
                  <a:latin typeface="굴림" pitchFamily="50" charset="-127"/>
                  <a:ea typeface="굴림" pitchFamily="50" charset="-127"/>
                </a:defRPr>
              </a:lvl2pPr>
              <a:lvl3pPr>
                <a:defRPr kumimoji="1" sz="2400">
                  <a:solidFill>
                    <a:schemeClr val="tx1"/>
                  </a:solidFill>
                  <a:latin typeface="굴림" pitchFamily="50" charset="-127"/>
                  <a:ea typeface="굴림" pitchFamily="50" charset="-127"/>
                </a:defRPr>
              </a:lvl3pPr>
              <a:lvl4pPr>
                <a:defRPr kumimoji="1" sz="2000">
                  <a:solidFill>
                    <a:schemeClr val="tx1"/>
                  </a:solidFill>
                  <a:latin typeface="굴림" pitchFamily="50" charset="-127"/>
                  <a:ea typeface="굴림" pitchFamily="50" charset="-127"/>
                </a:defRPr>
              </a:lvl4pPr>
              <a:lvl5pPr>
                <a:defRPr kumimoji="1" sz="2000">
                  <a:solidFill>
                    <a:schemeClr val="tx1"/>
                  </a:solidFill>
                  <a:latin typeface="굴림" pitchFamily="50" charset="-127"/>
                  <a:ea typeface="굴림" pitchFamily="50" charset="-127"/>
                </a:defRPr>
              </a:lvl5pPr>
              <a:lvl6pPr eaLnBrk="0" hangingPunct="0">
                <a:defRPr kumimoji="1" sz="2000">
                  <a:solidFill>
                    <a:schemeClr val="tx1"/>
                  </a:solidFill>
                  <a:latin typeface="굴림" pitchFamily="50" charset="-127"/>
                  <a:ea typeface="굴림" pitchFamily="50" charset="-127"/>
                </a:defRPr>
              </a:lvl6pPr>
              <a:lvl7pPr eaLnBrk="0" hangingPunct="0">
                <a:defRPr kumimoji="1" sz="2000">
                  <a:solidFill>
                    <a:schemeClr val="tx1"/>
                  </a:solidFill>
                  <a:latin typeface="굴림" pitchFamily="50" charset="-127"/>
                  <a:ea typeface="굴림" pitchFamily="50" charset="-127"/>
                </a:defRPr>
              </a:lvl7pPr>
              <a:lvl8pPr eaLnBrk="0" hangingPunct="0">
                <a:defRPr kumimoji="1" sz="2000">
                  <a:solidFill>
                    <a:schemeClr val="tx1"/>
                  </a:solidFill>
                  <a:latin typeface="굴림" pitchFamily="50" charset="-127"/>
                  <a:ea typeface="굴림" pitchFamily="50" charset="-127"/>
                </a:defRPr>
              </a:lvl8pPr>
              <a:lvl9pPr eaLnBrk="0" hangingPunct="0">
                <a:defRPr kumimoji="1" sz="2000">
                  <a:solidFill>
                    <a:schemeClr val="tx1"/>
                  </a:solidFill>
                  <a:latin typeface="굴림" pitchFamily="50" charset="-127"/>
                  <a:ea typeface="굴림" pitchFamily="50" charset="-127"/>
                </a:defRPr>
              </a:lvl9pPr>
            </a:lstStyle>
            <a:p>
              <a:pPr algn="l">
                <a:buFontTx/>
                <a:buChar char="-"/>
              </a:pPr>
              <a:r>
                <a:rPr kumimoji="0" lang="en-US" altLang="ja-JP" sz="1200" dirty="0">
                  <a:latin typeface="游ゴシック" panose="020B0400000000000000" pitchFamily="50" charset="-128"/>
                  <a:ea typeface="游ゴシック" panose="020B0400000000000000" pitchFamily="50" charset="-128"/>
                  <a:cs typeface="Arial" pitchFamily="34" charset="0"/>
                </a:rPr>
                <a:t>Seat</a:t>
              </a:r>
              <a:r>
                <a:rPr kumimoji="0" lang="ko-KR" altLang="en-US" sz="1200" dirty="0">
                  <a:latin typeface="游ゴシック" panose="020B0400000000000000" pitchFamily="50" charset="-128"/>
                  <a:ea typeface="游ゴシック" panose="020B0400000000000000" pitchFamily="50" charset="-128"/>
                  <a:cs typeface="Arial" pitchFamily="34" charset="0"/>
                </a:rPr>
                <a:t> 내부에 공간을 만들어</a:t>
              </a:r>
              <a:r>
                <a:rPr kumimoji="0" lang="en-US" altLang="ko-KR" sz="1200" dirty="0">
                  <a:latin typeface="游ゴシック" panose="020B0400000000000000" pitchFamily="50" charset="-128"/>
                  <a:ea typeface="游ゴシック" panose="020B0400000000000000" pitchFamily="50" charset="-128"/>
                  <a:cs typeface="Arial" pitchFamily="34" charset="0"/>
                </a:rPr>
                <a:t>, </a:t>
              </a:r>
              <a:r>
                <a:rPr kumimoji="0" lang="ko-KR" altLang="en-US" sz="1200" dirty="0">
                  <a:latin typeface="游ゴシック" panose="020B0400000000000000" pitchFamily="50" charset="-128"/>
                  <a:ea typeface="游ゴシック" panose="020B0400000000000000" pitchFamily="50" charset="-128"/>
                  <a:cs typeface="Arial" pitchFamily="34" charset="0"/>
                </a:rPr>
                <a:t>유체의 압력을 이용하여 양방향 이용을 가능하게 합니다</a:t>
              </a:r>
              <a:r>
                <a:rPr kumimoji="0" lang="en-US" altLang="ko-KR" sz="1200" dirty="0">
                  <a:latin typeface="游ゴシック" panose="020B0400000000000000" pitchFamily="50" charset="-128"/>
                  <a:ea typeface="游ゴシック" panose="020B0400000000000000" pitchFamily="50" charset="-128"/>
                  <a:cs typeface="Arial" pitchFamily="34" charset="0"/>
                </a:rPr>
                <a:t>.</a:t>
              </a:r>
              <a:endParaRPr kumimoji="0" lang="en-US" altLang="ja-JP" sz="1200" dirty="0">
                <a:latin typeface="游ゴシック" panose="020B0400000000000000" pitchFamily="50" charset="-128"/>
                <a:ea typeface="游ゴシック" panose="020B0400000000000000" pitchFamily="50" charset="-128"/>
                <a:cs typeface="Arial" pitchFamily="34" charset="0"/>
              </a:endParaRPr>
            </a:p>
            <a:p>
              <a:pPr algn="l">
                <a:buFontTx/>
                <a:buChar char="-"/>
              </a:pPr>
              <a:r>
                <a:rPr kumimoji="0" lang="en-US" altLang="ko-KR" sz="1200" dirty="0">
                  <a:solidFill>
                    <a:srgbClr val="000000"/>
                  </a:solidFill>
                  <a:latin typeface="游ゴシック" panose="020B0400000000000000" pitchFamily="50" charset="-128"/>
                  <a:ea typeface="游ゴシック" panose="020B0400000000000000" pitchFamily="50" charset="-128"/>
                  <a:cs typeface="Arial" pitchFamily="34" charset="0"/>
                </a:rPr>
                <a:t>Rubber</a:t>
              </a:r>
              <a:r>
                <a:rPr kumimoji="0" lang="ko-KR" altLang="en-US" sz="1200" dirty="0">
                  <a:solidFill>
                    <a:srgbClr val="000000"/>
                  </a:solidFill>
                  <a:latin typeface="游ゴシック" panose="020B0400000000000000" pitchFamily="50" charset="-128"/>
                  <a:ea typeface="游ゴシック" panose="020B0400000000000000" pitchFamily="50" charset="-128"/>
                  <a:cs typeface="Arial" pitchFamily="34" charset="0"/>
                </a:rPr>
                <a:t>에 공간이 있기 때문에 보다 높은 </a:t>
              </a:r>
              <a:r>
                <a:rPr kumimoji="0" lang="en-US" altLang="ko-KR" sz="1200" dirty="0">
                  <a:solidFill>
                    <a:srgbClr val="000000"/>
                  </a:solidFill>
                  <a:latin typeface="游ゴシック" panose="020B0400000000000000" pitchFamily="50" charset="-128"/>
                  <a:ea typeface="游ゴシック" panose="020B0400000000000000" pitchFamily="50" charset="-128"/>
                  <a:cs typeface="Arial" pitchFamily="34" charset="0"/>
                </a:rPr>
                <a:t>Rubber</a:t>
              </a:r>
              <a:r>
                <a:rPr kumimoji="0" lang="ko-KR" altLang="en-US" sz="1200" dirty="0">
                  <a:solidFill>
                    <a:srgbClr val="000000"/>
                  </a:solidFill>
                  <a:latin typeface="游ゴシック" panose="020B0400000000000000" pitchFamily="50" charset="-128"/>
                  <a:ea typeface="游ゴシック" panose="020B0400000000000000" pitchFamily="50" charset="-128"/>
                  <a:cs typeface="Arial" pitchFamily="34" charset="0"/>
                </a:rPr>
                <a:t>의 탄력성과 내구성을 얻을 수 있습니다</a:t>
              </a:r>
              <a:r>
                <a:rPr kumimoji="0" lang="en-US" altLang="ko-KR" sz="1200" dirty="0">
                  <a:solidFill>
                    <a:srgbClr val="000000"/>
                  </a:solidFill>
                  <a:latin typeface="游ゴシック" panose="020B0400000000000000" pitchFamily="50" charset="-128"/>
                  <a:ea typeface="游ゴシック" panose="020B0400000000000000" pitchFamily="50" charset="-128"/>
                  <a:cs typeface="Arial" pitchFamily="34" charset="0"/>
                </a:rPr>
                <a:t>.</a:t>
              </a:r>
              <a:endParaRPr kumimoji="0" lang="ko-KR" altLang="en-US" sz="1200" dirty="0">
                <a:latin typeface="游ゴシック" panose="020B0400000000000000" pitchFamily="50" charset="-128"/>
                <a:cs typeface="Arial" pitchFamily="34" charset="0"/>
              </a:endParaRPr>
            </a:p>
          </p:txBody>
        </p:sp>
        <p:grpSp>
          <p:nvGrpSpPr>
            <p:cNvPr id="10" name="그룹 49">
              <a:extLst>
                <a:ext uri="{FF2B5EF4-FFF2-40B4-BE49-F238E27FC236}">
                  <a16:creationId xmlns:a16="http://schemas.microsoft.com/office/drawing/2014/main" id="{5B2A6008-F315-419A-62E5-D888FD358110}"/>
                </a:ext>
              </a:extLst>
            </p:cNvPr>
            <p:cNvGrpSpPr>
              <a:grpSpLocks/>
            </p:cNvGrpSpPr>
            <p:nvPr/>
          </p:nvGrpSpPr>
          <p:grpSpPr bwMode="auto">
            <a:xfrm>
              <a:off x="508059" y="1356245"/>
              <a:ext cx="2984916" cy="3334772"/>
              <a:chOff x="-178631" y="0"/>
              <a:chExt cx="2779936" cy="3176165"/>
            </a:xfrm>
          </p:grpSpPr>
          <p:pic>
            <p:nvPicPr>
              <p:cNvPr id="28" name="Picture 6">
                <a:extLst>
                  <a:ext uri="{FF2B5EF4-FFF2-40B4-BE49-F238E27FC236}">
                    <a16:creationId xmlns:a16="http://schemas.microsoft.com/office/drawing/2014/main" id="{A9B7D96F-AF22-45AB-89DE-1ED15C0B997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5400000">
                <a:off x="-32709" y="985208"/>
                <a:ext cx="2867024" cy="89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cxnSp>
            <p:nvCxnSpPr>
              <p:cNvPr id="29" name="직선 연결선 28">
                <a:extLst>
                  <a:ext uri="{FF2B5EF4-FFF2-40B4-BE49-F238E27FC236}">
                    <a16:creationId xmlns:a16="http://schemas.microsoft.com/office/drawing/2014/main" id="{DF0F8C26-876A-5262-B992-6029BC0E2185}"/>
                  </a:ext>
                </a:extLst>
              </p:cNvPr>
              <p:cNvCxnSpPr/>
              <p:nvPr/>
            </p:nvCxnSpPr>
            <p:spPr bwMode="auto">
              <a:xfrm rot="10800000">
                <a:off x="46937" y="1483136"/>
                <a:ext cx="1848106"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30" name="직선 연결선 29">
                <a:extLst>
                  <a:ext uri="{FF2B5EF4-FFF2-40B4-BE49-F238E27FC236}">
                    <a16:creationId xmlns:a16="http://schemas.microsoft.com/office/drawing/2014/main" id="{F97EBD3F-FCBB-5BFA-0036-51E2031537FF}"/>
                  </a:ext>
                </a:extLst>
              </p:cNvPr>
              <p:cNvCxnSpPr/>
              <p:nvPr/>
            </p:nvCxnSpPr>
            <p:spPr bwMode="auto">
              <a:xfrm rot="10800000">
                <a:off x="74938" y="1337424"/>
                <a:ext cx="1838772"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31" name="직선 화살표 연결선 30">
                <a:extLst>
                  <a:ext uri="{FF2B5EF4-FFF2-40B4-BE49-F238E27FC236}">
                    <a16:creationId xmlns:a16="http://schemas.microsoft.com/office/drawing/2014/main" id="{0D317080-3ADA-91D1-A115-D3F6D38B64CB}"/>
                  </a:ext>
                </a:extLst>
              </p:cNvPr>
              <p:cNvCxnSpPr/>
              <p:nvPr/>
            </p:nvCxnSpPr>
            <p:spPr bwMode="auto">
              <a:xfrm rot="5400000">
                <a:off x="-26086" y="1198651"/>
                <a:ext cx="23938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직선 화살표 연결선 31">
                <a:extLst>
                  <a:ext uri="{FF2B5EF4-FFF2-40B4-BE49-F238E27FC236}">
                    <a16:creationId xmlns:a16="http://schemas.microsoft.com/office/drawing/2014/main" id="{084593BC-C198-F67A-50E2-66CA3B97FD8E}"/>
                  </a:ext>
                </a:extLst>
              </p:cNvPr>
              <p:cNvCxnSpPr/>
              <p:nvPr/>
            </p:nvCxnSpPr>
            <p:spPr bwMode="auto">
              <a:xfrm rot="5400000" flipH="1" flipV="1">
                <a:off x="-29555" y="1606297"/>
                <a:ext cx="246322" cy="0"/>
              </a:xfrm>
              <a:prstGeom prst="straightConnector1">
                <a:avLst/>
              </a:prstGeom>
              <a:ln cap="rnd">
                <a:round/>
                <a:headEnd type="none"/>
                <a:tailEnd type="triangle"/>
              </a:ln>
            </p:spPr>
            <p:style>
              <a:lnRef idx="1">
                <a:schemeClr val="accent2"/>
              </a:lnRef>
              <a:fillRef idx="0">
                <a:schemeClr val="accent2"/>
              </a:fillRef>
              <a:effectRef idx="0">
                <a:schemeClr val="accent2"/>
              </a:effectRef>
              <a:fontRef idx="minor">
                <a:schemeClr val="tx1"/>
              </a:fontRef>
            </p:style>
          </p:cxnSp>
          <p:sp>
            <p:nvSpPr>
              <p:cNvPr id="33" name="직사각형 32">
                <a:extLst>
                  <a:ext uri="{FF2B5EF4-FFF2-40B4-BE49-F238E27FC236}">
                    <a16:creationId xmlns:a16="http://schemas.microsoft.com/office/drawing/2014/main" id="{EAEC8937-2E58-F3E0-4E92-8D3D440F203C}"/>
                  </a:ext>
                </a:extLst>
              </p:cNvPr>
              <p:cNvSpPr/>
              <p:nvPr/>
            </p:nvSpPr>
            <p:spPr bwMode="auto">
              <a:xfrm>
                <a:off x="39159" y="1072021"/>
                <a:ext cx="2322577" cy="296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000000"/>
                    </a:solidFill>
                    <a:latin typeface="游ゴシック" panose="020B0400000000000000" pitchFamily="50" charset="-128"/>
                    <a:ea typeface="游ゴシック" panose="020B0400000000000000" pitchFamily="50" charset="-128"/>
                    <a:cs typeface="Arial" panose="020B0604020202020204" pitchFamily="34" charset="0"/>
                  </a:rPr>
                  <a:t>Flange Center Line</a:t>
                </a:r>
              </a:p>
            </p:txBody>
          </p:sp>
          <p:sp>
            <p:nvSpPr>
              <p:cNvPr id="34" name="직사각형 33">
                <a:extLst>
                  <a:ext uri="{FF2B5EF4-FFF2-40B4-BE49-F238E27FC236}">
                    <a16:creationId xmlns:a16="http://schemas.microsoft.com/office/drawing/2014/main" id="{C7E32DD3-ACB0-6697-DE05-1CEF4EE51CC6}"/>
                  </a:ext>
                </a:extLst>
              </p:cNvPr>
              <p:cNvSpPr/>
              <p:nvPr/>
            </p:nvSpPr>
            <p:spPr bwMode="auto">
              <a:xfrm>
                <a:off x="98273" y="1543849"/>
                <a:ext cx="2263463" cy="25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000000"/>
                    </a:solidFill>
                    <a:latin typeface="游ゴシック" panose="020B0400000000000000" pitchFamily="50" charset="-128"/>
                    <a:ea typeface="游ゴシック" panose="020B0400000000000000" pitchFamily="50" charset="-128"/>
                    <a:cs typeface="Arial" panose="020B0604020202020204" pitchFamily="34" charset="0"/>
                  </a:rPr>
                  <a:t>Stem Center Line</a:t>
                </a:r>
              </a:p>
            </p:txBody>
          </p:sp>
          <p:cxnSp>
            <p:nvCxnSpPr>
              <p:cNvPr id="35" name="직선 연결선 34">
                <a:extLst>
                  <a:ext uri="{FF2B5EF4-FFF2-40B4-BE49-F238E27FC236}">
                    <a16:creationId xmlns:a16="http://schemas.microsoft.com/office/drawing/2014/main" id="{EEC9DDC4-7037-EC99-D70B-DFBAC99DE70E}"/>
                  </a:ext>
                </a:extLst>
              </p:cNvPr>
              <p:cNvCxnSpPr/>
              <p:nvPr/>
            </p:nvCxnSpPr>
            <p:spPr bwMode="auto">
              <a:xfrm rot="16200000" flipH="1">
                <a:off x="1254246" y="2719618"/>
                <a:ext cx="706007" cy="9334"/>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36" name="직선 화살표 연결선 35">
                <a:extLst>
                  <a:ext uri="{FF2B5EF4-FFF2-40B4-BE49-F238E27FC236}">
                    <a16:creationId xmlns:a16="http://schemas.microsoft.com/office/drawing/2014/main" id="{CCB9DBDC-D9E1-F17C-9CD5-AA4FE4B3F8B9}"/>
                  </a:ext>
                </a:extLst>
              </p:cNvPr>
              <p:cNvCxnSpPr/>
              <p:nvPr/>
            </p:nvCxnSpPr>
            <p:spPr bwMode="auto">
              <a:xfrm rot="10800000">
                <a:off x="1373902" y="3040862"/>
                <a:ext cx="256681" cy="0"/>
              </a:xfrm>
              <a:prstGeom prst="straightConnector1">
                <a:avLst/>
              </a:prstGeom>
              <a:ln w="6350">
                <a:headEnd type="triangle"/>
                <a:tailEnd type="triangle"/>
              </a:ln>
            </p:spPr>
            <p:style>
              <a:lnRef idx="1">
                <a:schemeClr val="accent4"/>
              </a:lnRef>
              <a:fillRef idx="0">
                <a:schemeClr val="accent4"/>
              </a:fillRef>
              <a:effectRef idx="0">
                <a:schemeClr val="accent4"/>
              </a:effectRef>
              <a:fontRef idx="minor">
                <a:schemeClr val="tx1"/>
              </a:fontRef>
            </p:style>
          </p:cxnSp>
          <p:sp>
            <p:nvSpPr>
              <p:cNvPr id="37" name="직사각형 36">
                <a:extLst>
                  <a:ext uri="{FF2B5EF4-FFF2-40B4-BE49-F238E27FC236}">
                    <a16:creationId xmlns:a16="http://schemas.microsoft.com/office/drawing/2014/main" id="{959E0CA8-DD44-F366-A5A4-9F507153C094}"/>
                  </a:ext>
                </a:extLst>
              </p:cNvPr>
              <p:cNvSpPr/>
              <p:nvPr/>
            </p:nvSpPr>
            <p:spPr bwMode="auto">
              <a:xfrm>
                <a:off x="1470352" y="2914231"/>
                <a:ext cx="1130953" cy="261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FF0000"/>
                    </a:solidFill>
                    <a:latin typeface="游ゴシック" panose="020B0400000000000000" pitchFamily="50" charset="-128"/>
                    <a:ea typeface="游ゴシック" panose="020B0400000000000000" pitchFamily="50" charset="-128"/>
                    <a:cs typeface="Arial" panose="020B0604020202020204" pitchFamily="34" charset="0"/>
                  </a:rPr>
                  <a:t>OFFSET _1</a:t>
                </a:r>
              </a:p>
            </p:txBody>
          </p:sp>
          <p:cxnSp>
            <p:nvCxnSpPr>
              <p:cNvPr id="38" name="직선 연결선 37">
                <a:extLst>
                  <a:ext uri="{FF2B5EF4-FFF2-40B4-BE49-F238E27FC236}">
                    <a16:creationId xmlns:a16="http://schemas.microsoft.com/office/drawing/2014/main" id="{F9A34159-5CC2-BEDB-4D9E-A5677751EFA0}"/>
                  </a:ext>
                </a:extLst>
              </p:cNvPr>
              <p:cNvCxnSpPr/>
              <p:nvPr/>
            </p:nvCxnSpPr>
            <p:spPr bwMode="auto">
              <a:xfrm rot="5400000">
                <a:off x="234010" y="1983586"/>
                <a:ext cx="2208223"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sp>
            <p:nvSpPr>
              <p:cNvPr id="39" name="직사각형 38">
                <a:extLst>
                  <a:ext uri="{FF2B5EF4-FFF2-40B4-BE49-F238E27FC236}">
                    <a16:creationId xmlns:a16="http://schemas.microsoft.com/office/drawing/2014/main" id="{A6D8C0C3-7B3E-6270-9C24-D17966BD7CD4}"/>
                  </a:ext>
                </a:extLst>
              </p:cNvPr>
              <p:cNvSpPr/>
              <p:nvPr/>
            </p:nvSpPr>
            <p:spPr bwMode="auto">
              <a:xfrm>
                <a:off x="-178631" y="813557"/>
                <a:ext cx="1134065" cy="275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FF0000"/>
                    </a:solidFill>
                    <a:latin typeface="游ゴシック" panose="020B0400000000000000" pitchFamily="50" charset="-128"/>
                    <a:ea typeface="游ゴシック" panose="020B0400000000000000" pitchFamily="50" charset="-128"/>
                    <a:cs typeface="Arial" panose="020B0604020202020204" pitchFamily="34" charset="0"/>
                  </a:rPr>
                  <a:t>OFFSET _2</a:t>
                </a:r>
              </a:p>
            </p:txBody>
          </p:sp>
          <p:sp>
            <p:nvSpPr>
              <p:cNvPr id="40" name="타원 39">
                <a:extLst>
                  <a:ext uri="{FF2B5EF4-FFF2-40B4-BE49-F238E27FC236}">
                    <a16:creationId xmlns:a16="http://schemas.microsoft.com/office/drawing/2014/main" id="{8EBFA77D-D938-E400-3591-04D968C834E7}"/>
                  </a:ext>
                </a:extLst>
              </p:cNvPr>
              <p:cNvSpPr/>
              <p:nvPr/>
            </p:nvSpPr>
            <p:spPr bwMode="auto">
              <a:xfrm>
                <a:off x="391009" y="409277"/>
                <a:ext cx="1866766" cy="2027820"/>
              </a:xfrm>
              <a:prstGeom prst="ellipse">
                <a:avLst/>
              </a:prstGeom>
              <a:noFill/>
              <a:ln w="9525">
                <a:solidFill>
                  <a:srgbClr val="0000FF"/>
                </a:solidFill>
                <a:prstDash val="dash"/>
              </a:ln>
            </p:spPr>
            <p:style>
              <a:lnRef idx="2">
                <a:schemeClr val="accent5"/>
              </a:lnRef>
              <a:fillRef idx="1">
                <a:schemeClr val="lt1"/>
              </a:fillRef>
              <a:effectRef idx="0">
                <a:schemeClr val="accent5"/>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ko-KR" altLang="en-US" sz="1200" dirty="0">
                  <a:latin typeface="游ゴシック" panose="020B0400000000000000" pitchFamily="50" charset="-128"/>
                </a:endParaRPr>
              </a:p>
            </p:txBody>
          </p:sp>
        </p:grpSp>
        <p:sp>
          <p:nvSpPr>
            <p:cNvPr id="11" name="타원 10">
              <a:extLst>
                <a:ext uri="{FF2B5EF4-FFF2-40B4-BE49-F238E27FC236}">
                  <a16:creationId xmlns:a16="http://schemas.microsoft.com/office/drawing/2014/main" id="{58BE2C1B-2659-B40D-6A2A-8D91A49FD251}"/>
                </a:ext>
              </a:extLst>
            </p:cNvPr>
            <p:cNvSpPr/>
            <p:nvPr/>
          </p:nvSpPr>
          <p:spPr>
            <a:xfrm>
              <a:off x="2112408" y="1578559"/>
              <a:ext cx="635569" cy="648377"/>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dirty="0">
                <a:latin typeface="游ゴシック" panose="020B0400000000000000" pitchFamily="50" charset="-128"/>
              </a:endParaRPr>
            </a:p>
          </p:txBody>
        </p:sp>
        <p:cxnSp>
          <p:nvCxnSpPr>
            <p:cNvPr id="12" name="직선 화살표 연결선 11">
              <a:extLst>
                <a:ext uri="{FF2B5EF4-FFF2-40B4-BE49-F238E27FC236}">
                  <a16:creationId xmlns:a16="http://schemas.microsoft.com/office/drawing/2014/main" id="{DE7A5E6D-978C-66AB-36C2-0B3E805C88ED}"/>
                </a:ext>
              </a:extLst>
            </p:cNvPr>
            <p:cNvCxnSpPr>
              <a:cxnSpLocks/>
              <a:stCxn id="11" idx="6"/>
            </p:cNvCxnSpPr>
            <p:nvPr/>
          </p:nvCxnSpPr>
          <p:spPr>
            <a:xfrm>
              <a:off x="2747976" y="1902747"/>
              <a:ext cx="1943744" cy="700961"/>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 name="그룹 59">
              <a:extLst>
                <a:ext uri="{FF2B5EF4-FFF2-40B4-BE49-F238E27FC236}">
                  <a16:creationId xmlns:a16="http://schemas.microsoft.com/office/drawing/2014/main" id="{7B6709BA-C722-29F7-C6DF-C6E8F6E6B7EF}"/>
                </a:ext>
              </a:extLst>
            </p:cNvPr>
            <p:cNvGrpSpPr>
              <a:grpSpLocks/>
            </p:cNvGrpSpPr>
            <p:nvPr/>
          </p:nvGrpSpPr>
          <p:grpSpPr bwMode="auto">
            <a:xfrm>
              <a:off x="2979188" y="1588579"/>
              <a:ext cx="6922887" cy="2812590"/>
              <a:chOff x="2930119" y="1804342"/>
              <a:chExt cx="8330247" cy="3461274"/>
            </a:xfrm>
          </p:grpSpPr>
          <p:grpSp>
            <p:nvGrpSpPr>
              <p:cNvPr id="16" name="그룹 63">
                <a:extLst>
                  <a:ext uri="{FF2B5EF4-FFF2-40B4-BE49-F238E27FC236}">
                    <a16:creationId xmlns:a16="http://schemas.microsoft.com/office/drawing/2014/main" id="{54E6B77B-D217-EE84-FEE0-7B83DE207E9A}"/>
                  </a:ext>
                </a:extLst>
              </p:cNvPr>
              <p:cNvGrpSpPr>
                <a:grpSpLocks/>
              </p:cNvGrpSpPr>
              <p:nvPr/>
            </p:nvGrpSpPr>
            <p:grpSpPr bwMode="auto">
              <a:xfrm>
                <a:off x="3466371" y="1804342"/>
                <a:ext cx="5003559" cy="3461274"/>
                <a:chOff x="3716160" y="2184311"/>
                <a:chExt cx="4247491" cy="2890013"/>
              </a:xfrm>
            </p:grpSpPr>
            <p:pic>
              <p:nvPicPr>
                <p:cNvPr id="19" name="그림 18">
                  <a:extLst>
                    <a:ext uri="{FF2B5EF4-FFF2-40B4-BE49-F238E27FC236}">
                      <a16:creationId xmlns:a16="http://schemas.microsoft.com/office/drawing/2014/main" id="{79736B99-A7E5-248F-EC67-B354F3B2073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6200000">
                  <a:off x="4976124" y="2282422"/>
                  <a:ext cx="2890013" cy="269379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0" name="Picture 8" descr="vib-arrow">
                  <a:extLst>
                    <a:ext uri="{FF2B5EF4-FFF2-40B4-BE49-F238E27FC236}">
                      <a16:creationId xmlns:a16="http://schemas.microsoft.com/office/drawing/2014/main" id="{CC0C303A-9EA5-8EB2-1FAC-1BCA79B3076C}"/>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7409635" y="3645312"/>
                  <a:ext cx="783024" cy="325009"/>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descr="vib-arrow">
                  <a:extLst>
                    <a:ext uri="{FF2B5EF4-FFF2-40B4-BE49-F238E27FC236}">
                      <a16:creationId xmlns:a16="http://schemas.microsoft.com/office/drawing/2014/main" id="{D6BDFBE2-6C92-DD47-3B13-1EBAB4848AC4}"/>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3774403" y="3252189"/>
                  <a:ext cx="640725" cy="757212"/>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직선 화살표 연결선 21">
                  <a:extLst>
                    <a:ext uri="{FF2B5EF4-FFF2-40B4-BE49-F238E27FC236}">
                      <a16:creationId xmlns:a16="http://schemas.microsoft.com/office/drawing/2014/main" id="{945CC6BD-E7A3-A887-4F13-4F3578D81CCF}"/>
                    </a:ext>
                  </a:extLst>
                </p:cNvPr>
                <p:cNvCxnSpPr/>
                <p:nvPr/>
              </p:nvCxnSpPr>
              <p:spPr>
                <a:xfrm flipH="1" flipV="1">
                  <a:off x="7008778" y="3798287"/>
                  <a:ext cx="470913" cy="9358"/>
                </a:xfrm>
                <a:prstGeom prst="straightConnector1">
                  <a:avLst/>
                </a:prstGeom>
                <a:ln w="762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44D2274-0246-02DF-E616-C50EB063A376}"/>
                    </a:ext>
                  </a:extLst>
                </p:cNvPr>
                <p:cNvCxnSpPr/>
                <p:nvPr/>
              </p:nvCxnSpPr>
              <p:spPr>
                <a:xfrm flipH="1" flipV="1">
                  <a:off x="6181267" y="3248090"/>
                  <a:ext cx="112610" cy="164685"/>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B9DF552-96B1-0209-1046-A89198323676}"/>
                    </a:ext>
                  </a:extLst>
                </p:cNvPr>
                <p:cNvCxnSpPr/>
                <p:nvPr/>
              </p:nvCxnSpPr>
              <p:spPr>
                <a:xfrm flipV="1">
                  <a:off x="6357007" y="3193819"/>
                  <a:ext cx="1706" cy="222698"/>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F882D23-3E51-DA98-FFED-AF33AC8701C8}"/>
                    </a:ext>
                  </a:extLst>
                </p:cNvPr>
                <p:cNvCxnSpPr/>
                <p:nvPr/>
              </p:nvCxnSpPr>
              <p:spPr>
                <a:xfrm flipV="1">
                  <a:off x="6421843" y="3263061"/>
                  <a:ext cx="143321" cy="149714"/>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E108DB9-38B1-D3FE-0273-8ED254F615B0}"/>
                    </a:ext>
                  </a:extLst>
                </p:cNvPr>
                <p:cNvCxnSpPr/>
                <p:nvPr/>
              </p:nvCxnSpPr>
              <p:spPr>
                <a:xfrm flipH="1" flipV="1">
                  <a:off x="6392837" y="3766474"/>
                  <a:ext cx="342948" cy="5614"/>
                </a:xfrm>
                <a:prstGeom prst="straightConnector1">
                  <a:avLst/>
                </a:prstGeom>
                <a:ln w="444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374D524-F2A2-921C-0FA6-9FBB81A0E553}"/>
                    </a:ext>
                  </a:extLst>
                </p:cNvPr>
                <p:cNvCxnSpPr/>
                <p:nvPr/>
              </p:nvCxnSpPr>
              <p:spPr>
                <a:xfrm flipH="1" flipV="1">
                  <a:off x="6357007" y="3511961"/>
                  <a:ext cx="10237" cy="331241"/>
                </a:xfrm>
                <a:prstGeom prst="straightConnector1">
                  <a:avLst/>
                </a:prstGeom>
                <a:ln w="444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7" name="TextBox 84">
                <a:extLst>
                  <a:ext uri="{FF2B5EF4-FFF2-40B4-BE49-F238E27FC236}">
                    <a16:creationId xmlns:a16="http://schemas.microsoft.com/office/drawing/2014/main" id="{34CF6196-FE2F-36D9-5A24-64E973758C4D}"/>
                  </a:ext>
                </a:extLst>
              </p:cNvPr>
              <p:cNvSpPr txBox="1"/>
              <p:nvPr/>
            </p:nvSpPr>
            <p:spPr>
              <a:xfrm>
                <a:off x="2930119" y="3961010"/>
                <a:ext cx="2758302" cy="434540"/>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400" b="1" dirty="0">
                    <a:solidFill>
                      <a:srgbClr val="800080"/>
                    </a:solidFill>
                    <a:latin typeface="游ゴシック" panose="020B0400000000000000" pitchFamily="50" charset="-128"/>
                    <a:ea typeface="游ゴシック" panose="020B0400000000000000" pitchFamily="50" charset="-128"/>
                    <a:cs typeface="Arial" panose="020B0604020202020204" pitchFamily="34" charset="0"/>
                  </a:rPr>
                  <a:t>Preferred Pressure </a:t>
                </a:r>
                <a:endParaRPr lang="ko-KR" altLang="en-US" sz="1400" b="1" dirty="0">
                  <a:solidFill>
                    <a:srgbClr val="800080"/>
                  </a:solidFill>
                  <a:latin typeface="游ゴシック" panose="020B0400000000000000" pitchFamily="50" charset="-128"/>
                  <a:cs typeface="Arial" panose="020B0604020202020204" pitchFamily="34" charset="0"/>
                </a:endParaRPr>
              </a:p>
            </p:txBody>
          </p:sp>
          <p:sp>
            <p:nvSpPr>
              <p:cNvPr id="18" name="TextBox 84">
                <a:extLst>
                  <a:ext uri="{FF2B5EF4-FFF2-40B4-BE49-F238E27FC236}">
                    <a16:creationId xmlns:a16="http://schemas.microsoft.com/office/drawing/2014/main" id="{4AA833F6-9C9C-0CD3-3215-C0D5DA10A5B6}"/>
                  </a:ext>
                </a:extLst>
              </p:cNvPr>
              <p:cNvSpPr txBox="1"/>
              <p:nvPr/>
            </p:nvSpPr>
            <p:spPr>
              <a:xfrm>
                <a:off x="8287738" y="3374251"/>
                <a:ext cx="2972628" cy="434540"/>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400" b="1" dirty="0">
                    <a:solidFill>
                      <a:srgbClr val="FF0000"/>
                    </a:solidFill>
                    <a:latin typeface="游ゴシック" panose="020B0400000000000000" pitchFamily="50" charset="-128"/>
                    <a:ea typeface="游ゴシック" panose="020B0400000000000000" pitchFamily="50" charset="-128"/>
                    <a:cs typeface="Arial" panose="020B0604020202020204" pitchFamily="34" charset="0"/>
                  </a:rPr>
                  <a:t>Non-Preferred Pressure </a:t>
                </a:r>
                <a:endParaRPr lang="ko-KR" altLang="en-US" sz="1400" b="1" dirty="0">
                  <a:solidFill>
                    <a:srgbClr val="FF0000"/>
                  </a:solidFill>
                  <a:latin typeface="游ゴシック" panose="020B0400000000000000" pitchFamily="50" charset="-128"/>
                  <a:cs typeface="Arial" panose="020B0604020202020204" pitchFamily="34" charset="0"/>
                </a:endParaRPr>
              </a:p>
            </p:txBody>
          </p:sp>
        </p:grpSp>
        <p:pic>
          <p:nvPicPr>
            <p:cNvPr id="14" name="Picture 8" descr="vib-arrow">
              <a:extLst>
                <a:ext uri="{FF2B5EF4-FFF2-40B4-BE49-F238E27FC236}">
                  <a16:creationId xmlns:a16="http://schemas.microsoft.com/office/drawing/2014/main" id="{0D7BC3DE-4F11-D613-4E71-1C1EE11B0A72}"/>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1276908" y="3623685"/>
              <a:ext cx="531466" cy="546031"/>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4">
              <a:extLst>
                <a:ext uri="{FF2B5EF4-FFF2-40B4-BE49-F238E27FC236}">
                  <a16:creationId xmlns:a16="http://schemas.microsoft.com/office/drawing/2014/main" id="{B8E3562E-093C-7EC3-8891-B44D37CD333A}"/>
                </a:ext>
              </a:extLst>
            </p:cNvPr>
            <p:cNvSpPr txBox="1"/>
            <p:nvPr/>
          </p:nvSpPr>
          <p:spPr>
            <a:xfrm>
              <a:off x="-281008" y="3692853"/>
              <a:ext cx="1931212" cy="353102"/>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400" b="1" dirty="0">
                  <a:solidFill>
                    <a:srgbClr val="800080"/>
                  </a:solidFill>
                  <a:latin typeface="游ゴシック" panose="020B0400000000000000" pitchFamily="50" charset="-128"/>
                  <a:ea typeface="游ゴシック" panose="020B0400000000000000" pitchFamily="50" charset="-128"/>
                  <a:cs typeface="Arial" panose="020B0604020202020204" pitchFamily="34" charset="0"/>
                </a:rPr>
                <a:t>Preferred Pressure </a:t>
              </a:r>
              <a:endParaRPr lang="ko-KR" altLang="en-US" sz="1400" b="1" dirty="0">
                <a:solidFill>
                  <a:srgbClr val="800080"/>
                </a:solidFill>
                <a:latin typeface="游ゴシック" panose="020B0400000000000000" pitchFamily="50" charset="-128"/>
                <a:cs typeface="Arial" panose="020B0604020202020204" pitchFamily="34" charset="0"/>
              </a:endParaRPr>
            </a:p>
          </p:txBody>
        </p:sp>
      </p:grpSp>
      <p:sp>
        <p:nvSpPr>
          <p:cNvPr id="41" name="Text Box 124">
            <a:extLst>
              <a:ext uri="{FF2B5EF4-FFF2-40B4-BE49-F238E27FC236}">
                <a16:creationId xmlns:a16="http://schemas.microsoft.com/office/drawing/2014/main" id="{68ABD076-EA95-0141-FC00-3A5B440CE4EA}"/>
              </a:ext>
            </a:extLst>
          </p:cNvPr>
          <p:cNvSpPr txBox="1">
            <a:spLocks noChangeArrowheads="1"/>
          </p:cNvSpPr>
          <p:nvPr/>
        </p:nvSpPr>
        <p:spPr bwMode="auto">
          <a:xfrm>
            <a:off x="1847851" y="1458805"/>
            <a:ext cx="8569325" cy="74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a:t>
            </a:r>
            <a:r>
              <a:rPr lang="ko-KR" altLang="ko-KR" sz="1400" b="1" dirty="0">
                <a:solidFill>
                  <a:schemeClr val="accent5">
                    <a:lumMod val="50000"/>
                  </a:schemeClr>
                </a:solidFill>
                <a:latin typeface="游ゴシック" panose="020B0400000000000000" pitchFamily="50" charset="-128"/>
                <a:ea typeface="+mn-ea"/>
              </a:rPr>
              <a:t>▶</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a:t>
            </a:r>
            <a:r>
              <a:rPr lang="ko-KR" altLang="en-US" sz="1400" b="1" dirty="0">
                <a:solidFill>
                  <a:schemeClr val="accent5">
                    <a:lumMod val="50000"/>
                  </a:schemeClr>
                </a:solidFill>
                <a:latin typeface="游ゴシック" panose="020B0400000000000000" pitchFamily="50" charset="-128"/>
                <a:ea typeface="游ゴシック" panose="020B0400000000000000" pitchFamily="50" charset="-128"/>
              </a:rPr>
              <a:t>특허 </a:t>
            </a:r>
            <a:r>
              <a:rPr lang="en-US" altLang="ja-JP" sz="1400" b="1" dirty="0">
                <a:solidFill>
                  <a:schemeClr val="accent5">
                    <a:lumMod val="50000"/>
                  </a:schemeClr>
                </a:solidFill>
                <a:latin typeface="游ゴシック" panose="020B0400000000000000" pitchFamily="50" charset="-128"/>
                <a:ea typeface="游ゴシック" panose="020B0400000000000000" pitchFamily="50" charset="-128"/>
              </a:rPr>
              <a:t>No.</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 10-2016-0057191</a:t>
            </a:r>
          </a:p>
          <a:p>
            <a:pPr algn="l" eaLnBrk="0" fontAlgn="base" hangingPunct="0"/>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a:t>
            </a:r>
            <a:r>
              <a:rPr lang="ko-KR" altLang="ko-KR" sz="1400" b="1" dirty="0">
                <a:solidFill>
                  <a:schemeClr val="accent5">
                    <a:lumMod val="50000"/>
                  </a:schemeClr>
                </a:solidFill>
                <a:latin typeface="游ゴシック" panose="020B0400000000000000" pitchFamily="50" charset="-128"/>
                <a:ea typeface="+mn-ea"/>
              </a:rPr>
              <a:t>▶</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a:t>
            </a:r>
            <a:r>
              <a:rPr lang="ko-KR" altLang="en-US" sz="1400" b="1" dirty="0">
                <a:solidFill>
                  <a:schemeClr val="accent5">
                    <a:lumMod val="50000"/>
                  </a:schemeClr>
                </a:solidFill>
                <a:latin typeface="游ゴシック" panose="020B0400000000000000" pitchFamily="50" charset="-128"/>
                <a:ea typeface="游ゴシック" panose="020B0400000000000000" pitchFamily="50" charset="-128"/>
              </a:rPr>
              <a:t>명칭</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 </a:t>
            </a:r>
            <a:r>
              <a:rPr lang="ko-KR" altLang="en-US" sz="1400" b="1" dirty="0">
                <a:solidFill>
                  <a:schemeClr val="accent5">
                    <a:lumMod val="50000"/>
                  </a:schemeClr>
                </a:solidFill>
                <a:latin typeface="游ゴシック" panose="020B0400000000000000" pitchFamily="50" charset="-128"/>
                <a:ea typeface="游ゴシック" panose="020B0400000000000000" pitchFamily="50" charset="-128"/>
              </a:rPr>
              <a:t>버터플라이 밸브의 양방향 사용을 위한 시트 구조</a:t>
            </a:r>
            <a:endParaRPr lang="en-US" altLang="ko-KR" sz="1400" b="1" dirty="0">
              <a:solidFill>
                <a:schemeClr val="accent5">
                  <a:lumMod val="50000"/>
                </a:schemeClr>
              </a:solidFill>
              <a:latin typeface="游ゴシック" panose="020B0400000000000000" pitchFamily="50" charset="-128"/>
              <a:ea typeface="游ゴシック" panose="020B0400000000000000" pitchFamily="50" charset="-128"/>
            </a:endParaRPr>
          </a:p>
          <a:p>
            <a:pPr algn="l" eaLnBrk="0" fontAlgn="base" hangingPunct="0"/>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a:t>
            </a:r>
            <a:r>
              <a:rPr lang="ko-KR" altLang="ko-KR" sz="1400" b="1" dirty="0">
                <a:solidFill>
                  <a:schemeClr val="accent5">
                    <a:lumMod val="50000"/>
                  </a:schemeClr>
                </a:solidFill>
                <a:latin typeface="游ゴシック" panose="020B0400000000000000" pitchFamily="50" charset="-128"/>
                <a:ea typeface="+mn-ea"/>
              </a:rPr>
              <a:t>▶</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a:t>
            </a:r>
            <a:r>
              <a:rPr lang="ko-KR" altLang="en-US" sz="1400" b="1" dirty="0">
                <a:solidFill>
                  <a:schemeClr val="accent5">
                    <a:lumMod val="50000"/>
                  </a:schemeClr>
                </a:solidFill>
                <a:latin typeface="游ゴシック" panose="020B0400000000000000" pitchFamily="50" charset="-128"/>
                <a:ea typeface="游ゴシック" panose="020B0400000000000000" pitchFamily="50" charset="-128"/>
              </a:rPr>
              <a:t>내용</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 </a:t>
            </a:r>
            <a:r>
              <a:rPr lang="ko-KR" altLang="en-US" sz="1400" b="1" dirty="0">
                <a:solidFill>
                  <a:schemeClr val="accent5">
                    <a:lumMod val="50000"/>
                  </a:schemeClr>
                </a:solidFill>
                <a:latin typeface="游ゴシック" panose="020B0400000000000000" pitchFamily="50" charset="-128"/>
                <a:ea typeface="游ゴシック" panose="020B0400000000000000" pitchFamily="50" charset="-128"/>
              </a:rPr>
              <a:t>이중 편심 설계 밸브 양방향 어플리케이션 실현</a:t>
            </a:r>
            <a:endParaRPr lang="en-US" altLang="ko-KR" sz="1400" dirty="0">
              <a:solidFill>
                <a:schemeClr val="accent5">
                  <a:lumMod val="50000"/>
                </a:schemeClr>
              </a:solidFill>
              <a:latin typeface="游ゴシック" panose="020B0400000000000000" pitchFamily="50" charset="-128"/>
              <a:ea typeface="游ゴシック" panose="020B0400000000000000" pitchFamily="50" charset="-128"/>
            </a:endParaRPr>
          </a:p>
        </p:txBody>
      </p:sp>
      <p:sp>
        <p:nvSpPr>
          <p:cNvPr id="6" name="TextBox 5">
            <a:extLst>
              <a:ext uri="{FF2B5EF4-FFF2-40B4-BE49-F238E27FC236}">
                <a16:creationId xmlns:a16="http://schemas.microsoft.com/office/drawing/2014/main" id="{964ADE6E-5213-8867-1240-FE0328FF3121}"/>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제목 1">
            <a:extLst>
              <a:ext uri="{FF2B5EF4-FFF2-40B4-BE49-F238E27FC236}">
                <a16:creationId xmlns:a16="http://schemas.microsoft.com/office/drawing/2014/main" id="{0DCDC854-8BBB-EBA0-7CC6-B5273ED70692}"/>
              </a:ext>
            </a:extLst>
          </p:cNvPr>
          <p:cNvSpPr txBox="1">
            <a:spLocks/>
          </p:cNvSpPr>
          <p:nvPr/>
        </p:nvSpPr>
        <p:spPr>
          <a:xfrm>
            <a:off x="828674" y="872562"/>
            <a:ext cx="11268076" cy="437130"/>
          </a:xfrm>
          <a:prstGeom prst="rect">
            <a:avLst/>
          </a:prstGeom>
        </p:spPr>
        <p:txBody>
          <a:bodyPr/>
          <a:lstStyle>
            <a:lvl1pPr algn="l" defTabSz="914377" rtl="0" eaLnBrk="1" latinLnBrk="1" hangingPunct="1">
              <a:lnSpc>
                <a:spcPct val="90000"/>
              </a:lnSpc>
              <a:spcBef>
                <a:spcPct val="0"/>
              </a:spcBef>
              <a:buNone/>
              <a:defRPr sz="2400" b="1" kern="1200">
                <a:solidFill>
                  <a:schemeClr val="tx1"/>
                </a:solidFill>
                <a:latin typeface="+mn-ea"/>
                <a:ea typeface="+mn-ea"/>
                <a:cs typeface="+mj-cs"/>
              </a:defRPr>
            </a:lvl1pPr>
          </a:lstStyle>
          <a:p>
            <a:r>
              <a:rPr lang="en-US" altLang="ko-KR" sz="3200" dirty="0">
                <a:latin typeface="游ゴシック" panose="020B0400000000000000" pitchFamily="50" charset="-128"/>
                <a:ea typeface="游ゴシック" panose="020B0400000000000000" pitchFamily="50" charset="-128"/>
              </a:rPr>
              <a:t>Water Works BFV </a:t>
            </a:r>
            <a:r>
              <a:rPr lang="en-US" altLang="ko-KR"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Double Offset</a:t>
            </a:r>
            <a:r>
              <a:rPr lang="en-US" altLang="ko-KR" dirty="0">
                <a:latin typeface="游ゴシック" panose="020B0400000000000000" pitchFamily="50" charset="-128"/>
                <a:ea typeface="游ゴシック" panose="020B0400000000000000" pitchFamily="50" charset="-128"/>
              </a:rPr>
              <a:t>) – Design </a:t>
            </a:r>
            <a:r>
              <a:rPr lang="ko-KR" altLang="en-US" dirty="0">
                <a:latin typeface="游ゴシック" panose="020B0400000000000000" pitchFamily="50" charset="-128"/>
                <a:ea typeface="游ゴシック" panose="020B0400000000000000" pitchFamily="50" charset="-128"/>
              </a:rPr>
              <a:t>특징</a:t>
            </a:r>
            <a:endParaRPr lang="ko-KR" altLang="en-US" dirty="0">
              <a:latin typeface="游ゴシック" panose="020B0400000000000000" pitchFamily="50" charset="-128"/>
            </a:endParaRPr>
          </a:p>
        </p:txBody>
      </p:sp>
      <p:sp>
        <p:nvSpPr>
          <p:cNvPr id="2" name="楕円 1">
            <a:extLst>
              <a:ext uri="{FF2B5EF4-FFF2-40B4-BE49-F238E27FC236}">
                <a16:creationId xmlns:a16="http://schemas.microsoft.com/office/drawing/2014/main" id="{C2501C81-3CBD-E339-E25B-7D9179F1D018}"/>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2403440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9627825" cy="437130"/>
          </a:xfrm>
        </p:spPr>
        <p:txBody>
          <a:bodyPr/>
          <a:lstStyle/>
          <a:p>
            <a:r>
              <a:rPr lang="en-US" altLang="ko-KR" sz="3200" dirty="0">
                <a:latin typeface="Yu Gothic" panose="020B0400000000000000" pitchFamily="34" charset="-128"/>
                <a:ea typeface="Yu Gothic" panose="020B0400000000000000" pitchFamily="34" charset="-128"/>
              </a:rPr>
              <a:t>Combined Check BFV </a:t>
            </a:r>
            <a:r>
              <a:rPr lang="en-US" altLang="ko-KR" dirty="0">
                <a:latin typeface="Yu Gothic" panose="020B0400000000000000" pitchFamily="34" charset="-128"/>
                <a:ea typeface="Yu Gothic" panose="020B0400000000000000" pitchFamily="34" charset="-128"/>
              </a:rPr>
              <a:t>(Double Offset)</a:t>
            </a:r>
            <a:endParaRPr lang="ko-KR" altLang="en-US" sz="3200" dirty="0">
              <a:latin typeface="Yu Gothic" panose="020B0400000000000000" pitchFamily="34" charset="-128"/>
            </a:endParaRPr>
          </a:p>
        </p:txBody>
      </p:sp>
      <p:sp>
        <p:nvSpPr>
          <p:cNvPr id="6" name="TextBox 143">
            <a:extLst>
              <a:ext uri="{FF2B5EF4-FFF2-40B4-BE49-F238E27FC236}">
                <a16:creationId xmlns:a16="http://schemas.microsoft.com/office/drawing/2014/main" id="{AA295D87-3E2A-A642-5B9C-E8121766F627}"/>
              </a:ext>
            </a:extLst>
          </p:cNvPr>
          <p:cNvSpPr txBox="1"/>
          <p:nvPr/>
        </p:nvSpPr>
        <p:spPr bwMode="auto">
          <a:xfrm>
            <a:off x="5340770" y="5217548"/>
            <a:ext cx="5741412" cy="106534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 913 NR (with HPU), SRS913NRV (with HPU)</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JEDDA SOUTH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3450  ( 138”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Sea Water</a:t>
            </a:r>
          </a:p>
        </p:txBody>
      </p:sp>
      <p:graphicFrame>
        <p:nvGraphicFramePr>
          <p:cNvPr id="44" name="コンテンツ プレースホルダー 6">
            <a:extLst>
              <a:ext uri="{FF2B5EF4-FFF2-40B4-BE49-F238E27FC236}">
                <a16:creationId xmlns:a16="http://schemas.microsoft.com/office/drawing/2014/main" id="{E0E172B9-5837-ACF5-3E30-D70B19305E72}"/>
              </a:ext>
            </a:extLst>
          </p:cNvPr>
          <p:cNvGraphicFramePr>
            <a:graphicFrameLocks/>
          </p:cNvGraphicFramePr>
          <p:nvPr>
            <p:extLst>
              <p:ext uri="{D42A27DB-BD31-4B8C-83A1-F6EECF244321}">
                <p14:modId xmlns:p14="http://schemas.microsoft.com/office/powerpoint/2010/main" val="686070876"/>
              </p:ext>
            </p:extLst>
          </p:nvPr>
        </p:nvGraphicFramePr>
        <p:xfrm>
          <a:off x="5447928" y="1742054"/>
          <a:ext cx="5018096" cy="2371408"/>
        </p:xfrm>
        <a:graphic>
          <a:graphicData uri="http://schemas.openxmlformats.org/drawingml/2006/table">
            <a:tbl>
              <a:tblPr bandRow="1">
                <a:tableStyleId>{5C22544A-7EE6-4342-B048-85BDC9FD1C3A}</a:tableStyleId>
              </a:tblPr>
              <a:tblGrid>
                <a:gridCol w="2406385">
                  <a:extLst>
                    <a:ext uri="{9D8B030D-6E8A-4147-A177-3AD203B41FA5}">
                      <a16:colId xmlns:a16="http://schemas.microsoft.com/office/drawing/2014/main" val="20000"/>
                    </a:ext>
                  </a:extLst>
                </a:gridCol>
                <a:gridCol w="2611711">
                  <a:extLst>
                    <a:ext uri="{9D8B030D-6E8A-4147-A177-3AD203B41FA5}">
                      <a16:colId xmlns:a16="http://schemas.microsoft.com/office/drawing/2014/main" val="20001"/>
                    </a:ext>
                  </a:extLst>
                </a:gridCol>
              </a:tblGrid>
              <a:tr h="351150">
                <a:tc>
                  <a:txBody>
                    <a:bodyPr/>
                    <a:lstStyle/>
                    <a:p>
                      <a:pPr algn="ctr"/>
                      <a:r>
                        <a:rPr kumimoji="1" lang="en-US" altLang="ja-JP" sz="1200" b="1" dirty="0">
                          <a:latin typeface="Yu Gothic" panose="020B0400000000000000" pitchFamily="34" charset="-128"/>
                          <a:ea typeface="Yu Gothic" panose="020B0400000000000000" pitchFamily="34" charset="-128"/>
                        </a:rPr>
                        <a:t>SIZE</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200" b="1" dirty="0">
                          <a:latin typeface="Yu Gothic" panose="020B0400000000000000" pitchFamily="34" charset="-128"/>
                          <a:ea typeface="Yu Gothic" panose="020B0400000000000000" pitchFamily="34" charset="-128"/>
                        </a:rPr>
                        <a:t>PRESSURE RATING </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504056">
                <a:tc>
                  <a:txBody>
                    <a:bodyPr/>
                    <a:lstStyle/>
                    <a:p>
                      <a:r>
                        <a:rPr kumimoji="1" lang="en-US" altLang="ja-JP" sz="1200" dirty="0">
                          <a:latin typeface="Yu Gothic" panose="020B0400000000000000" pitchFamily="34" charset="-128"/>
                          <a:ea typeface="Yu Gothic" panose="020B0400000000000000" pitchFamily="34" charset="-128"/>
                        </a:rPr>
                        <a:t>8”(DN200) ~  24”(DN 600 )</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r>
                        <a:rPr kumimoji="1" lang="en-US" altLang="ja-JP" sz="1200" baseline="0" dirty="0">
                          <a:latin typeface="Yu Gothic" panose="020B0400000000000000" pitchFamily="34" charset="-128"/>
                          <a:ea typeface="Yu Gothic" panose="020B0400000000000000" pitchFamily="34" charset="-128"/>
                        </a:rPr>
                        <a:t>AWWA C504 CLASS D, CLASS E</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648072">
                <a:tc>
                  <a:txBody>
                    <a:bodyPr/>
                    <a:lstStyle/>
                    <a:p>
                      <a:r>
                        <a:rPr kumimoji="1" lang="en-US" altLang="ja-JP" sz="1200" dirty="0">
                          <a:latin typeface="Yu Gothic" panose="020B0400000000000000" pitchFamily="34" charset="-128"/>
                          <a:ea typeface="Yu Gothic" panose="020B0400000000000000" pitchFamily="34" charset="-128"/>
                        </a:rPr>
                        <a:t>26”(DN650) ~ 48”(DN 1200)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a:latin typeface="Yu Gothic" panose="020B0400000000000000" pitchFamily="34" charset="-128"/>
                          <a:ea typeface="Yu Gothic" panose="020B0400000000000000" pitchFamily="34" charset="-128"/>
                        </a:rPr>
                        <a:t>AWWA C504 CLASS D, CLASS E</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732086">
                <a:tc>
                  <a:txBody>
                    <a:bodyPr/>
                    <a:lstStyle/>
                    <a:p>
                      <a:r>
                        <a:rPr kumimoji="1" lang="en-US" altLang="ja-JP" sz="1200" dirty="0">
                          <a:latin typeface="Yu Gothic" panose="020B0400000000000000" pitchFamily="34" charset="-128"/>
                          <a:ea typeface="Yu Gothic" panose="020B0400000000000000" pitchFamily="34" charset="-128"/>
                        </a:rPr>
                        <a:t>52”(DN1300) ~ 160”(DN 4000)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a:latin typeface="Yu Gothic" panose="020B0400000000000000" pitchFamily="34" charset="-128"/>
                          <a:ea typeface="Yu Gothic" panose="020B0400000000000000" pitchFamily="34" charset="-128"/>
                        </a:rPr>
                        <a:t>AWWA C504 CLASS D</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C26F60C9-FE43-3C8D-016F-6297BE5533E6}"/>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3BA00ACA-B6C9-254B-248B-2CF368D8EC0E}"/>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pic>
        <p:nvPicPr>
          <p:cNvPr id="5" name="Picture 42" descr="Combined Check Valve2 RAF">
            <a:extLst>
              <a:ext uri="{FF2B5EF4-FFF2-40B4-BE49-F238E27FC236}">
                <a16:creationId xmlns:a16="http://schemas.microsoft.com/office/drawing/2014/main" id="{2985080E-B6B4-A5AF-E35D-54262CD5ECD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48668" y="1772816"/>
            <a:ext cx="2723197" cy="199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8" descr="C:\Users\정성한\Desktop\Labarotary 사진\3450A NRV\20150627_144814.jpg">
            <a:extLst>
              <a:ext uri="{FF2B5EF4-FFF2-40B4-BE49-F238E27FC236}">
                <a16:creationId xmlns:a16="http://schemas.microsoft.com/office/drawing/2014/main" id="{5F2A1423-6D42-B320-EA6F-1BEEB64529F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8667" y="4005064"/>
            <a:ext cx="2726040" cy="19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165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二等辺三角形 52">
            <a:extLst>
              <a:ext uri="{FF2B5EF4-FFF2-40B4-BE49-F238E27FC236}">
                <a16:creationId xmlns:a16="http://schemas.microsoft.com/office/drawing/2014/main" id="{C79958B8-C970-CFB7-E6EE-FF9318AE3212}"/>
              </a:ext>
            </a:extLst>
          </p:cNvPr>
          <p:cNvSpPr/>
          <p:nvPr/>
        </p:nvSpPr>
        <p:spPr>
          <a:xfrm rot="5400000">
            <a:off x="6212936" y="1767575"/>
            <a:ext cx="114151" cy="124974"/>
          </a:xfrm>
          <a:prstGeom prst="triangle">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二等辺三角形 50">
            <a:extLst>
              <a:ext uri="{FF2B5EF4-FFF2-40B4-BE49-F238E27FC236}">
                <a16:creationId xmlns:a16="http://schemas.microsoft.com/office/drawing/2014/main" id="{8FB410E3-AD8E-9931-9D53-EF50A87615F4}"/>
              </a:ext>
            </a:extLst>
          </p:cNvPr>
          <p:cNvSpPr/>
          <p:nvPr/>
        </p:nvSpPr>
        <p:spPr>
          <a:xfrm rot="5400000">
            <a:off x="6340365" y="3076798"/>
            <a:ext cx="194551" cy="183097"/>
          </a:xfrm>
          <a:prstGeom prst="triangle">
            <a:avLst/>
          </a:prstGeom>
          <a:solidFill>
            <a:srgbClr val="4975C3"/>
          </a:solidFill>
          <a:ln>
            <a:solidFill>
              <a:srgbClr val="4975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二等辺三角形 49">
            <a:extLst>
              <a:ext uri="{FF2B5EF4-FFF2-40B4-BE49-F238E27FC236}">
                <a16:creationId xmlns:a16="http://schemas.microsoft.com/office/drawing/2014/main" id="{CD35EAF4-9170-B136-2DB2-E1C19EB10EBF}"/>
              </a:ext>
            </a:extLst>
          </p:cNvPr>
          <p:cNvSpPr/>
          <p:nvPr/>
        </p:nvSpPr>
        <p:spPr>
          <a:xfrm rot="16200000">
            <a:off x="5780865" y="2330883"/>
            <a:ext cx="194551" cy="183097"/>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a:extLst>
              <a:ext uri="{FF2B5EF4-FFF2-40B4-BE49-F238E27FC236}">
                <a16:creationId xmlns:a16="http://schemas.microsoft.com/office/drawing/2014/main" id="{81DCA8E0-8A07-CBFF-CE60-7A18BC8314D8}"/>
              </a:ext>
            </a:extLst>
          </p:cNvPr>
          <p:cNvSpPr/>
          <p:nvPr/>
        </p:nvSpPr>
        <p:spPr>
          <a:xfrm rot="5400000">
            <a:off x="6157448" y="1320018"/>
            <a:ext cx="114153" cy="112660"/>
          </a:xfrm>
          <a:prstGeom prst="triangl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제목 1">
            <a:extLst>
              <a:ext uri="{FF2B5EF4-FFF2-40B4-BE49-F238E27FC236}">
                <a16:creationId xmlns:a16="http://schemas.microsoft.com/office/drawing/2014/main" id="{3D10778B-FC9C-79D4-26CB-0DFAFA4F08CF}"/>
              </a:ext>
            </a:extLst>
          </p:cNvPr>
          <p:cNvSpPr>
            <a:spLocks noGrp="1"/>
          </p:cNvSpPr>
          <p:nvPr>
            <p:ph type="title"/>
          </p:nvPr>
        </p:nvSpPr>
        <p:spPr>
          <a:xfrm>
            <a:off x="536990" y="616945"/>
            <a:ext cx="8536978" cy="435847"/>
          </a:xfrm>
        </p:spPr>
        <p:txBody>
          <a:bodyPr/>
          <a:lstStyle/>
          <a:p>
            <a:r>
              <a:rPr lang="ko-KR" altLang="en-US" sz="2800" dirty="0">
                <a:solidFill>
                  <a:srgbClr val="000000"/>
                </a:solidFill>
                <a:latin typeface="游ゴシック" panose="020B0400000000000000" pitchFamily="50" charset="-128"/>
                <a:ea typeface="游ゴシック" panose="020B0400000000000000" pitchFamily="50" charset="-128"/>
              </a:rPr>
              <a:t>연혁</a:t>
            </a:r>
            <a:r>
              <a:rPr lang="ja-JP" altLang="en-US" sz="2800" b="1" dirty="0">
                <a:solidFill>
                  <a:srgbClr val="000000"/>
                </a:solidFill>
                <a:latin typeface="游ゴシック" panose="020B0400000000000000" pitchFamily="50" charset="-128"/>
                <a:ea typeface="游ゴシック" panose="020B0400000000000000" pitchFamily="50" charset="-128"/>
              </a:rPr>
              <a:t>（</a:t>
            </a:r>
            <a:r>
              <a:rPr lang="en-US" altLang="ja-JP" sz="2800" b="1" dirty="0">
                <a:solidFill>
                  <a:srgbClr val="000000"/>
                </a:solidFill>
                <a:latin typeface="游ゴシック" panose="020B0400000000000000" pitchFamily="50" charset="-128"/>
                <a:ea typeface="游ゴシック" panose="020B0400000000000000" pitchFamily="50" charset="-128"/>
              </a:rPr>
              <a:t>Brief History</a:t>
            </a:r>
            <a:r>
              <a:rPr lang="en-US" altLang="ko-KR" sz="2800" b="1" dirty="0">
                <a:solidFill>
                  <a:srgbClr val="000000"/>
                </a:solidFill>
                <a:latin typeface="游ゴシック" panose="020B0400000000000000" pitchFamily="50" charset="-128"/>
                <a:ea typeface="游ゴシック" panose="020B0400000000000000" pitchFamily="50" charset="-128"/>
              </a:rPr>
              <a:t> in South Korea</a:t>
            </a:r>
            <a:r>
              <a:rPr lang="ja-JP" altLang="en-US" sz="2800" b="1" dirty="0">
                <a:solidFill>
                  <a:srgbClr val="000000"/>
                </a:solidFill>
                <a:latin typeface="游ゴシック" panose="020B0400000000000000" pitchFamily="50" charset="-128"/>
                <a:ea typeface="游ゴシック" panose="020B0400000000000000" pitchFamily="50" charset="-128"/>
              </a:rPr>
              <a:t>）</a:t>
            </a:r>
            <a:endParaRPr lang="ko-KR" altLang="en-US" sz="3600" b="1" dirty="0">
              <a:latin typeface="游ゴシック" panose="020B0400000000000000" pitchFamily="50" charset="-128"/>
            </a:endParaRPr>
          </a:p>
        </p:txBody>
      </p:sp>
      <p:sp>
        <p:nvSpPr>
          <p:cNvPr id="20" name="TextBox 19">
            <a:extLst>
              <a:ext uri="{FF2B5EF4-FFF2-40B4-BE49-F238E27FC236}">
                <a16:creationId xmlns:a16="http://schemas.microsoft.com/office/drawing/2014/main" id="{D12C20FC-1EE8-3A72-3828-2E5B1EE15465}"/>
              </a:ext>
            </a:extLst>
          </p:cNvPr>
          <p:cNvSpPr txBox="1"/>
          <p:nvPr/>
        </p:nvSpPr>
        <p:spPr>
          <a:xfrm>
            <a:off x="188857" y="2325156"/>
            <a:ext cx="5541344" cy="338554"/>
          </a:xfrm>
          <a:prstGeom prst="rect">
            <a:avLst/>
          </a:prstGeom>
          <a:noFill/>
        </p:spPr>
        <p:txBody>
          <a:bodyPr wrap="square" rtlCol="0">
            <a:spAutoFit/>
          </a:bodyPr>
          <a:lstStyle/>
          <a:p>
            <a:r>
              <a:rPr lang="en-US" altLang="ko-KR" sz="1600" b="1" dirty="0">
                <a:solidFill>
                  <a:schemeClr val="accent1">
                    <a:lumMod val="75000"/>
                  </a:schemeClr>
                </a:solidFill>
                <a:latin typeface="游ゴシック" panose="020B0400000000000000" pitchFamily="50" charset="-128"/>
                <a:ea typeface="游ゴシック" panose="020B0400000000000000" pitchFamily="50" charset="-128"/>
              </a:rPr>
              <a:t>2018.4</a:t>
            </a:r>
            <a:r>
              <a:rPr lang="ja-JP" altLang="en-US" sz="1600" b="1" dirty="0">
                <a:solidFill>
                  <a:schemeClr val="accent1">
                    <a:lumMod val="75000"/>
                  </a:schemeClr>
                </a:solidFill>
                <a:latin typeface="游ゴシック" panose="020B0400000000000000" pitchFamily="50" charset="-128"/>
                <a:ea typeface="游ゴシック" panose="020B0400000000000000" pitchFamily="50" charset="-128"/>
              </a:rPr>
              <a:t>：</a:t>
            </a:r>
            <a:r>
              <a:rPr lang="en-US" altLang="ja-JP" sz="1600" b="1" dirty="0">
                <a:solidFill>
                  <a:schemeClr val="accent1">
                    <a:lumMod val="75000"/>
                  </a:schemeClr>
                </a:solidFill>
                <a:latin typeface="游ゴシック" panose="020B0400000000000000" pitchFamily="50" charset="-128"/>
                <a:ea typeface="游ゴシック" panose="020B0400000000000000" pitchFamily="50" charset="-128"/>
              </a:rPr>
              <a:t>Cephas</a:t>
            </a:r>
            <a:r>
              <a:rPr lang="ja-JP" altLang="en-US" sz="1600" b="1" dirty="0">
                <a:solidFill>
                  <a:schemeClr val="accent1">
                    <a:lumMod val="75000"/>
                  </a:schemeClr>
                </a:solidFill>
                <a:latin typeface="游ゴシック" panose="020B0400000000000000" pitchFamily="50" charset="-128"/>
                <a:ea typeface="游ゴシック" panose="020B0400000000000000" pitchFamily="50" charset="-128"/>
              </a:rPr>
              <a:t> </a:t>
            </a:r>
            <a:r>
              <a:rPr lang="en-US" altLang="ja-JP" sz="1600" b="1" dirty="0">
                <a:solidFill>
                  <a:schemeClr val="accent1">
                    <a:lumMod val="75000"/>
                  </a:schemeClr>
                </a:solidFill>
                <a:latin typeface="游ゴシック" panose="020B0400000000000000" pitchFamily="50" charset="-128"/>
                <a:ea typeface="游ゴシック" panose="020B0400000000000000" pitchFamily="50" charset="-128"/>
              </a:rPr>
              <a:t>Pipelines</a:t>
            </a:r>
            <a:r>
              <a:rPr lang="ja-JP" altLang="en-US" sz="1600" b="1" dirty="0">
                <a:solidFill>
                  <a:schemeClr val="accent1">
                    <a:lumMod val="75000"/>
                  </a:schemeClr>
                </a:solidFill>
                <a:latin typeface="游ゴシック" panose="020B0400000000000000" pitchFamily="50" charset="-128"/>
                <a:ea typeface="游ゴシック" panose="020B0400000000000000" pitchFamily="50" charset="-128"/>
              </a:rPr>
              <a:t> </a:t>
            </a:r>
            <a:r>
              <a:rPr lang="en-US" altLang="ja-JP" sz="1600" b="1" dirty="0">
                <a:solidFill>
                  <a:schemeClr val="accent1">
                    <a:lumMod val="75000"/>
                  </a:schemeClr>
                </a:solidFill>
                <a:latin typeface="游ゴシック" panose="020B0400000000000000" pitchFamily="50" charset="-128"/>
                <a:ea typeface="游ゴシック" panose="020B0400000000000000" pitchFamily="50" charset="-128"/>
              </a:rPr>
              <a:t>Corp</a:t>
            </a:r>
            <a:r>
              <a:rPr lang="ja-JP" altLang="en-US" sz="1600" b="1" dirty="0">
                <a:solidFill>
                  <a:schemeClr val="accent1">
                    <a:lumMod val="75000"/>
                  </a:schemeClr>
                </a:solidFill>
                <a:latin typeface="游ゴシック" panose="020B0400000000000000" pitchFamily="50" charset="-128"/>
                <a:ea typeface="游ゴシック" panose="020B0400000000000000" pitchFamily="50" charset="-128"/>
              </a:rPr>
              <a:t> </a:t>
            </a:r>
            <a:r>
              <a:rPr lang="en-US" altLang="ko-KR" sz="1600" b="1" dirty="0">
                <a:solidFill>
                  <a:schemeClr val="accent1">
                    <a:lumMod val="75000"/>
                  </a:schemeClr>
                </a:solidFill>
                <a:latin typeface="游ゴシック" panose="020B0400000000000000" pitchFamily="50" charset="-128"/>
                <a:ea typeface="游ゴシック" panose="020B0400000000000000" pitchFamily="50" charset="-128"/>
              </a:rPr>
              <a:t>100%</a:t>
            </a:r>
            <a:r>
              <a:rPr lang="ko-KR" altLang="en-US" sz="1600" b="1" dirty="0">
                <a:solidFill>
                  <a:schemeClr val="accent1">
                    <a:lumMod val="75000"/>
                  </a:schemeClr>
                </a:solidFill>
                <a:latin typeface="游ゴシック" panose="020B0400000000000000" pitchFamily="50" charset="-128"/>
                <a:ea typeface="游ゴシック" panose="020B0400000000000000" pitchFamily="50" charset="-128"/>
              </a:rPr>
              <a:t>주식 취득</a:t>
            </a:r>
            <a:r>
              <a:rPr lang="ja-JP" altLang="en-US" sz="1600" b="1" dirty="0">
                <a:solidFill>
                  <a:schemeClr val="accent1">
                    <a:lumMod val="75000"/>
                  </a:schemeClr>
                </a:solidFill>
                <a:latin typeface="游ゴシック" panose="020B0400000000000000" pitchFamily="50" charset="-128"/>
                <a:ea typeface="游ゴシック" panose="020B0400000000000000" pitchFamily="50" charset="-128"/>
              </a:rPr>
              <a:t> </a:t>
            </a:r>
            <a:endParaRPr lang="en-US" altLang="ja-JP" sz="1600" b="1" dirty="0">
              <a:solidFill>
                <a:schemeClr val="accent1">
                  <a:lumMod val="75000"/>
                </a:schemeClr>
              </a:solidFill>
              <a:latin typeface="游ゴシック" panose="020B0400000000000000" pitchFamily="50" charset="-128"/>
              <a:ea typeface="游ゴシック" panose="020B0400000000000000" pitchFamily="50" charset="-128"/>
            </a:endParaRPr>
          </a:p>
        </p:txBody>
      </p:sp>
      <p:cxnSp>
        <p:nvCxnSpPr>
          <p:cNvPr id="13" name="直線矢印コネクタ 12">
            <a:extLst>
              <a:ext uri="{FF2B5EF4-FFF2-40B4-BE49-F238E27FC236}">
                <a16:creationId xmlns:a16="http://schemas.microsoft.com/office/drawing/2014/main" id="{8A19D963-72A5-0009-BB66-D9100E70B340}"/>
              </a:ext>
            </a:extLst>
          </p:cNvPr>
          <p:cNvCxnSpPr>
            <a:cxnSpLocks/>
          </p:cNvCxnSpPr>
          <p:nvPr/>
        </p:nvCxnSpPr>
        <p:spPr>
          <a:xfrm>
            <a:off x="6101802" y="1124744"/>
            <a:ext cx="0" cy="5400600"/>
          </a:xfrm>
          <a:prstGeom prst="straightConnector1">
            <a:avLst/>
          </a:prstGeom>
          <a:ln w="76200">
            <a:gradFill flip="none" rotWithShape="1">
              <a:gsLst>
                <a:gs pos="0">
                  <a:srgbClr val="002060"/>
                </a:gs>
                <a:gs pos="39000">
                  <a:srgbClr val="3464E0"/>
                </a:gs>
                <a:gs pos="72000">
                  <a:schemeClr val="accent1">
                    <a:lumMod val="45000"/>
                    <a:lumOff val="55000"/>
                  </a:schemeClr>
                </a:gs>
                <a:gs pos="100000">
                  <a:schemeClr val="accent1">
                    <a:lumMod val="30000"/>
                    <a:lumOff val="70000"/>
                  </a:schemeClr>
                </a:gs>
              </a:gsLst>
              <a:lin ang="16200000" scaled="0"/>
              <a:tileRect/>
            </a:gradFill>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48A2BAE4-2D7D-163D-DDFC-8121C67F51ED}"/>
              </a:ext>
            </a:extLst>
          </p:cNvPr>
          <p:cNvSpPr/>
          <p:nvPr/>
        </p:nvSpPr>
        <p:spPr>
          <a:xfrm>
            <a:off x="6031305" y="1303758"/>
            <a:ext cx="140994" cy="140994"/>
          </a:xfrm>
          <a:prstGeom prst="ellipse">
            <a:avLst/>
          </a:prstGeom>
          <a:solidFill>
            <a:schemeClr val="bg1"/>
          </a:solidFill>
          <a:ln w="635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8BEB4D61-86C5-379A-CE39-739A4E071C89}"/>
              </a:ext>
            </a:extLst>
          </p:cNvPr>
          <p:cNvSpPr/>
          <p:nvPr/>
        </p:nvSpPr>
        <p:spPr>
          <a:xfrm>
            <a:off x="5945221" y="2264013"/>
            <a:ext cx="301557" cy="301557"/>
          </a:xfrm>
          <a:prstGeom prst="ellipse">
            <a:avLst/>
          </a:prstGeom>
          <a:solidFill>
            <a:schemeClr val="bg1"/>
          </a:solidFill>
          <a:ln w="1270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TextBox 18">
            <a:extLst>
              <a:ext uri="{FF2B5EF4-FFF2-40B4-BE49-F238E27FC236}">
                <a16:creationId xmlns:a16="http://schemas.microsoft.com/office/drawing/2014/main" id="{FA3A10FB-D656-669D-47D6-D41C4298D14E}"/>
              </a:ext>
            </a:extLst>
          </p:cNvPr>
          <p:cNvSpPr txBox="1"/>
          <p:nvPr/>
        </p:nvSpPr>
        <p:spPr>
          <a:xfrm>
            <a:off x="6397557" y="1699069"/>
            <a:ext cx="4931922" cy="307777"/>
          </a:xfrm>
          <a:prstGeom prst="rect">
            <a:avLst/>
          </a:prstGeom>
          <a:noFill/>
        </p:spPr>
        <p:txBody>
          <a:bodyPr wrap="square" rtlCol="0">
            <a:spAutoFit/>
          </a:bodyPr>
          <a:lstStyle/>
          <a:p>
            <a:r>
              <a:rPr lang="en-US" altLang="ja-JP" sz="1400" b="1" dirty="0">
                <a:solidFill>
                  <a:schemeClr val="accent1">
                    <a:lumMod val="60000"/>
                    <a:lumOff val="40000"/>
                  </a:schemeClr>
                </a:solidFill>
                <a:latin typeface="游ゴシック" panose="020B0400000000000000" pitchFamily="50" charset="-128"/>
                <a:ea typeface="游ゴシック" panose="020B0400000000000000" pitchFamily="50" charset="-128"/>
              </a:rPr>
              <a:t>2016.8</a:t>
            </a:r>
            <a:r>
              <a:rPr lang="ja-JP" altLang="en-US" sz="1400" b="1" dirty="0">
                <a:solidFill>
                  <a:schemeClr val="accent1">
                    <a:lumMod val="60000"/>
                    <a:lumOff val="40000"/>
                  </a:schemeClr>
                </a:solidFill>
                <a:latin typeface="游ゴシック" panose="020B0400000000000000" pitchFamily="50" charset="-128"/>
                <a:ea typeface="游ゴシック" panose="020B0400000000000000" pitchFamily="50" charset="-128"/>
              </a:rPr>
              <a:t>：</a:t>
            </a:r>
            <a:r>
              <a:rPr lang="ko-KR" altLang="en-US" sz="1400" b="1" dirty="0" err="1">
                <a:solidFill>
                  <a:schemeClr val="accent1">
                    <a:lumMod val="60000"/>
                    <a:lumOff val="40000"/>
                  </a:schemeClr>
                </a:solidFill>
                <a:latin typeface="游ゴシック" panose="020B0400000000000000" pitchFamily="50" charset="-128"/>
                <a:ea typeface="游ゴシック" panose="020B0400000000000000" pitchFamily="50" charset="-128"/>
              </a:rPr>
              <a:t>키츠코리아</a:t>
            </a:r>
            <a:r>
              <a:rPr lang="ko-KR" altLang="en-US" sz="1400" b="1" dirty="0">
                <a:solidFill>
                  <a:schemeClr val="accent1">
                    <a:lumMod val="60000"/>
                    <a:lumOff val="40000"/>
                  </a:schemeClr>
                </a:solidFill>
                <a:latin typeface="游ゴシック" panose="020B0400000000000000" pitchFamily="50" charset="-128"/>
                <a:ea typeface="游ゴシック" panose="020B0400000000000000" pitchFamily="50" charset="-128"/>
              </a:rPr>
              <a:t> 한국 법인 설립</a:t>
            </a:r>
            <a:endParaRPr lang="en-US" altLang="ja-JP" sz="1400" b="1" dirty="0">
              <a:solidFill>
                <a:schemeClr val="accent1">
                  <a:lumMod val="60000"/>
                  <a:lumOff val="40000"/>
                </a:schemeClr>
              </a:solidFill>
              <a:latin typeface="游ゴシック" panose="020B0400000000000000" pitchFamily="50" charset="-128"/>
              <a:ea typeface="游ゴシック" panose="020B0400000000000000" pitchFamily="50" charset="-128"/>
            </a:endParaRPr>
          </a:p>
        </p:txBody>
      </p:sp>
      <p:sp>
        <p:nvSpPr>
          <p:cNvPr id="28" name="楕円 27">
            <a:extLst>
              <a:ext uri="{FF2B5EF4-FFF2-40B4-BE49-F238E27FC236}">
                <a16:creationId xmlns:a16="http://schemas.microsoft.com/office/drawing/2014/main" id="{88C6CB36-FBD9-0516-AB27-7AA9963C0723}"/>
              </a:ext>
            </a:extLst>
          </p:cNvPr>
          <p:cNvSpPr/>
          <p:nvPr/>
        </p:nvSpPr>
        <p:spPr>
          <a:xfrm>
            <a:off x="5874842" y="2935284"/>
            <a:ext cx="453920" cy="453920"/>
          </a:xfrm>
          <a:prstGeom prst="ellipse">
            <a:avLst/>
          </a:prstGeom>
          <a:solidFill>
            <a:schemeClr val="bg1"/>
          </a:solidFill>
          <a:ln w="155575">
            <a:solidFill>
              <a:srgbClr val="4975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6FEE3AC-0018-7892-E396-AD2F49107A0F}"/>
              </a:ext>
            </a:extLst>
          </p:cNvPr>
          <p:cNvSpPr/>
          <p:nvPr/>
        </p:nvSpPr>
        <p:spPr>
          <a:xfrm>
            <a:off x="5998723" y="1737738"/>
            <a:ext cx="194551" cy="194551"/>
          </a:xfrm>
          <a:prstGeom prst="ellipse">
            <a:avLst/>
          </a:prstGeom>
          <a:solidFill>
            <a:schemeClr val="bg1"/>
          </a:solidFill>
          <a:ln w="984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TextBox 18">
            <a:extLst>
              <a:ext uri="{FF2B5EF4-FFF2-40B4-BE49-F238E27FC236}">
                <a16:creationId xmlns:a16="http://schemas.microsoft.com/office/drawing/2014/main" id="{89DA4909-7F45-5BA4-F0F5-CE917BC79036}"/>
              </a:ext>
            </a:extLst>
          </p:cNvPr>
          <p:cNvSpPr txBox="1"/>
          <p:nvPr/>
        </p:nvSpPr>
        <p:spPr>
          <a:xfrm>
            <a:off x="6583480" y="2879068"/>
            <a:ext cx="5196785" cy="707886"/>
          </a:xfrm>
          <a:prstGeom prst="rect">
            <a:avLst/>
          </a:prstGeom>
          <a:solidFill>
            <a:schemeClr val="bg1"/>
          </a:solidFill>
        </p:spPr>
        <p:txBody>
          <a:bodyPr wrap="square" rtlCol="0">
            <a:spAutoFit/>
          </a:bodyPr>
          <a:lstStyle/>
          <a:p>
            <a:r>
              <a:rPr lang="en-US" altLang="ko-KR" sz="2000" b="1" u="sng" dirty="0">
                <a:solidFill>
                  <a:schemeClr val="accent1">
                    <a:lumMod val="50000"/>
                  </a:schemeClr>
                </a:solidFill>
                <a:latin typeface="游ゴシック" panose="020B0400000000000000" pitchFamily="50" charset="-128"/>
                <a:ea typeface="游ゴシック" panose="020B0400000000000000" pitchFamily="50" charset="-128"/>
              </a:rPr>
              <a:t>2023.9.20 </a:t>
            </a:r>
            <a:r>
              <a:rPr lang="ko-KR" altLang="en-US" sz="2000" b="1" u="sng" dirty="0">
                <a:solidFill>
                  <a:schemeClr val="accent1">
                    <a:lumMod val="50000"/>
                  </a:schemeClr>
                </a:solidFill>
                <a:latin typeface="游ゴシック" panose="020B0400000000000000" pitchFamily="50" charset="-128"/>
                <a:ea typeface="游ゴシック" panose="020B0400000000000000" pitchFamily="50" charset="-128"/>
              </a:rPr>
              <a:t>한국 내 밸브 사업 조직개편</a:t>
            </a:r>
            <a:r>
              <a:rPr lang="ja-JP" altLang="en-US" sz="2000" b="1" dirty="0">
                <a:solidFill>
                  <a:schemeClr val="accent1">
                    <a:lumMod val="50000"/>
                  </a:schemeClr>
                </a:solidFill>
                <a:latin typeface="游ゴシック" panose="020B0400000000000000" pitchFamily="50" charset="-128"/>
                <a:ea typeface="游ゴシック" panose="020B0400000000000000" pitchFamily="50" charset="-128"/>
              </a:rPr>
              <a:t>　</a:t>
            </a:r>
            <a:endParaRPr lang="en-US" altLang="ja-JP" sz="2400" b="1" dirty="0">
              <a:solidFill>
                <a:schemeClr val="accent1">
                  <a:lumMod val="50000"/>
                </a:schemeClr>
              </a:solidFill>
              <a:latin typeface="游ゴシック" panose="020B0400000000000000" pitchFamily="50" charset="-128"/>
              <a:ea typeface="游ゴシック" panose="020B0400000000000000" pitchFamily="50" charset="-128"/>
            </a:endParaRPr>
          </a:p>
          <a:p>
            <a:r>
              <a:rPr lang="ja-JP" altLang="en-US" sz="2000" b="1" u="sng" dirty="0">
                <a:solidFill>
                  <a:schemeClr val="accent1">
                    <a:lumMod val="50000"/>
                  </a:schemeClr>
                </a:solidFill>
                <a:latin typeface="游ゴシック" panose="020B0400000000000000" pitchFamily="50" charset="-128"/>
                <a:ea typeface="游ゴシック" panose="020B0400000000000000" pitchFamily="50" charset="-128"/>
              </a:rPr>
              <a:t>～</a:t>
            </a:r>
            <a:r>
              <a:rPr lang="ko-KR" altLang="en-US" sz="2000" b="1" u="sng" dirty="0">
                <a:solidFill>
                  <a:schemeClr val="accent1">
                    <a:lumMod val="50000"/>
                  </a:schemeClr>
                </a:solidFill>
                <a:latin typeface="游ゴシック" panose="020B0400000000000000" pitchFamily="50" charset="-128"/>
                <a:ea typeface="游ゴシック" panose="020B0400000000000000" pitchFamily="50" charset="-128"/>
              </a:rPr>
              <a:t>합병</a:t>
            </a:r>
            <a:r>
              <a:rPr lang="ja-JP" altLang="en-US" sz="2000" b="1" u="sng" dirty="0">
                <a:solidFill>
                  <a:schemeClr val="accent1">
                    <a:lumMod val="50000"/>
                  </a:schemeClr>
                </a:solidFill>
                <a:latin typeface="游ゴシック" panose="020B0400000000000000" pitchFamily="50" charset="-128"/>
                <a:ea typeface="游ゴシック" panose="020B0400000000000000" pitchFamily="50" charset="-128"/>
              </a:rPr>
              <a:t>・</a:t>
            </a:r>
            <a:r>
              <a:rPr lang="ko-KR" altLang="en-US" sz="2000" b="1" u="sng" dirty="0">
                <a:solidFill>
                  <a:schemeClr val="accent1">
                    <a:lumMod val="50000"/>
                  </a:schemeClr>
                </a:solidFill>
                <a:latin typeface="游ゴシック" panose="020B0400000000000000" pitchFamily="50" charset="-128"/>
                <a:ea typeface="游ゴシック" panose="020B0400000000000000" pitchFamily="50" charset="-128"/>
              </a:rPr>
              <a:t>사명변경</a:t>
            </a:r>
            <a:r>
              <a:rPr lang="ja-JP" altLang="en-US" sz="2000" b="1" u="sng" dirty="0">
                <a:solidFill>
                  <a:schemeClr val="accent1">
                    <a:lumMod val="50000"/>
                  </a:schemeClr>
                </a:solidFill>
                <a:latin typeface="游ゴシック" panose="020B0400000000000000" pitchFamily="50" charset="-128"/>
                <a:ea typeface="游ゴシック" panose="020B0400000000000000" pitchFamily="50" charset="-128"/>
              </a:rPr>
              <a:t>～</a:t>
            </a:r>
            <a:endParaRPr lang="ko-KR" altLang="en-US" b="1" u="sng" dirty="0">
              <a:solidFill>
                <a:schemeClr val="accent1">
                  <a:lumMod val="50000"/>
                </a:schemeClr>
              </a:solidFill>
              <a:latin typeface="游ゴシック" panose="020B0400000000000000" pitchFamily="50" charset="-128"/>
            </a:endParaRPr>
          </a:p>
        </p:txBody>
      </p:sp>
      <p:sp>
        <p:nvSpPr>
          <p:cNvPr id="38" name="TextBox 18">
            <a:extLst>
              <a:ext uri="{FF2B5EF4-FFF2-40B4-BE49-F238E27FC236}">
                <a16:creationId xmlns:a16="http://schemas.microsoft.com/office/drawing/2014/main" id="{7C53505B-1394-AE1C-1282-E5D627FA59D1}"/>
              </a:ext>
            </a:extLst>
          </p:cNvPr>
          <p:cNvSpPr txBox="1"/>
          <p:nvPr/>
        </p:nvSpPr>
        <p:spPr>
          <a:xfrm>
            <a:off x="6397557" y="1229130"/>
            <a:ext cx="4931922" cy="307777"/>
          </a:xfrm>
          <a:prstGeom prst="rect">
            <a:avLst/>
          </a:prstGeom>
          <a:noFill/>
        </p:spPr>
        <p:txBody>
          <a:bodyPr wrap="square" rtlCol="0">
            <a:spAutoFit/>
          </a:bodyPr>
          <a:lstStyle/>
          <a:p>
            <a:r>
              <a:rPr lang="en-US" altLang="ja-JP" sz="1400" b="1" dirty="0">
                <a:solidFill>
                  <a:schemeClr val="accent1">
                    <a:lumMod val="40000"/>
                    <a:lumOff val="60000"/>
                  </a:schemeClr>
                </a:solidFill>
                <a:latin typeface="游ゴシック" panose="020B0400000000000000" pitchFamily="50" charset="-128"/>
                <a:ea typeface="游ゴシック" panose="020B0400000000000000" pitchFamily="50" charset="-128"/>
              </a:rPr>
              <a:t>2013.9</a:t>
            </a:r>
            <a:r>
              <a:rPr lang="ja-JP" altLang="en-US" sz="1400" b="1" dirty="0">
                <a:solidFill>
                  <a:schemeClr val="accent1">
                    <a:lumMod val="40000"/>
                    <a:lumOff val="60000"/>
                  </a:schemeClr>
                </a:solidFill>
                <a:latin typeface="游ゴシック" panose="020B0400000000000000" pitchFamily="50" charset="-128"/>
                <a:ea typeface="游ゴシック" panose="020B0400000000000000" pitchFamily="50" charset="-128"/>
              </a:rPr>
              <a:t>：</a:t>
            </a:r>
            <a:r>
              <a:rPr lang="en-US" altLang="ja-JP" sz="1400" b="1" dirty="0">
                <a:solidFill>
                  <a:schemeClr val="accent1">
                    <a:lumMod val="40000"/>
                    <a:lumOff val="60000"/>
                  </a:schemeClr>
                </a:solidFill>
                <a:latin typeface="游ゴシック" panose="020B0400000000000000" pitchFamily="50" charset="-128"/>
                <a:ea typeface="游ゴシック" panose="020B0400000000000000" pitchFamily="50" charset="-128"/>
              </a:rPr>
              <a:t>KITZ </a:t>
            </a:r>
            <a:r>
              <a:rPr lang="ko-KR" altLang="en-US" sz="1400" b="1" dirty="0">
                <a:solidFill>
                  <a:schemeClr val="accent1">
                    <a:lumMod val="40000"/>
                    <a:lumOff val="60000"/>
                  </a:schemeClr>
                </a:solidFill>
                <a:latin typeface="游ゴシック" panose="020B0400000000000000" pitchFamily="50" charset="-128"/>
                <a:ea typeface="游ゴシック" panose="020B0400000000000000" pitchFamily="50" charset="-128"/>
              </a:rPr>
              <a:t>한국 연락 사무소 개설</a:t>
            </a:r>
            <a:endParaRPr lang="en-US" altLang="ja-JP" sz="1400" b="1" dirty="0">
              <a:solidFill>
                <a:schemeClr val="accent1">
                  <a:lumMod val="40000"/>
                  <a:lumOff val="60000"/>
                </a:schemeClr>
              </a:solidFill>
              <a:latin typeface="游ゴシック" panose="020B0400000000000000" pitchFamily="50" charset="-128"/>
              <a:ea typeface="游ゴシック" panose="020B0400000000000000" pitchFamily="50" charset="-128"/>
            </a:endParaRPr>
          </a:p>
        </p:txBody>
      </p:sp>
      <p:pic>
        <p:nvPicPr>
          <p:cNvPr id="39" name="図 38">
            <a:extLst>
              <a:ext uri="{FF2B5EF4-FFF2-40B4-BE49-F238E27FC236}">
                <a16:creationId xmlns:a16="http://schemas.microsoft.com/office/drawing/2014/main" id="{320CECA4-1727-B6EE-C28C-921C17FD50D8}"/>
              </a:ext>
            </a:extLst>
          </p:cNvPr>
          <p:cNvPicPr>
            <a:picLocks noChangeAspect="1"/>
          </p:cNvPicPr>
          <p:nvPr/>
        </p:nvPicPr>
        <p:blipFill>
          <a:blip r:embed="rId3"/>
          <a:stretch>
            <a:fillRect/>
          </a:stretch>
        </p:blipFill>
        <p:spPr>
          <a:xfrm>
            <a:off x="6255279" y="4410780"/>
            <a:ext cx="5638394" cy="1615291"/>
          </a:xfrm>
          <a:prstGeom prst="rect">
            <a:avLst/>
          </a:prstGeom>
        </p:spPr>
      </p:pic>
      <p:pic>
        <p:nvPicPr>
          <p:cNvPr id="5" name="図 4">
            <a:extLst>
              <a:ext uri="{FF2B5EF4-FFF2-40B4-BE49-F238E27FC236}">
                <a16:creationId xmlns:a16="http://schemas.microsoft.com/office/drawing/2014/main" id="{D24C63B8-5E0F-BB25-AE93-4DDB2529E1A5}"/>
              </a:ext>
            </a:extLst>
          </p:cNvPr>
          <p:cNvPicPr>
            <a:picLocks noChangeAspect="1"/>
          </p:cNvPicPr>
          <p:nvPr/>
        </p:nvPicPr>
        <p:blipFill>
          <a:blip r:embed="rId4"/>
          <a:stretch>
            <a:fillRect/>
          </a:stretch>
        </p:blipFill>
        <p:spPr>
          <a:xfrm>
            <a:off x="748599" y="2798132"/>
            <a:ext cx="4231793" cy="1449937"/>
          </a:xfrm>
          <a:prstGeom prst="rect">
            <a:avLst/>
          </a:prstGeom>
        </p:spPr>
      </p:pic>
      <p:pic>
        <p:nvPicPr>
          <p:cNvPr id="10" name="図 9">
            <a:extLst>
              <a:ext uri="{FF2B5EF4-FFF2-40B4-BE49-F238E27FC236}">
                <a16:creationId xmlns:a16="http://schemas.microsoft.com/office/drawing/2014/main" id="{89BDE638-505C-6407-5979-6C37243B1206}"/>
              </a:ext>
            </a:extLst>
          </p:cNvPr>
          <p:cNvPicPr>
            <a:picLocks noChangeAspect="1"/>
          </p:cNvPicPr>
          <p:nvPr/>
        </p:nvPicPr>
        <p:blipFill>
          <a:blip r:embed="rId5"/>
          <a:stretch>
            <a:fillRect/>
          </a:stretch>
        </p:blipFill>
        <p:spPr>
          <a:xfrm>
            <a:off x="750272" y="4166598"/>
            <a:ext cx="4279080" cy="1449936"/>
          </a:xfrm>
          <a:prstGeom prst="rect">
            <a:avLst/>
          </a:prstGeom>
        </p:spPr>
      </p:pic>
      <p:sp>
        <p:nvSpPr>
          <p:cNvPr id="12" name="正方形/長方形 11">
            <a:extLst>
              <a:ext uri="{FF2B5EF4-FFF2-40B4-BE49-F238E27FC236}">
                <a16:creationId xmlns:a16="http://schemas.microsoft.com/office/drawing/2014/main" id="{401B17BC-95F5-0C9D-08A5-42FAC732F15A}"/>
              </a:ext>
            </a:extLst>
          </p:cNvPr>
          <p:cNvSpPr/>
          <p:nvPr/>
        </p:nvSpPr>
        <p:spPr>
          <a:xfrm>
            <a:off x="7107013" y="4149080"/>
            <a:ext cx="836141" cy="30155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UI" panose="020B0604030504040204" pitchFamily="50" charset="-128"/>
                <a:ea typeface="Meiryo UI" panose="020B0604030504040204" pitchFamily="50" charset="-128"/>
              </a:rPr>
              <a:t>Before</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7132684D-C33E-2783-6074-3434A5AE32C1}"/>
              </a:ext>
            </a:extLst>
          </p:cNvPr>
          <p:cNvSpPr/>
          <p:nvPr/>
        </p:nvSpPr>
        <p:spPr>
          <a:xfrm>
            <a:off x="10272464" y="4149080"/>
            <a:ext cx="648072" cy="30155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Now</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D089A4B3-3FF8-EE8A-0225-E3A11A211171}"/>
              </a:ext>
            </a:extLst>
          </p:cNvPr>
          <p:cNvSpPr txBox="1"/>
          <p:nvPr/>
        </p:nvSpPr>
        <p:spPr>
          <a:xfrm>
            <a:off x="7438897" y="5058861"/>
            <a:ext cx="1925440" cy="276999"/>
          </a:xfrm>
          <a:prstGeom prst="rect">
            <a:avLst/>
          </a:prstGeom>
          <a:noFill/>
        </p:spPr>
        <p:txBody>
          <a:bodyPr wrap="square">
            <a:spAutoFit/>
          </a:bodyPr>
          <a:lstStyle/>
          <a:p>
            <a:r>
              <a:rPr lang="en-US" altLang="ja-JP" sz="1200" dirty="0"/>
              <a:t>absorption-type merger</a:t>
            </a:r>
            <a:endParaRPr lang="ja-JP" altLang="en-US" sz="1200" dirty="0"/>
          </a:p>
        </p:txBody>
      </p:sp>
      <p:sp>
        <p:nvSpPr>
          <p:cNvPr id="19" name="テキスト ボックス 18">
            <a:extLst>
              <a:ext uri="{FF2B5EF4-FFF2-40B4-BE49-F238E27FC236}">
                <a16:creationId xmlns:a16="http://schemas.microsoft.com/office/drawing/2014/main" id="{B7A45647-E375-75A4-DCC2-18D3FEB3D767}"/>
              </a:ext>
            </a:extLst>
          </p:cNvPr>
          <p:cNvSpPr txBox="1"/>
          <p:nvPr/>
        </p:nvSpPr>
        <p:spPr>
          <a:xfrm>
            <a:off x="9680794" y="6001421"/>
            <a:ext cx="1831411" cy="276999"/>
          </a:xfrm>
          <a:prstGeom prst="rect">
            <a:avLst/>
          </a:prstGeom>
          <a:noFill/>
        </p:spPr>
        <p:txBody>
          <a:bodyPr wrap="square">
            <a:spAutoFit/>
          </a:bodyPr>
          <a:lstStyle/>
          <a:p>
            <a:r>
              <a:rPr lang="en-US" altLang="ja-JP" sz="1200" dirty="0"/>
              <a:t>Company name change</a:t>
            </a:r>
            <a:endParaRPr lang="ja-JP" altLang="en-US" sz="1200" dirty="0"/>
          </a:p>
        </p:txBody>
      </p:sp>
    </p:spTree>
    <p:extLst>
      <p:ext uri="{BB962C8B-B14F-4D97-AF65-F5344CB8AC3E}">
        <p14:creationId xmlns:p14="http://schemas.microsoft.com/office/powerpoint/2010/main" val="3483144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671692"/>
            <a:ext cx="11126119" cy="437130"/>
          </a:xfrm>
        </p:spPr>
        <p:txBody>
          <a:bodyPr/>
          <a:lstStyle/>
          <a:p>
            <a:r>
              <a:rPr lang="en-US" altLang="ko-KR" sz="3200" dirty="0">
                <a:latin typeface="游ゴシック" panose="020B0400000000000000" pitchFamily="50" charset="-128"/>
                <a:ea typeface="游ゴシック" panose="020B0400000000000000" pitchFamily="50" charset="-128"/>
              </a:rPr>
              <a:t>Combined Check BFV </a:t>
            </a:r>
            <a:r>
              <a:rPr lang="en-US" altLang="ko-KR" dirty="0">
                <a:latin typeface="游ゴシック" panose="020B0400000000000000" pitchFamily="50" charset="-128"/>
                <a:ea typeface="游ゴシック" panose="020B0400000000000000" pitchFamily="50" charset="-128"/>
              </a:rPr>
              <a:t>(Double Offset) – Design </a:t>
            </a:r>
            <a:r>
              <a:rPr lang="ko-KR" altLang="en-US" dirty="0">
                <a:latin typeface="游ゴシック" panose="020B0400000000000000" pitchFamily="50" charset="-128"/>
                <a:ea typeface="游ゴシック" panose="020B0400000000000000" pitchFamily="50" charset="-128"/>
              </a:rPr>
              <a:t>특징</a:t>
            </a:r>
            <a:endParaRPr lang="ko-KR" altLang="en-US" dirty="0">
              <a:latin typeface="游ゴシック" panose="020B0400000000000000" pitchFamily="50" charset="-128"/>
            </a:endParaRPr>
          </a:p>
        </p:txBody>
      </p:sp>
      <p:pic>
        <p:nvPicPr>
          <p:cNvPr id="3" name="그림 20">
            <a:extLst>
              <a:ext uri="{FF2B5EF4-FFF2-40B4-BE49-F238E27FC236}">
                <a16:creationId xmlns:a16="http://schemas.microsoft.com/office/drawing/2014/main" id="{4E8747BE-ABF2-345A-7F06-A738657E1B15}"/>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8264351" y="1147253"/>
            <a:ext cx="25463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7">
            <a:extLst>
              <a:ext uri="{FF2B5EF4-FFF2-40B4-BE49-F238E27FC236}">
                <a16:creationId xmlns:a16="http://schemas.microsoft.com/office/drawing/2014/main" id="{B90D204C-5023-94EA-B0AA-85E16627539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59903" y="1331148"/>
            <a:ext cx="1702493" cy="138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그림 31">
            <a:extLst>
              <a:ext uri="{FF2B5EF4-FFF2-40B4-BE49-F238E27FC236}">
                <a16:creationId xmlns:a16="http://schemas.microsoft.com/office/drawing/2014/main" id="{D093BB32-9004-80CD-634B-57E26857027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013123" y="3086131"/>
            <a:ext cx="1796051" cy="138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10" name="그림 32">
            <a:extLst>
              <a:ext uri="{FF2B5EF4-FFF2-40B4-BE49-F238E27FC236}">
                <a16:creationId xmlns:a16="http://schemas.microsoft.com/office/drawing/2014/main" id="{24098ED6-D260-6C91-5E93-10EBD08815E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r="10909" b="3268"/>
          <a:stretch>
            <a:fillRect/>
          </a:stretch>
        </p:blipFill>
        <p:spPr bwMode="auto">
          <a:xfrm>
            <a:off x="2071854" y="4843263"/>
            <a:ext cx="1668471" cy="138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1" name="TextBox 59">
            <a:extLst>
              <a:ext uri="{FF2B5EF4-FFF2-40B4-BE49-F238E27FC236}">
                <a16:creationId xmlns:a16="http://schemas.microsoft.com/office/drawing/2014/main" id="{D03E355B-E9CC-D237-F8F4-AC975B1FED63}"/>
              </a:ext>
            </a:extLst>
          </p:cNvPr>
          <p:cNvSpPr txBox="1"/>
          <p:nvPr/>
        </p:nvSpPr>
        <p:spPr>
          <a:xfrm>
            <a:off x="2199222" y="6243491"/>
            <a:ext cx="1364675" cy="30777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Yu Gothic" panose="020B0400000000000000" pitchFamily="34" charset="-128"/>
              </a:rPr>
              <a:t>     </a:t>
            </a:r>
            <a:r>
              <a:rPr lang="en-US" altLang="ko-KR" sz="1200" b="1" kern="0" dirty="0">
                <a:solidFill>
                  <a:srgbClr val="800080"/>
                </a:solidFill>
                <a:latin typeface="Yu Gothic" panose="020B0400000000000000" pitchFamily="34" charset="-128"/>
                <a:ea typeface="Yu Gothic" panose="020B0400000000000000" pitchFamily="34" charset="-128"/>
              </a:rPr>
              <a:t>LCP PART</a:t>
            </a:r>
            <a:endParaRPr lang="ko-KR" altLang="en-US" sz="1200" b="1" kern="0" dirty="0">
              <a:solidFill>
                <a:srgbClr val="800080"/>
              </a:solidFill>
              <a:latin typeface="Yu Gothic" panose="020B0400000000000000" pitchFamily="34" charset="-128"/>
            </a:endParaRPr>
          </a:p>
        </p:txBody>
      </p:sp>
      <p:sp>
        <p:nvSpPr>
          <p:cNvPr id="12" name="TextBox 60">
            <a:extLst>
              <a:ext uri="{FF2B5EF4-FFF2-40B4-BE49-F238E27FC236}">
                <a16:creationId xmlns:a16="http://schemas.microsoft.com/office/drawing/2014/main" id="{498F68EC-BC26-599A-904E-A3DB81E51ECA}"/>
              </a:ext>
            </a:extLst>
          </p:cNvPr>
          <p:cNvSpPr txBox="1"/>
          <p:nvPr/>
        </p:nvSpPr>
        <p:spPr>
          <a:xfrm>
            <a:off x="2477053" y="4475342"/>
            <a:ext cx="1285343" cy="276999"/>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200" b="1" kern="0" dirty="0">
                <a:solidFill>
                  <a:srgbClr val="800080"/>
                </a:solidFill>
                <a:latin typeface="Yu Gothic" panose="020B0400000000000000" pitchFamily="34" charset="-128"/>
                <a:ea typeface="Yu Gothic" panose="020B0400000000000000" pitchFamily="34" charset="-128"/>
              </a:rPr>
              <a:t>HPU PART</a:t>
            </a:r>
            <a:endParaRPr lang="ko-KR" altLang="en-US" sz="1200" b="1" kern="0" dirty="0">
              <a:solidFill>
                <a:srgbClr val="800080"/>
              </a:solidFill>
              <a:latin typeface="Yu Gothic" panose="020B0400000000000000" pitchFamily="34" charset="-128"/>
            </a:endParaRPr>
          </a:p>
        </p:txBody>
      </p:sp>
      <p:sp>
        <p:nvSpPr>
          <p:cNvPr id="13" name="TextBox 61">
            <a:extLst>
              <a:ext uri="{FF2B5EF4-FFF2-40B4-BE49-F238E27FC236}">
                <a16:creationId xmlns:a16="http://schemas.microsoft.com/office/drawing/2014/main" id="{4A959871-F47A-A06E-37A4-C7C4C936410C}"/>
              </a:ext>
            </a:extLst>
          </p:cNvPr>
          <p:cNvSpPr txBox="1"/>
          <p:nvPr/>
        </p:nvSpPr>
        <p:spPr>
          <a:xfrm>
            <a:off x="1164834" y="2718890"/>
            <a:ext cx="3499554" cy="30777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Yu Gothic" panose="020B0400000000000000" pitchFamily="34" charset="-128"/>
              </a:rPr>
              <a:t> </a:t>
            </a:r>
            <a:r>
              <a:rPr lang="en-US" altLang="ko-KR" sz="1200" b="1" kern="0" dirty="0">
                <a:solidFill>
                  <a:srgbClr val="800080"/>
                </a:solidFill>
                <a:latin typeface="Yu Gothic" panose="020B0400000000000000" pitchFamily="34" charset="-128"/>
                <a:ea typeface="Yu Gothic" panose="020B0400000000000000" pitchFamily="34" charset="-128"/>
              </a:rPr>
              <a:t>Valve with hydro cylinder &amp; counterweight</a:t>
            </a:r>
            <a:endParaRPr lang="ko-KR" altLang="en-US" sz="1400" b="1" kern="0" dirty="0">
              <a:solidFill>
                <a:srgbClr val="800080"/>
              </a:solidFill>
              <a:latin typeface="Yu Gothic" panose="020B0400000000000000" pitchFamily="34" charset="-128"/>
            </a:endParaRPr>
          </a:p>
        </p:txBody>
      </p:sp>
      <p:sp>
        <p:nvSpPr>
          <p:cNvPr id="15" name="TextBox 14">
            <a:extLst>
              <a:ext uri="{FF2B5EF4-FFF2-40B4-BE49-F238E27FC236}">
                <a16:creationId xmlns:a16="http://schemas.microsoft.com/office/drawing/2014/main" id="{89A05CCB-A487-B09D-DE16-D5BD08F7C7FC}"/>
              </a:ext>
            </a:extLst>
          </p:cNvPr>
          <p:cNvSpPr txBox="1"/>
          <p:nvPr/>
        </p:nvSpPr>
        <p:spPr>
          <a:xfrm>
            <a:off x="4380972" y="1237848"/>
            <a:ext cx="1933575"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Yu Gothic" panose="020B0400000000000000" pitchFamily="34" charset="-128"/>
              </a:rPr>
              <a:t> </a:t>
            </a:r>
            <a:r>
              <a:rPr lang="en-US" altLang="ko-KR" sz="1400" b="1" kern="0" dirty="0">
                <a:solidFill>
                  <a:srgbClr val="800080"/>
                </a:solidFill>
                <a:latin typeface="Yu Gothic" panose="020B0400000000000000" pitchFamily="34" charset="-128"/>
                <a:ea typeface="Yu Gothic" panose="020B0400000000000000" pitchFamily="34" charset="-128"/>
              </a:rPr>
              <a:t>•</a:t>
            </a:r>
            <a:r>
              <a:rPr lang="ko-KR" altLang="en-US" sz="1400" b="1" kern="0" dirty="0">
                <a:solidFill>
                  <a:srgbClr val="800080"/>
                </a:solidFill>
                <a:latin typeface="Yu Gothic" panose="020B0400000000000000" pitchFamily="34" charset="-128"/>
              </a:rPr>
              <a:t> </a:t>
            </a:r>
            <a:r>
              <a:rPr lang="en-US" altLang="ko-KR" sz="1400" b="1" kern="0" dirty="0">
                <a:solidFill>
                  <a:srgbClr val="800080"/>
                </a:solidFill>
                <a:latin typeface="Yu Gothic" panose="020B0400000000000000" pitchFamily="34" charset="-128"/>
                <a:ea typeface="Yu Gothic" panose="020B0400000000000000" pitchFamily="34" charset="-128"/>
              </a:rPr>
              <a:t>Specifications</a:t>
            </a:r>
            <a:endParaRPr lang="ko-KR" altLang="en-US" sz="1400" b="1" kern="0" dirty="0">
              <a:solidFill>
                <a:srgbClr val="800080"/>
              </a:solidFill>
              <a:latin typeface="Yu Gothic" panose="020B0400000000000000" pitchFamily="34" charset="-128"/>
            </a:endParaRPr>
          </a:p>
        </p:txBody>
      </p:sp>
      <p:grpSp>
        <p:nvGrpSpPr>
          <p:cNvPr id="7" name="그룹 6">
            <a:extLst>
              <a:ext uri="{FF2B5EF4-FFF2-40B4-BE49-F238E27FC236}">
                <a16:creationId xmlns:a16="http://schemas.microsoft.com/office/drawing/2014/main" id="{8E743D50-7E0A-29F2-7CB4-EDB015A882B9}"/>
              </a:ext>
            </a:extLst>
          </p:cNvPr>
          <p:cNvGrpSpPr/>
          <p:nvPr/>
        </p:nvGrpSpPr>
        <p:grpSpPr>
          <a:xfrm>
            <a:off x="4631267" y="1502396"/>
            <a:ext cx="3513492" cy="1577278"/>
            <a:chOff x="4631267" y="1502396"/>
            <a:chExt cx="3513492" cy="1577278"/>
          </a:xfrm>
        </p:grpSpPr>
        <p:sp>
          <p:nvSpPr>
            <p:cNvPr id="14" name="TextBox 13">
              <a:extLst>
                <a:ext uri="{FF2B5EF4-FFF2-40B4-BE49-F238E27FC236}">
                  <a16:creationId xmlns:a16="http://schemas.microsoft.com/office/drawing/2014/main" id="{57D74106-C3C6-B89B-CF69-E1258F94DED9}"/>
                </a:ext>
              </a:extLst>
            </p:cNvPr>
            <p:cNvSpPr txBox="1"/>
            <p:nvPr/>
          </p:nvSpPr>
          <p:spPr bwMode="auto">
            <a:xfrm>
              <a:off x="4631268" y="1502396"/>
              <a:ext cx="2809874" cy="271462"/>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 Size : DN250(10")  ~ DN3000(120")</a:t>
              </a:r>
              <a:endParaRPr lang="ko-KR" altLang="en-US" kern="0" dirty="0">
                <a:solidFill>
                  <a:sysClr val="windowText" lastClr="000000"/>
                </a:solidFill>
                <a:latin typeface="Yu Gothic" panose="020B0400000000000000" pitchFamily="34" charset="-128"/>
              </a:endParaRPr>
            </a:p>
          </p:txBody>
        </p:sp>
        <p:sp>
          <p:nvSpPr>
            <p:cNvPr id="16" name="TextBox 15">
              <a:extLst>
                <a:ext uri="{FF2B5EF4-FFF2-40B4-BE49-F238E27FC236}">
                  <a16:creationId xmlns:a16="http://schemas.microsoft.com/office/drawing/2014/main" id="{7021C6A7-D7CD-A1C1-5972-71A3F21B6FD5}"/>
                </a:ext>
              </a:extLst>
            </p:cNvPr>
            <p:cNvSpPr txBox="1"/>
            <p:nvPr/>
          </p:nvSpPr>
          <p:spPr bwMode="auto">
            <a:xfrm>
              <a:off x="4636559" y="1753223"/>
              <a:ext cx="3508200" cy="26670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 Pressure : ASME CLASS 150,300,  JIS 10K, 20K </a:t>
              </a:r>
              <a:endParaRPr lang="ko-KR" altLang="en-US" kern="0" dirty="0">
                <a:solidFill>
                  <a:sysClr val="windowText" lastClr="000000"/>
                </a:solidFill>
                <a:latin typeface="Yu Gothic" panose="020B0400000000000000" pitchFamily="34" charset="-128"/>
              </a:endParaRPr>
            </a:p>
          </p:txBody>
        </p:sp>
        <p:sp>
          <p:nvSpPr>
            <p:cNvPr id="17" name="TextBox 46">
              <a:extLst>
                <a:ext uri="{FF2B5EF4-FFF2-40B4-BE49-F238E27FC236}">
                  <a16:creationId xmlns:a16="http://schemas.microsoft.com/office/drawing/2014/main" id="{3D620337-3F26-4EB4-6686-CBE5B5113603}"/>
                </a:ext>
              </a:extLst>
            </p:cNvPr>
            <p:cNvSpPr txBox="1"/>
            <p:nvPr/>
          </p:nvSpPr>
          <p:spPr bwMode="auto">
            <a:xfrm>
              <a:off x="4631267" y="2255903"/>
              <a:ext cx="2899621" cy="2682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 Seat : Metal seated / Rubber Lining</a:t>
              </a:r>
              <a:endParaRPr lang="ko-KR" altLang="en-US" kern="0" dirty="0">
                <a:solidFill>
                  <a:sysClr val="windowText" lastClr="000000"/>
                </a:solidFill>
                <a:latin typeface="Yu Gothic" panose="020B0400000000000000" pitchFamily="34" charset="-128"/>
              </a:endParaRPr>
            </a:p>
          </p:txBody>
        </p:sp>
        <p:sp>
          <p:nvSpPr>
            <p:cNvPr id="18" name="TextBox 48">
              <a:extLst>
                <a:ext uri="{FF2B5EF4-FFF2-40B4-BE49-F238E27FC236}">
                  <a16:creationId xmlns:a16="http://schemas.microsoft.com/office/drawing/2014/main" id="{E178FA1D-E9F7-32AF-1CF4-055683EC77F4}"/>
                </a:ext>
              </a:extLst>
            </p:cNvPr>
            <p:cNvSpPr txBox="1"/>
            <p:nvPr/>
          </p:nvSpPr>
          <p:spPr bwMode="auto">
            <a:xfrm>
              <a:off x="4631267" y="2524511"/>
              <a:ext cx="2809875" cy="2682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 Material :   A536, A216, A351, B148</a:t>
              </a:r>
              <a:endParaRPr lang="ko-KR" altLang="en-US" kern="0" dirty="0">
                <a:solidFill>
                  <a:sysClr val="windowText" lastClr="000000"/>
                </a:solidFill>
                <a:latin typeface="Yu Gothic" panose="020B0400000000000000" pitchFamily="34" charset="-128"/>
              </a:endParaRPr>
            </a:p>
          </p:txBody>
        </p:sp>
        <p:sp>
          <p:nvSpPr>
            <p:cNvPr id="19" name="TextBox 49">
              <a:extLst>
                <a:ext uri="{FF2B5EF4-FFF2-40B4-BE49-F238E27FC236}">
                  <a16:creationId xmlns:a16="http://schemas.microsoft.com/office/drawing/2014/main" id="{9F425547-3F27-3544-3425-1AC053696D0F}"/>
                </a:ext>
              </a:extLst>
            </p:cNvPr>
            <p:cNvSpPr txBox="1"/>
            <p:nvPr/>
          </p:nvSpPr>
          <p:spPr bwMode="auto">
            <a:xfrm>
              <a:off x="4645595" y="2809799"/>
              <a:ext cx="2303462" cy="2698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 Operation :  Hydraulic cylinder</a:t>
              </a:r>
              <a:endParaRPr lang="ko-KR" altLang="en-US" kern="0" dirty="0">
                <a:solidFill>
                  <a:sysClr val="windowText" lastClr="000000"/>
                </a:solidFill>
                <a:latin typeface="Yu Gothic" panose="020B0400000000000000" pitchFamily="34" charset="-128"/>
              </a:endParaRPr>
            </a:p>
          </p:txBody>
        </p:sp>
        <p:sp>
          <p:nvSpPr>
            <p:cNvPr id="20" name="TextBox 51">
              <a:extLst>
                <a:ext uri="{FF2B5EF4-FFF2-40B4-BE49-F238E27FC236}">
                  <a16:creationId xmlns:a16="http://schemas.microsoft.com/office/drawing/2014/main" id="{F366FE78-97C1-0C53-3968-8B10F59502D8}"/>
                </a:ext>
              </a:extLst>
            </p:cNvPr>
            <p:cNvSpPr txBox="1"/>
            <p:nvPr/>
          </p:nvSpPr>
          <p:spPr bwMode="auto">
            <a:xfrm>
              <a:off x="4636559" y="1989497"/>
              <a:ext cx="2590800" cy="2730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 Temperature : -50°C ~ 600°C</a:t>
              </a:r>
              <a:endParaRPr lang="ko-KR" altLang="en-US" kern="0" dirty="0">
                <a:solidFill>
                  <a:sysClr val="windowText" lastClr="000000"/>
                </a:solidFill>
                <a:latin typeface="Yu Gothic" panose="020B0400000000000000" pitchFamily="34" charset="-128"/>
              </a:endParaRPr>
            </a:p>
          </p:txBody>
        </p:sp>
      </p:grpSp>
      <p:sp>
        <p:nvSpPr>
          <p:cNvPr id="21" name="TextBox 35">
            <a:extLst>
              <a:ext uri="{FF2B5EF4-FFF2-40B4-BE49-F238E27FC236}">
                <a16:creationId xmlns:a16="http://schemas.microsoft.com/office/drawing/2014/main" id="{02AF97A4-E2A4-E539-EBAC-CD761CDBF2F2}"/>
              </a:ext>
            </a:extLst>
          </p:cNvPr>
          <p:cNvSpPr txBox="1"/>
          <p:nvPr/>
        </p:nvSpPr>
        <p:spPr>
          <a:xfrm>
            <a:off x="4418014" y="3147344"/>
            <a:ext cx="2014537" cy="311150"/>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ko-KR" altLang="en-US" sz="1400" b="1" dirty="0">
                <a:solidFill>
                  <a:srgbClr val="800080"/>
                </a:solidFill>
                <a:latin typeface="Yu Gothic" panose="020B0400000000000000" pitchFamily="34" charset="-128"/>
              </a:rPr>
              <a:t> </a:t>
            </a:r>
            <a:r>
              <a:rPr lang="en-US" altLang="ko-KR" sz="1400" b="1" dirty="0">
                <a:solidFill>
                  <a:srgbClr val="800080"/>
                </a:solidFill>
                <a:latin typeface="Yu Gothic" panose="020B0400000000000000" pitchFamily="34" charset="-128"/>
                <a:ea typeface="Yu Gothic" panose="020B0400000000000000" pitchFamily="34" charset="-128"/>
              </a:rPr>
              <a:t>•</a:t>
            </a:r>
            <a:r>
              <a:rPr lang="ko-KR" altLang="en-US" sz="1400" b="1" dirty="0">
                <a:solidFill>
                  <a:srgbClr val="800080"/>
                </a:solidFill>
                <a:latin typeface="Yu Gothic" panose="020B0400000000000000" pitchFamily="34" charset="-128"/>
              </a:rPr>
              <a:t> </a:t>
            </a:r>
            <a:r>
              <a:rPr lang="en-US" altLang="ko-KR" sz="1400" b="1" dirty="0">
                <a:solidFill>
                  <a:srgbClr val="800080"/>
                </a:solidFill>
                <a:latin typeface="Yu Gothic" panose="020B0400000000000000" pitchFamily="34" charset="-128"/>
                <a:ea typeface="Yu Gothic" panose="020B0400000000000000" pitchFamily="34" charset="-128"/>
              </a:rPr>
              <a:t>Features</a:t>
            </a:r>
            <a:endParaRPr lang="ko-KR" altLang="en-US" sz="1400" b="1" dirty="0">
              <a:solidFill>
                <a:srgbClr val="800080"/>
              </a:solidFill>
              <a:latin typeface="Yu Gothic" panose="020B0400000000000000" pitchFamily="34" charset="-128"/>
            </a:endParaRPr>
          </a:p>
        </p:txBody>
      </p:sp>
      <p:grpSp>
        <p:nvGrpSpPr>
          <p:cNvPr id="33" name="그룹 32">
            <a:extLst>
              <a:ext uri="{FF2B5EF4-FFF2-40B4-BE49-F238E27FC236}">
                <a16:creationId xmlns:a16="http://schemas.microsoft.com/office/drawing/2014/main" id="{60EAD540-0CCE-A1EF-8010-6B82BB4DEB2A}"/>
              </a:ext>
            </a:extLst>
          </p:cNvPr>
          <p:cNvGrpSpPr/>
          <p:nvPr/>
        </p:nvGrpSpPr>
        <p:grpSpPr>
          <a:xfrm>
            <a:off x="4662467" y="5354817"/>
            <a:ext cx="6005761" cy="982012"/>
            <a:chOff x="4662467" y="5354817"/>
            <a:chExt cx="6005761" cy="982012"/>
          </a:xfrm>
        </p:grpSpPr>
        <p:sp>
          <p:nvSpPr>
            <p:cNvPr id="28" name="TextBox 30">
              <a:extLst>
                <a:ext uri="{FF2B5EF4-FFF2-40B4-BE49-F238E27FC236}">
                  <a16:creationId xmlns:a16="http://schemas.microsoft.com/office/drawing/2014/main" id="{04044A1F-D419-2047-CBBF-4BE8083361BC}"/>
                </a:ext>
              </a:extLst>
            </p:cNvPr>
            <p:cNvSpPr txBox="1"/>
            <p:nvPr/>
          </p:nvSpPr>
          <p:spPr bwMode="auto">
            <a:xfrm>
              <a:off x="4664454" y="5354817"/>
              <a:ext cx="1365250" cy="271462"/>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 Opening valve</a:t>
              </a:r>
              <a:endParaRPr lang="ko-KR" altLang="en-US" kern="0" dirty="0">
                <a:solidFill>
                  <a:sysClr val="windowText" lastClr="000000"/>
                </a:solidFill>
                <a:latin typeface="Yu Gothic" panose="020B0400000000000000" pitchFamily="34" charset="-128"/>
              </a:endParaRPr>
            </a:p>
          </p:txBody>
        </p:sp>
        <p:sp>
          <p:nvSpPr>
            <p:cNvPr id="29" name="TextBox 32">
              <a:extLst>
                <a:ext uri="{FF2B5EF4-FFF2-40B4-BE49-F238E27FC236}">
                  <a16:creationId xmlns:a16="http://schemas.microsoft.com/office/drawing/2014/main" id="{3265A91D-0E20-5152-1162-72A9DA19136A}"/>
                </a:ext>
              </a:extLst>
            </p:cNvPr>
            <p:cNvSpPr txBox="1"/>
            <p:nvPr/>
          </p:nvSpPr>
          <p:spPr bwMode="auto">
            <a:xfrm>
              <a:off x="4662467" y="5588281"/>
              <a:ext cx="1365250" cy="2730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 Closing valve</a:t>
              </a:r>
              <a:endParaRPr lang="ko-KR" altLang="en-US" kern="0" dirty="0">
                <a:solidFill>
                  <a:sysClr val="windowText" lastClr="000000"/>
                </a:solidFill>
                <a:latin typeface="Yu Gothic" panose="020B0400000000000000" pitchFamily="34" charset="-128"/>
              </a:endParaRPr>
            </a:p>
          </p:txBody>
        </p:sp>
        <p:sp>
          <p:nvSpPr>
            <p:cNvPr id="30" name="TextBox 33">
              <a:extLst>
                <a:ext uri="{FF2B5EF4-FFF2-40B4-BE49-F238E27FC236}">
                  <a16:creationId xmlns:a16="http://schemas.microsoft.com/office/drawing/2014/main" id="{B1809A7B-96E6-9363-FD38-4E5D124E17E6}"/>
                </a:ext>
              </a:extLst>
            </p:cNvPr>
            <p:cNvSpPr txBox="1"/>
            <p:nvPr/>
          </p:nvSpPr>
          <p:spPr bwMode="auto">
            <a:xfrm>
              <a:off x="4662468" y="5830313"/>
              <a:ext cx="3343275" cy="2730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 Half Open</a:t>
              </a:r>
              <a:endParaRPr lang="ko-KR" altLang="en-US" kern="0" dirty="0">
                <a:solidFill>
                  <a:sysClr val="windowText" lastClr="000000"/>
                </a:solidFill>
                <a:latin typeface="Yu Gothic" panose="020B0400000000000000" pitchFamily="34" charset="-128"/>
              </a:endParaRPr>
            </a:p>
          </p:txBody>
        </p:sp>
        <p:sp>
          <p:nvSpPr>
            <p:cNvPr id="31" name="TextBox 34">
              <a:extLst>
                <a:ext uri="{FF2B5EF4-FFF2-40B4-BE49-F238E27FC236}">
                  <a16:creationId xmlns:a16="http://schemas.microsoft.com/office/drawing/2014/main" id="{71F4AA34-2B68-22DF-4D38-5F942F73B813}"/>
                </a:ext>
              </a:extLst>
            </p:cNvPr>
            <p:cNvSpPr txBox="1"/>
            <p:nvPr/>
          </p:nvSpPr>
          <p:spPr bwMode="auto">
            <a:xfrm>
              <a:off x="4662715" y="6065365"/>
              <a:ext cx="6005513" cy="271464"/>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latin typeface="Yu Gothic" panose="020B0400000000000000" pitchFamily="34" charset="-128"/>
                  <a:ea typeface="Yu Gothic" panose="020B0400000000000000" pitchFamily="34" charset="-128"/>
                </a:rPr>
                <a:t>•</a:t>
              </a:r>
              <a:r>
                <a:rPr lang="ja-JP" altLang="en-US" kern="0" dirty="0">
                  <a:solidFill>
                    <a:srgbClr val="000000"/>
                  </a:solidFill>
                  <a:latin typeface="Yu Gothic" panose="020B0400000000000000" pitchFamily="34" charset="-128"/>
                  <a:ea typeface="Yu Gothic" panose="020B0400000000000000" pitchFamily="34" charset="-128"/>
                </a:rPr>
                <a:t> </a:t>
              </a:r>
              <a:r>
                <a:rPr lang="ko-KR" altLang="en-US" kern="0" dirty="0">
                  <a:solidFill>
                    <a:srgbClr val="000000"/>
                  </a:solidFill>
                  <a:latin typeface="Yu Gothic" panose="020B0400000000000000" pitchFamily="34" charset="-128"/>
                  <a:ea typeface="游ゴシック" panose="020B0400000000000000" pitchFamily="50" charset="-128"/>
                </a:rPr>
                <a:t>긴급 자동 </a:t>
              </a:r>
              <a:r>
                <a:rPr lang="en-US" altLang="ko-KR" kern="0" dirty="0">
                  <a:solidFill>
                    <a:srgbClr val="000000"/>
                  </a:solidFill>
                  <a:latin typeface="Yu Gothic" panose="020B0400000000000000" pitchFamily="34" charset="-128"/>
                  <a:ea typeface="Yu Gothic" panose="020B0400000000000000" pitchFamily="34" charset="-128"/>
                </a:rPr>
                <a:t>Closing (2</a:t>
              </a:r>
              <a:r>
                <a:rPr lang="ko-KR" altLang="en-US" kern="0" dirty="0">
                  <a:solidFill>
                    <a:srgbClr val="000000"/>
                  </a:solidFill>
                  <a:latin typeface="Yu Gothic" panose="020B0400000000000000" pitchFamily="34" charset="-128"/>
                  <a:ea typeface="游ゴシック" panose="020B0400000000000000" pitchFamily="50" charset="-128"/>
                </a:rPr>
                <a:t>단계 </a:t>
              </a:r>
              <a:r>
                <a:rPr lang="en-US" altLang="ko-KR" kern="0" dirty="0">
                  <a:solidFill>
                    <a:srgbClr val="000000"/>
                  </a:solidFill>
                  <a:latin typeface="Yu Gothic" panose="020B0400000000000000" pitchFamily="34" charset="-128"/>
                  <a:ea typeface="Yu Gothic" panose="020B0400000000000000" pitchFamily="34" charset="-128"/>
                </a:rPr>
                <a:t>Process, </a:t>
              </a:r>
              <a:r>
                <a:rPr lang="ko-KR" altLang="en-US" kern="0" dirty="0">
                  <a:solidFill>
                    <a:srgbClr val="000000"/>
                  </a:solidFill>
                  <a:latin typeface="Yu Gothic" panose="020B0400000000000000" pitchFamily="34" charset="-128"/>
                  <a:ea typeface="游ゴシック" panose="020B0400000000000000" pitchFamily="50" charset="-128"/>
                </a:rPr>
                <a:t>속도 조절 가능</a:t>
              </a:r>
              <a:r>
                <a:rPr lang="en-US" altLang="ko-KR" kern="0" dirty="0">
                  <a:solidFill>
                    <a:srgbClr val="000000"/>
                  </a:solidFill>
                  <a:latin typeface="Yu Gothic" panose="020B0400000000000000" pitchFamily="34" charset="-128"/>
                  <a:ea typeface="Yu Gothic" panose="020B0400000000000000" pitchFamily="34" charset="-128"/>
                </a:rPr>
                <a:t>)</a:t>
              </a:r>
              <a:endParaRPr lang="ko-KR" altLang="en-US" kern="0" dirty="0">
                <a:solidFill>
                  <a:sysClr val="windowText" lastClr="000000"/>
                </a:solidFill>
                <a:latin typeface="Yu Gothic" panose="020B0400000000000000" pitchFamily="34" charset="-128"/>
              </a:endParaRPr>
            </a:p>
          </p:txBody>
        </p:sp>
      </p:grpSp>
      <p:grpSp>
        <p:nvGrpSpPr>
          <p:cNvPr id="27" name="그룹 26">
            <a:extLst>
              <a:ext uri="{FF2B5EF4-FFF2-40B4-BE49-F238E27FC236}">
                <a16:creationId xmlns:a16="http://schemas.microsoft.com/office/drawing/2014/main" id="{7E9AFD81-78F7-45DD-D0FD-D5F2EBB99DF1}"/>
              </a:ext>
            </a:extLst>
          </p:cNvPr>
          <p:cNvGrpSpPr/>
          <p:nvPr/>
        </p:nvGrpSpPr>
        <p:grpSpPr>
          <a:xfrm>
            <a:off x="4642419" y="3399458"/>
            <a:ext cx="6137276" cy="1532786"/>
            <a:chOff x="4642419" y="3399458"/>
            <a:chExt cx="6137276" cy="1532786"/>
          </a:xfrm>
        </p:grpSpPr>
        <p:sp>
          <p:nvSpPr>
            <p:cNvPr id="22" name="TextBox 36">
              <a:extLst>
                <a:ext uri="{FF2B5EF4-FFF2-40B4-BE49-F238E27FC236}">
                  <a16:creationId xmlns:a16="http://schemas.microsoft.com/office/drawing/2014/main" id="{E9320D58-BF4A-2B76-7129-7C4D5F0528DB}"/>
                </a:ext>
              </a:extLst>
            </p:cNvPr>
            <p:cNvSpPr txBox="1"/>
            <p:nvPr/>
          </p:nvSpPr>
          <p:spPr bwMode="auto">
            <a:xfrm>
              <a:off x="4645596" y="3399458"/>
              <a:ext cx="5414963" cy="273050"/>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Yu Gothic" panose="020B0400000000000000" pitchFamily="34" charset="-128"/>
                  <a:ea typeface="Yu Gothic" panose="020B0400000000000000" pitchFamily="34" charset="-128"/>
                </a:rPr>
                <a:t>• </a:t>
              </a:r>
              <a:r>
                <a:rPr lang="ko-KR" altLang="en-US" b="0" i="0" dirty="0">
                  <a:solidFill>
                    <a:srgbClr val="000000"/>
                  </a:solidFill>
                  <a:effectLst/>
                  <a:latin typeface="Yu Gothic" panose="020B0400000000000000" pitchFamily="34" charset="-128"/>
                  <a:ea typeface="游ゴシック" panose="020B0400000000000000" pitchFamily="50" charset="-128"/>
                </a:rPr>
                <a:t>이 밸브는 </a:t>
              </a:r>
              <a:r>
                <a:rPr lang="en-US" altLang="ko-KR" b="0" i="0" dirty="0">
                  <a:solidFill>
                    <a:srgbClr val="000000"/>
                  </a:solidFill>
                  <a:effectLst/>
                  <a:latin typeface="Yu Gothic" panose="020B0400000000000000" pitchFamily="34" charset="-128"/>
                  <a:ea typeface="Yu Gothic" panose="020B0400000000000000" pitchFamily="34" charset="-128"/>
                </a:rPr>
                <a:t>Butterfly </a:t>
              </a:r>
              <a:r>
                <a:rPr lang="ko-KR" altLang="en-US" b="0" i="0" dirty="0">
                  <a:solidFill>
                    <a:srgbClr val="000000"/>
                  </a:solidFill>
                  <a:effectLst/>
                  <a:latin typeface="Yu Gothic" panose="020B0400000000000000" pitchFamily="34" charset="-128"/>
                  <a:ea typeface="游ゴシック" panose="020B0400000000000000" pitchFamily="50" charset="-128"/>
                </a:rPr>
                <a:t>밸브와 </a:t>
              </a:r>
              <a:r>
                <a:rPr lang="en-US" altLang="ko-KR" b="0" i="0" dirty="0">
                  <a:solidFill>
                    <a:srgbClr val="000000"/>
                  </a:solidFill>
                  <a:effectLst/>
                  <a:latin typeface="Yu Gothic" panose="020B0400000000000000" pitchFamily="34" charset="-128"/>
                  <a:ea typeface="Yu Gothic" panose="020B0400000000000000" pitchFamily="34" charset="-128"/>
                </a:rPr>
                <a:t>Check </a:t>
              </a:r>
              <a:r>
                <a:rPr lang="ko-KR" altLang="en-US" b="0" i="0" dirty="0">
                  <a:solidFill>
                    <a:srgbClr val="000000"/>
                  </a:solidFill>
                  <a:effectLst/>
                  <a:latin typeface="Yu Gothic" panose="020B0400000000000000" pitchFamily="34" charset="-128"/>
                  <a:ea typeface="游ゴシック" panose="020B0400000000000000" pitchFamily="50" charset="-128"/>
                </a:rPr>
                <a:t>밸브로 대체 할 수 있습니다</a:t>
              </a:r>
              <a:r>
                <a:rPr lang="en-US" altLang="ko-KR" b="0" i="0" dirty="0">
                  <a:solidFill>
                    <a:srgbClr val="000000"/>
                  </a:solidFill>
                  <a:effectLst/>
                  <a:latin typeface="Yu Gothic" panose="020B0400000000000000" pitchFamily="34" charset="-128"/>
                  <a:ea typeface="Yu Gothic" panose="020B0400000000000000" pitchFamily="34" charset="-128"/>
                </a:rPr>
                <a:t>.</a:t>
              </a:r>
              <a:endParaRPr lang="ko-KR" altLang="en-US" dirty="0">
                <a:latin typeface="Yu Gothic" panose="020B0400000000000000" pitchFamily="34" charset="-128"/>
              </a:endParaRPr>
            </a:p>
          </p:txBody>
        </p:sp>
        <p:sp>
          <p:nvSpPr>
            <p:cNvPr id="23" name="TextBox 37">
              <a:extLst>
                <a:ext uri="{FF2B5EF4-FFF2-40B4-BE49-F238E27FC236}">
                  <a16:creationId xmlns:a16="http://schemas.microsoft.com/office/drawing/2014/main" id="{47668296-1B37-DA14-E1E9-F846F957B6D1}"/>
                </a:ext>
              </a:extLst>
            </p:cNvPr>
            <p:cNvSpPr txBox="1"/>
            <p:nvPr/>
          </p:nvSpPr>
          <p:spPr bwMode="auto">
            <a:xfrm>
              <a:off x="4645595" y="3621989"/>
              <a:ext cx="5808092" cy="273050"/>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Yu Gothic" panose="020B0400000000000000" pitchFamily="34" charset="-128"/>
                  <a:ea typeface="Yu Gothic" panose="020B0400000000000000" pitchFamily="34" charset="-128"/>
                </a:rPr>
                <a:t>• Counterweight</a:t>
              </a:r>
              <a:r>
                <a:rPr lang="ko-KR" altLang="en-US" dirty="0">
                  <a:latin typeface="Yu Gothic" panose="020B0400000000000000" pitchFamily="34" charset="-128"/>
                  <a:ea typeface="游ゴシック" panose="020B0400000000000000" pitchFamily="50" charset="-128"/>
                </a:rPr>
                <a:t>를 이용하여 </a:t>
              </a:r>
              <a:r>
                <a:rPr lang="ko-KR" altLang="en-US" b="0" i="0" dirty="0">
                  <a:solidFill>
                    <a:srgbClr val="000000"/>
                  </a:solidFill>
                  <a:effectLst/>
                  <a:latin typeface="Yu Gothic" panose="020B0400000000000000" pitchFamily="34" charset="-128"/>
                  <a:ea typeface="游ゴシック" panose="020B0400000000000000" pitchFamily="50" charset="-128"/>
                </a:rPr>
                <a:t>설정 된 속도로 밸브가 닫힙니다</a:t>
              </a:r>
              <a:r>
                <a:rPr lang="en-US" altLang="ko-KR" b="0" i="0" dirty="0">
                  <a:solidFill>
                    <a:srgbClr val="000000"/>
                  </a:solidFill>
                  <a:effectLst/>
                  <a:latin typeface="Yu Gothic" panose="020B0400000000000000" pitchFamily="34" charset="-128"/>
                  <a:ea typeface="Yu Gothic" panose="020B0400000000000000" pitchFamily="34" charset="-128"/>
                </a:rPr>
                <a:t>.</a:t>
              </a:r>
            </a:p>
            <a:p>
              <a:pPr algn="l">
                <a:defRPr/>
              </a:pPr>
              <a:endParaRPr lang="ko-KR" altLang="en-US" dirty="0">
                <a:latin typeface="Yu Gothic" panose="020B0400000000000000" pitchFamily="34" charset="-128"/>
              </a:endParaRPr>
            </a:p>
          </p:txBody>
        </p:sp>
        <p:sp>
          <p:nvSpPr>
            <p:cNvPr id="24" name="TextBox 38">
              <a:extLst>
                <a:ext uri="{FF2B5EF4-FFF2-40B4-BE49-F238E27FC236}">
                  <a16:creationId xmlns:a16="http://schemas.microsoft.com/office/drawing/2014/main" id="{70918226-1527-B937-D3D7-7768E8ED2573}"/>
                </a:ext>
              </a:extLst>
            </p:cNvPr>
            <p:cNvSpPr txBox="1"/>
            <p:nvPr/>
          </p:nvSpPr>
          <p:spPr bwMode="auto">
            <a:xfrm>
              <a:off x="4642419" y="3876040"/>
              <a:ext cx="5354191" cy="271462"/>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Yu Gothic" panose="020B0400000000000000" pitchFamily="34" charset="-128"/>
                  <a:ea typeface="Yu Gothic" panose="020B0400000000000000" pitchFamily="34" charset="-128"/>
                </a:rPr>
                <a:t>•</a:t>
              </a:r>
              <a:r>
                <a:rPr lang="ja-JP" altLang="en-US" b="0" i="0" dirty="0">
                  <a:solidFill>
                    <a:srgbClr val="000000"/>
                  </a:solidFill>
                  <a:effectLst/>
                  <a:latin typeface="Yu Gothic" panose="020B0400000000000000" pitchFamily="34" charset="-128"/>
                  <a:ea typeface="Yu Gothic" panose="020B0400000000000000" pitchFamily="34" charset="-128"/>
                </a:rPr>
                <a:t> </a:t>
              </a:r>
              <a:r>
                <a:rPr lang="ko-KR" altLang="en-US" b="0" i="0" dirty="0">
                  <a:solidFill>
                    <a:srgbClr val="000000"/>
                  </a:solidFill>
                  <a:effectLst/>
                  <a:latin typeface="Yu Gothic" panose="020B0400000000000000" pitchFamily="34" charset="-128"/>
                  <a:ea typeface="游ゴシック" panose="020B0400000000000000" pitchFamily="50" charset="-128"/>
                </a:rPr>
                <a:t>밸브의 </a:t>
              </a:r>
              <a:r>
                <a:rPr lang="ko-KR" altLang="en-US" b="0" i="0" dirty="0" err="1">
                  <a:solidFill>
                    <a:srgbClr val="000000"/>
                  </a:solidFill>
                  <a:effectLst/>
                  <a:latin typeface="Yu Gothic" panose="020B0400000000000000" pitchFamily="34" charset="-128"/>
                  <a:ea typeface="游ゴシック" panose="020B0400000000000000" pitchFamily="50" charset="-128"/>
                </a:rPr>
                <a:t>개폐량은</a:t>
              </a:r>
              <a:r>
                <a:rPr lang="ko-KR" altLang="en-US" b="0" i="0" dirty="0">
                  <a:solidFill>
                    <a:srgbClr val="000000"/>
                  </a:solidFill>
                  <a:effectLst/>
                  <a:latin typeface="Yu Gothic" panose="020B0400000000000000" pitchFamily="34" charset="-128"/>
                  <a:ea typeface="游ゴシック" panose="020B0400000000000000" pitchFamily="50" charset="-128"/>
                </a:rPr>
                <a:t> 유압 </a:t>
              </a:r>
              <a:r>
                <a:rPr lang="en-US" altLang="ko-KR" b="0" i="0" dirty="0">
                  <a:solidFill>
                    <a:srgbClr val="000000"/>
                  </a:solidFill>
                  <a:effectLst/>
                  <a:latin typeface="Yu Gothic" panose="020B0400000000000000" pitchFamily="34" charset="-128"/>
                  <a:ea typeface="Yu Gothic" panose="020B0400000000000000" pitchFamily="34" charset="-128"/>
                </a:rPr>
                <a:t>Actuator</a:t>
              </a:r>
              <a:r>
                <a:rPr lang="ko-KR" altLang="en-US" dirty="0">
                  <a:solidFill>
                    <a:srgbClr val="000000"/>
                  </a:solidFill>
                  <a:latin typeface="Yu Gothic" panose="020B0400000000000000" pitchFamily="34" charset="-128"/>
                  <a:ea typeface="游ゴシック" panose="020B0400000000000000" pitchFamily="50" charset="-128"/>
                </a:rPr>
                <a:t>에 의해 제어됩니다</a:t>
              </a:r>
              <a:r>
                <a:rPr lang="en-US" altLang="ko-KR" dirty="0">
                  <a:solidFill>
                    <a:srgbClr val="000000"/>
                  </a:solidFill>
                  <a:latin typeface="Yu Gothic" panose="020B0400000000000000" pitchFamily="34" charset="-128"/>
                  <a:ea typeface="Yu Gothic" panose="020B0400000000000000" pitchFamily="34" charset="-128"/>
                </a:rPr>
                <a:t>.</a:t>
              </a:r>
              <a:endParaRPr lang="ko-KR" altLang="en-US" dirty="0">
                <a:latin typeface="Yu Gothic" panose="020B0400000000000000" pitchFamily="34" charset="-128"/>
              </a:endParaRPr>
            </a:p>
          </p:txBody>
        </p:sp>
        <p:sp>
          <p:nvSpPr>
            <p:cNvPr id="25" name="TextBox 39">
              <a:extLst>
                <a:ext uri="{FF2B5EF4-FFF2-40B4-BE49-F238E27FC236}">
                  <a16:creationId xmlns:a16="http://schemas.microsoft.com/office/drawing/2014/main" id="{C69BC191-8AD9-10C0-61B3-6B44AEDCB8EF}"/>
                </a:ext>
              </a:extLst>
            </p:cNvPr>
            <p:cNvSpPr txBox="1"/>
            <p:nvPr/>
          </p:nvSpPr>
          <p:spPr bwMode="auto">
            <a:xfrm>
              <a:off x="4645064" y="4400921"/>
              <a:ext cx="5416550" cy="271464"/>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Yu Gothic" panose="020B0400000000000000" pitchFamily="34" charset="-128"/>
                  <a:ea typeface="Yu Gothic" panose="020B0400000000000000" pitchFamily="34" charset="-128"/>
                </a:rPr>
                <a:t>• </a:t>
              </a:r>
              <a:r>
                <a:rPr lang="ko-KR" altLang="en-US" dirty="0">
                  <a:latin typeface="Yu Gothic" panose="020B0400000000000000" pitchFamily="34" charset="-128"/>
                  <a:ea typeface="游ゴシック" panose="020B0400000000000000" pitchFamily="50" charset="-128"/>
                </a:rPr>
                <a:t>설치 및 유지 보수 비용을 절감 할 수 있습니다</a:t>
              </a:r>
              <a:r>
                <a:rPr lang="en-US" altLang="ko-KR" dirty="0">
                  <a:latin typeface="Yu Gothic" panose="020B0400000000000000" pitchFamily="34" charset="-128"/>
                  <a:ea typeface="Yu Gothic" panose="020B0400000000000000" pitchFamily="34" charset="-128"/>
                </a:rPr>
                <a:t>.</a:t>
              </a:r>
              <a:endParaRPr lang="ko-KR" altLang="en-US" dirty="0">
                <a:latin typeface="Yu Gothic" panose="020B0400000000000000" pitchFamily="34" charset="-128"/>
              </a:endParaRPr>
            </a:p>
          </p:txBody>
        </p:sp>
        <p:sp>
          <p:nvSpPr>
            <p:cNvPr id="26" name="TextBox 40">
              <a:extLst>
                <a:ext uri="{FF2B5EF4-FFF2-40B4-BE49-F238E27FC236}">
                  <a16:creationId xmlns:a16="http://schemas.microsoft.com/office/drawing/2014/main" id="{E8B981A5-9896-72F3-1DE3-41C14212F26D}"/>
                </a:ext>
              </a:extLst>
            </p:cNvPr>
            <p:cNvSpPr txBox="1"/>
            <p:nvPr/>
          </p:nvSpPr>
          <p:spPr bwMode="auto">
            <a:xfrm>
              <a:off x="4642420" y="4660782"/>
              <a:ext cx="4217988" cy="271462"/>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Yu Gothic" panose="020B0400000000000000" pitchFamily="34" charset="-128"/>
                  <a:ea typeface="Yu Gothic" panose="020B0400000000000000" pitchFamily="34" charset="-128"/>
                </a:rPr>
                <a:t>• </a:t>
              </a:r>
              <a:r>
                <a:rPr lang="ko-KR" altLang="en-US" dirty="0">
                  <a:latin typeface="Yu Gothic" panose="020B0400000000000000" pitchFamily="34" charset="-128"/>
                  <a:ea typeface="游ゴシック" panose="020B0400000000000000" pitchFamily="50" charset="-128"/>
                </a:rPr>
                <a:t>진동 및 소음을 최소화 할 수 있습니다</a:t>
              </a:r>
              <a:r>
                <a:rPr lang="en-US" altLang="ko-KR" dirty="0">
                  <a:latin typeface="Yu Gothic" panose="020B0400000000000000" pitchFamily="34" charset="-128"/>
                  <a:ea typeface="Yu Gothic" panose="020B0400000000000000" pitchFamily="34" charset="-128"/>
                </a:rPr>
                <a:t>.</a:t>
              </a:r>
              <a:endParaRPr lang="ko-KR" altLang="en-US" dirty="0">
                <a:latin typeface="Yu Gothic" panose="020B0400000000000000" pitchFamily="34" charset="-128"/>
              </a:endParaRPr>
            </a:p>
          </p:txBody>
        </p:sp>
        <p:sp>
          <p:nvSpPr>
            <p:cNvPr id="32" name="TextBox 38">
              <a:extLst>
                <a:ext uri="{FF2B5EF4-FFF2-40B4-BE49-F238E27FC236}">
                  <a16:creationId xmlns:a16="http://schemas.microsoft.com/office/drawing/2014/main" id="{66323EFC-58A7-2BC2-A20D-9EEF83C19E1B}"/>
                </a:ext>
              </a:extLst>
            </p:cNvPr>
            <p:cNvSpPr txBox="1"/>
            <p:nvPr/>
          </p:nvSpPr>
          <p:spPr bwMode="auto">
            <a:xfrm>
              <a:off x="4645595" y="4138021"/>
              <a:ext cx="6134100" cy="269342"/>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Yu Gothic" panose="020B0400000000000000" pitchFamily="34" charset="-128"/>
                  <a:ea typeface="Yu Gothic" panose="020B0400000000000000" pitchFamily="34" charset="-128"/>
                </a:rPr>
                <a:t>• </a:t>
              </a:r>
              <a:r>
                <a:rPr lang="ko-KR" altLang="en-US" dirty="0">
                  <a:latin typeface="Yu Gothic" panose="020B0400000000000000" pitchFamily="34" charset="-128"/>
                  <a:ea typeface="游ゴシック" panose="020B0400000000000000" pitchFamily="50" charset="-128"/>
                </a:rPr>
                <a:t>동작에 필요한 유압계는 밸브에 직접</a:t>
              </a:r>
              <a:r>
                <a:rPr lang="en-US" altLang="ko-KR" dirty="0">
                  <a:latin typeface="Yu Gothic" panose="020B0400000000000000" pitchFamily="34" charset="-128"/>
                  <a:ea typeface="Yu Gothic" panose="020B0400000000000000" pitchFamily="34" charset="-128"/>
                </a:rPr>
                <a:t>, </a:t>
              </a:r>
              <a:r>
                <a:rPr lang="ko-KR" altLang="en-US" dirty="0">
                  <a:latin typeface="Yu Gothic" panose="020B0400000000000000" pitchFamily="34" charset="-128"/>
                  <a:ea typeface="游ゴシック" panose="020B0400000000000000" pitchFamily="50" charset="-128"/>
                </a:rPr>
                <a:t>혹은 근거리에 조작반과 함께 배치됩니다</a:t>
              </a:r>
              <a:r>
                <a:rPr lang="en-US" altLang="ko-KR" dirty="0">
                  <a:latin typeface="Yu Gothic" panose="020B0400000000000000" pitchFamily="34" charset="-128"/>
                  <a:ea typeface="Yu Gothic" panose="020B0400000000000000" pitchFamily="34" charset="-128"/>
                </a:rPr>
                <a:t>.</a:t>
              </a:r>
              <a:endParaRPr lang="ja-JP" altLang="en-US" dirty="0">
                <a:latin typeface="Yu Gothic" panose="020B0400000000000000" pitchFamily="34" charset="-128"/>
                <a:ea typeface="Yu Gothic" panose="020B0400000000000000" pitchFamily="34" charset="-128"/>
              </a:endParaRPr>
            </a:p>
          </p:txBody>
        </p:sp>
      </p:grpSp>
      <p:sp>
        <p:nvSpPr>
          <p:cNvPr id="6" name="TextBox 5">
            <a:extLst>
              <a:ext uri="{FF2B5EF4-FFF2-40B4-BE49-F238E27FC236}">
                <a16:creationId xmlns:a16="http://schemas.microsoft.com/office/drawing/2014/main" id="{479C2DEF-A403-EE03-5C98-B2266EE48240}"/>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76BBE33C-C5E1-1ACC-BB39-E8DF6E3D76A6}"/>
              </a:ext>
            </a:extLst>
          </p:cNvPr>
          <p:cNvSpPr/>
          <p:nvPr/>
        </p:nvSpPr>
        <p:spPr>
          <a:xfrm>
            <a:off x="401069" y="633261"/>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5" name="TextBox 35">
            <a:extLst>
              <a:ext uri="{FF2B5EF4-FFF2-40B4-BE49-F238E27FC236}">
                <a16:creationId xmlns:a16="http://schemas.microsoft.com/office/drawing/2014/main" id="{7D235767-7204-1D92-F4D3-5614E121DEB9}"/>
              </a:ext>
            </a:extLst>
          </p:cNvPr>
          <p:cNvSpPr txBox="1"/>
          <p:nvPr/>
        </p:nvSpPr>
        <p:spPr>
          <a:xfrm>
            <a:off x="4429031" y="5081935"/>
            <a:ext cx="2014537" cy="311150"/>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ko-KR" altLang="en-US" sz="1400" b="1" dirty="0">
                <a:solidFill>
                  <a:srgbClr val="800080"/>
                </a:solidFill>
                <a:latin typeface="Yu Gothic" panose="020B0400000000000000" pitchFamily="34" charset="-128"/>
              </a:rPr>
              <a:t> </a:t>
            </a:r>
            <a:r>
              <a:rPr lang="en-US" altLang="ko-KR" sz="1400" b="1" dirty="0">
                <a:solidFill>
                  <a:srgbClr val="800080"/>
                </a:solidFill>
                <a:latin typeface="Yu Gothic" panose="020B0400000000000000" pitchFamily="34" charset="-128"/>
                <a:ea typeface="Yu Gothic" panose="020B0400000000000000" pitchFamily="34" charset="-128"/>
              </a:rPr>
              <a:t>•</a:t>
            </a:r>
            <a:r>
              <a:rPr lang="ko-KR" altLang="en-US" sz="1400" b="1" dirty="0">
                <a:solidFill>
                  <a:srgbClr val="800080"/>
                </a:solidFill>
                <a:latin typeface="Yu Gothic" panose="020B0400000000000000" pitchFamily="34" charset="-128"/>
              </a:rPr>
              <a:t> </a:t>
            </a:r>
            <a:r>
              <a:rPr lang="en-US" altLang="ko-KR" sz="1400" b="1" dirty="0">
                <a:solidFill>
                  <a:srgbClr val="800080"/>
                </a:solidFill>
                <a:latin typeface="Yu Gothic" panose="020B0400000000000000" pitchFamily="34" charset="-128"/>
                <a:ea typeface="Yu Gothic" panose="020B0400000000000000" pitchFamily="34" charset="-128"/>
              </a:rPr>
              <a:t>Operation</a:t>
            </a:r>
            <a:endParaRPr lang="ko-KR" altLang="en-US" sz="1400" b="1" dirty="0">
              <a:solidFill>
                <a:srgbClr val="800080"/>
              </a:solidFill>
              <a:latin typeface="Yu Gothic" panose="020B0400000000000000" pitchFamily="34" charset="-128"/>
            </a:endParaRPr>
          </a:p>
        </p:txBody>
      </p:sp>
    </p:spTree>
    <p:extLst>
      <p:ext uri="{BB962C8B-B14F-4D97-AF65-F5344CB8AC3E}">
        <p14:creationId xmlns:p14="http://schemas.microsoft.com/office/powerpoint/2010/main" val="510704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35">
            <a:extLst>
              <a:ext uri="{FF2B5EF4-FFF2-40B4-BE49-F238E27FC236}">
                <a16:creationId xmlns:a16="http://schemas.microsoft.com/office/drawing/2014/main" id="{69029D55-63F7-81D8-53CA-6C3D00B7A04A}"/>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rot="16200000">
            <a:off x="8158999" y="1504215"/>
            <a:ext cx="2592289" cy="240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그림 36">
            <a:extLst>
              <a:ext uri="{FF2B5EF4-FFF2-40B4-BE49-F238E27FC236}">
                <a16:creationId xmlns:a16="http://schemas.microsoft.com/office/drawing/2014/main" id="{BF98F0D9-43D1-DF14-B976-D0913C230E00}"/>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8313783" y="4053146"/>
            <a:ext cx="2450151" cy="257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
            <a:extLst>
              <a:ext uri="{FF2B5EF4-FFF2-40B4-BE49-F238E27FC236}">
                <a16:creationId xmlns:a16="http://schemas.microsoft.com/office/drawing/2014/main" id="{6BB34EDB-60F5-0941-3A11-9A87BCEC93C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72161" y="1955954"/>
            <a:ext cx="4952624" cy="3699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97BA19E0-ED20-5217-0483-5499CD52BBC8}"/>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A3F8C1ED-0E5A-ECF8-EF28-93E869381A00}"/>
              </a:ext>
            </a:extLst>
          </p:cNvPr>
          <p:cNvSpPr/>
          <p:nvPr/>
        </p:nvSpPr>
        <p:spPr>
          <a:xfrm>
            <a:off x="408818" y="699340"/>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9" name="제목 1">
            <a:extLst>
              <a:ext uri="{FF2B5EF4-FFF2-40B4-BE49-F238E27FC236}">
                <a16:creationId xmlns:a16="http://schemas.microsoft.com/office/drawing/2014/main" id="{2B56510A-3B89-61CB-3AD0-FFCDA1B7E968}"/>
              </a:ext>
            </a:extLst>
          </p:cNvPr>
          <p:cNvSpPr txBox="1">
            <a:spLocks/>
          </p:cNvSpPr>
          <p:nvPr/>
        </p:nvSpPr>
        <p:spPr>
          <a:xfrm>
            <a:off x="838199" y="671692"/>
            <a:ext cx="11126119" cy="437130"/>
          </a:xfrm>
          <a:prstGeom prst="rect">
            <a:avLst/>
          </a:prstGeom>
        </p:spPr>
        <p:txBody>
          <a:bodyPr/>
          <a:lstStyle>
            <a:lvl1pPr algn="l" defTabSz="914377" rtl="0" eaLnBrk="1" latinLnBrk="1" hangingPunct="1">
              <a:lnSpc>
                <a:spcPct val="90000"/>
              </a:lnSpc>
              <a:spcBef>
                <a:spcPct val="0"/>
              </a:spcBef>
              <a:buNone/>
              <a:defRPr sz="2400" b="1" kern="1200">
                <a:solidFill>
                  <a:schemeClr val="tx1"/>
                </a:solidFill>
                <a:latin typeface="+mn-ea"/>
                <a:ea typeface="+mn-ea"/>
                <a:cs typeface="+mj-cs"/>
              </a:defRPr>
            </a:lvl1pPr>
          </a:lstStyle>
          <a:p>
            <a:r>
              <a:rPr lang="en-US" altLang="ko-KR" sz="3200" dirty="0">
                <a:latin typeface="游ゴシック" panose="020B0400000000000000" pitchFamily="50" charset="-128"/>
                <a:ea typeface="游ゴシック" panose="020B0400000000000000" pitchFamily="50" charset="-128"/>
              </a:rPr>
              <a:t>Combined Check BFV </a:t>
            </a:r>
            <a:r>
              <a:rPr lang="en-US" altLang="ko-KR" dirty="0">
                <a:latin typeface="游ゴシック" panose="020B0400000000000000" pitchFamily="50" charset="-128"/>
                <a:ea typeface="游ゴシック" panose="020B0400000000000000" pitchFamily="50" charset="-128"/>
              </a:rPr>
              <a:t>(Double Offset) – Design </a:t>
            </a:r>
            <a:r>
              <a:rPr lang="ko-KR" altLang="en-US" dirty="0">
                <a:latin typeface="游ゴシック" panose="020B0400000000000000" pitchFamily="50" charset="-128"/>
                <a:ea typeface="游ゴシック" panose="020B0400000000000000" pitchFamily="50" charset="-128"/>
              </a:rPr>
              <a:t>특징</a:t>
            </a:r>
            <a:endParaRPr lang="ko-KR" altLang="en-US" dirty="0">
              <a:latin typeface="游ゴシック" panose="020B0400000000000000" pitchFamily="50" charset="-128"/>
            </a:endParaRPr>
          </a:p>
        </p:txBody>
      </p:sp>
    </p:spTree>
    <p:extLst>
      <p:ext uri="{BB962C8B-B14F-4D97-AF65-F5344CB8AC3E}">
        <p14:creationId xmlns:p14="http://schemas.microsoft.com/office/powerpoint/2010/main" val="1669532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1181348" cy="437130"/>
          </a:xfrm>
        </p:spPr>
        <p:txBody>
          <a:bodyPr/>
          <a:lstStyle/>
          <a:p>
            <a:r>
              <a:rPr lang="en-US" altLang="ko-KR" sz="3200" dirty="0">
                <a:latin typeface="游ゴシック" panose="020B0400000000000000" pitchFamily="50" charset="-128"/>
                <a:ea typeface="游ゴシック" panose="020B0400000000000000" pitchFamily="50" charset="-128"/>
              </a:rPr>
              <a:t>CARGO BFV – </a:t>
            </a:r>
            <a:r>
              <a:rPr lang="en-US" altLang="ja-JP" dirty="0">
                <a:latin typeface="游ゴシック" panose="020B0400000000000000" pitchFamily="50" charset="-128"/>
                <a:ea typeface="游ゴシック" panose="020B0400000000000000" pitchFamily="50" charset="-128"/>
              </a:rPr>
              <a:t>Double Offset</a:t>
            </a:r>
            <a:r>
              <a:rPr lang="en-US" altLang="ko-KR" dirty="0">
                <a:latin typeface="游ゴシック" panose="020B0400000000000000" pitchFamily="50" charset="-128"/>
                <a:ea typeface="游ゴシック" panose="020B0400000000000000" pitchFamily="50" charset="-128"/>
              </a:rPr>
              <a:t> (Rubber Seat on Retainer Type)</a:t>
            </a:r>
            <a:endParaRPr lang="ko-KR" altLang="en-US" dirty="0">
              <a:latin typeface="游ゴシック" panose="020B0400000000000000" pitchFamily="50" charset="-128"/>
            </a:endParaRPr>
          </a:p>
        </p:txBody>
      </p:sp>
      <p:pic>
        <p:nvPicPr>
          <p:cNvPr id="3" name="그림 81">
            <a:extLst>
              <a:ext uri="{FF2B5EF4-FFF2-40B4-BE49-F238E27FC236}">
                <a16:creationId xmlns:a16="http://schemas.microsoft.com/office/drawing/2014/main" id="{C15D16E3-5866-2A86-36C7-903E2B22ED87}"/>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5898" y="1497347"/>
            <a:ext cx="2137410" cy="396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84">
            <a:extLst>
              <a:ext uri="{FF2B5EF4-FFF2-40B4-BE49-F238E27FC236}">
                <a16:creationId xmlns:a16="http://schemas.microsoft.com/office/drawing/2014/main" id="{E79CF2E7-E4C3-FB69-C091-2B350A34A51D}"/>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61017" y="5039536"/>
            <a:ext cx="1267778" cy="150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그림 85">
            <a:extLst>
              <a:ext uri="{FF2B5EF4-FFF2-40B4-BE49-F238E27FC236}">
                <a16:creationId xmlns:a16="http://schemas.microsoft.com/office/drawing/2014/main" id="{17D835F5-9883-5469-94FB-10EECE2AB60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26704" y="1545014"/>
            <a:ext cx="6619864" cy="482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그림 83">
            <a:extLst>
              <a:ext uri="{FF2B5EF4-FFF2-40B4-BE49-F238E27FC236}">
                <a16:creationId xmlns:a16="http://schemas.microsoft.com/office/drawing/2014/main" id="{FFF901CF-4996-2D95-5822-DC4323E722FC}"/>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2970960" y="1554362"/>
            <a:ext cx="1636568" cy="30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AECEEF2-DBF2-84C9-DF26-B1C8E414B8DF}"/>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E91F35D9-CFF7-D2B2-0D5B-1D3C33910DD4}"/>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extLst>
      <p:ext uri="{BB962C8B-B14F-4D97-AF65-F5344CB8AC3E}">
        <p14:creationId xmlns:p14="http://schemas.microsoft.com/office/powerpoint/2010/main" val="2085895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1">
            <a:extLst>
              <a:ext uri="{FF2B5EF4-FFF2-40B4-BE49-F238E27FC236}">
                <a16:creationId xmlns:a16="http://schemas.microsoft.com/office/drawing/2014/main" id="{2A0E15F6-FDCA-1B1F-1E28-8E24FC6DF75D}"/>
              </a:ext>
            </a:extLst>
          </p:cNvPr>
          <p:cNvSpPr txBox="1"/>
          <p:nvPr/>
        </p:nvSpPr>
        <p:spPr>
          <a:xfrm>
            <a:off x="5149280" y="1614208"/>
            <a:ext cx="2330450" cy="307777"/>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Calibri"/>
              </a:rPr>
              <a:t>· </a:t>
            </a:r>
            <a:r>
              <a:rPr lang="en-US" altLang="ko-KR" sz="1400" b="1" dirty="0">
                <a:solidFill>
                  <a:srgbClr val="800080"/>
                </a:solidFill>
                <a:latin typeface="Yu Gothic" panose="020B0400000000000000" pitchFamily="34" charset="-128"/>
                <a:ea typeface="Yu Gothic" panose="020B0400000000000000" pitchFamily="34" charset="-128"/>
              </a:rPr>
              <a:t>Design </a:t>
            </a:r>
            <a:r>
              <a:rPr lang="ko-KR" altLang="en-US" sz="1400" b="1" dirty="0">
                <a:solidFill>
                  <a:srgbClr val="800080"/>
                </a:solidFill>
                <a:latin typeface="Yu Gothic" panose="020B0400000000000000" pitchFamily="34" charset="-128"/>
                <a:ea typeface="Yu Gothic" panose="020B0400000000000000" pitchFamily="34" charset="-128"/>
              </a:rPr>
              <a:t>기능</a:t>
            </a:r>
            <a:endParaRPr lang="ko-KR" altLang="en-US" sz="1400" b="1" kern="0" dirty="0">
              <a:solidFill>
                <a:srgbClr val="800080"/>
              </a:solidFill>
              <a:latin typeface="Calibri"/>
            </a:endParaRPr>
          </a:p>
        </p:txBody>
      </p:sp>
      <p:grpSp>
        <p:nvGrpSpPr>
          <p:cNvPr id="11" name="그룹 7">
            <a:extLst>
              <a:ext uri="{FF2B5EF4-FFF2-40B4-BE49-F238E27FC236}">
                <a16:creationId xmlns:a16="http://schemas.microsoft.com/office/drawing/2014/main" id="{90074D1A-CD5A-9708-7CAC-75458ABF5F56}"/>
              </a:ext>
            </a:extLst>
          </p:cNvPr>
          <p:cNvGrpSpPr>
            <a:grpSpLocks/>
          </p:cNvGrpSpPr>
          <p:nvPr/>
        </p:nvGrpSpPr>
        <p:grpSpPr bwMode="auto">
          <a:xfrm>
            <a:off x="1966196" y="1576197"/>
            <a:ext cx="2759075" cy="2301875"/>
            <a:chOff x="0" y="0"/>
            <a:chExt cx="2752473" cy="2287401"/>
          </a:xfrm>
        </p:grpSpPr>
        <p:pic>
          <p:nvPicPr>
            <p:cNvPr id="12" name="그림 8">
              <a:extLst>
                <a:ext uri="{FF2B5EF4-FFF2-40B4-BE49-F238E27FC236}">
                  <a16:creationId xmlns:a16="http://schemas.microsoft.com/office/drawing/2014/main" id="{0D971568-CED9-BCD8-2B68-DEE8CF9142EC}"/>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744" y="135548"/>
              <a:ext cx="1714499" cy="17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a:extLst>
                <a:ext uri="{FF2B5EF4-FFF2-40B4-BE49-F238E27FC236}">
                  <a16:creationId xmlns:a16="http://schemas.microsoft.com/office/drawing/2014/main" id="{F36A6150-C3CA-967A-3368-F022F801D3F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2768" y="343511"/>
              <a:ext cx="80970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직선 연결선 10">
              <a:extLst>
                <a:ext uri="{FF2B5EF4-FFF2-40B4-BE49-F238E27FC236}">
                  <a16:creationId xmlns:a16="http://schemas.microsoft.com/office/drawing/2014/main" id="{DA1AE804-82AC-802C-FB00-6AD241734469}"/>
                </a:ext>
              </a:extLst>
            </p:cNvPr>
            <p:cNvCxnSpPr>
              <a:cxnSpLocks noChangeShapeType="1"/>
            </p:cNvCxnSpPr>
            <p:nvPr/>
          </p:nvCxnSpPr>
          <p:spPr bwMode="auto">
            <a:xfrm flipH="1" flipV="1">
              <a:off x="2073676" y="172793"/>
              <a:ext cx="271096" cy="286972"/>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sp>
          <p:nvSpPr>
            <p:cNvPr id="15" name="TextBox 128">
              <a:extLst>
                <a:ext uri="{FF2B5EF4-FFF2-40B4-BE49-F238E27FC236}">
                  <a16:creationId xmlns:a16="http://schemas.microsoft.com/office/drawing/2014/main" id="{84D66F33-27A6-70C4-1919-CE609305D0CA}"/>
                </a:ext>
              </a:extLst>
            </p:cNvPr>
            <p:cNvSpPr txBox="1"/>
            <p:nvPr/>
          </p:nvSpPr>
          <p:spPr>
            <a:xfrm>
              <a:off x="0" y="50481"/>
              <a:ext cx="601807" cy="25713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000" kern="0" dirty="0">
                  <a:solidFill>
                    <a:sysClr val="windowText" lastClr="000000"/>
                  </a:solidFill>
                  <a:latin typeface="Calibri"/>
                </a:rPr>
                <a:t> </a:t>
              </a:r>
              <a:r>
                <a:rPr lang="en-US" altLang="ko-KR" sz="1000" kern="0" dirty="0">
                  <a:solidFill>
                    <a:sysClr val="windowText" lastClr="000000"/>
                  </a:solidFill>
                  <a:latin typeface="Calibri"/>
                </a:rPr>
                <a:t>Disc</a:t>
              </a:r>
              <a:endParaRPr lang="ko-KR" altLang="en-US" sz="1000" kern="0" dirty="0">
                <a:solidFill>
                  <a:sysClr val="windowText" lastClr="000000"/>
                </a:solidFill>
                <a:latin typeface="Calibri"/>
              </a:endParaRPr>
            </a:p>
          </p:txBody>
        </p:sp>
        <p:cxnSp>
          <p:nvCxnSpPr>
            <p:cNvPr id="16" name="직선 연결선 12">
              <a:extLst>
                <a:ext uri="{FF2B5EF4-FFF2-40B4-BE49-F238E27FC236}">
                  <a16:creationId xmlns:a16="http://schemas.microsoft.com/office/drawing/2014/main" id="{C83CFC2D-755C-021C-E778-811D61CAC082}"/>
                </a:ext>
              </a:extLst>
            </p:cNvPr>
            <p:cNvCxnSpPr>
              <a:cxnSpLocks noChangeShapeType="1"/>
            </p:cNvCxnSpPr>
            <p:nvPr/>
          </p:nvCxnSpPr>
          <p:spPr bwMode="auto">
            <a:xfrm flipH="1" flipV="1">
              <a:off x="362305" y="192369"/>
              <a:ext cx="283422" cy="135372"/>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cxnSp>
          <p:nvCxnSpPr>
            <p:cNvPr id="17" name="직선 연결선 13">
              <a:extLst>
                <a:ext uri="{FF2B5EF4-FFF2-40B4-BE49-F238E27FC236}">
                  <a16:creationId xmlns:a16="http://schemas.microsoft.com/office/drawing/2014/main" id="{224E01CC-5773-4841-F54E-A35C8B933439}"/>
                </a:ext>
              </a:extLst>
            </p:cNvPr>
            <p:cNvCxnSpPr>
              <a:cxnSpLocks noChangeShapeType="1"/>
            </p:cNvCxnSpPr>
            <p:nvPr/>
          </p:nvCxnSpPr>
          <p:spPr bwMode="auto">
            <a:xfrm flipV="1">
              <a:off x="862404" y="164684"/>
              <a:ext cx="777593" cy="455988"/>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sp>
          <p:nvSpPr>
            <p:cNvPr id="18" name="TextBox 133">
              <a:extLst>
                <a:ext uri="{FF2B5EF4-FFF2-40B4-BE49-F238E27FC236}">
                  <a16:creationId xmlns:a16="http://schemas.microsoft.com/office/drawing/2014/main" id="{0FB890F5-0D9A-98F2-5F2B-55FF1F5DCB70}"/>
                </a:ext>
              </a:extLst>
            </p:cNvPr>
            <p:cNvSpPr txBox="1"/>
            <p:nvPr/>
          </p:nvSpPr>
          <p:spPr>
            <a:xfrm>
              <a:off x="1628045" y="0"/>
              <a:ext cx="601807" cy="25713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000" kern="0" dirty="0">
                  <a:solidFill>
                    <a:sysClr val="windowText" lastClr="000000"/>
                  </a:solidFill>
                  <a:latin typeface="Calibri"/>
                </a:rPr>
                <a:t>Seat</a:t>
              </a:r>
              <a:endParaRPr lang="ko-KR" altLang="en-US" sz="1000" kern="0" dirty="0">
                <a:solidFill>
                  <a:sysClr val="windowText" lastClr="000000"/>
                </a:solidFill>
                <a:latin typeface="Calibri"/>
              </a:endParaRPr>
            </a:p>
          </p:txBody>
        </p:sp>
        <p:sp>
          <p:nvSpPr>
            <p:cNvPr id="19" name="TextBox 136">
              <a:extLst>
                <a:ext uri="{FF2B5EF4-FFF2-40B4-BE49-F238E27FC236}">
                  <a16:creationId xmlns:a16="http://schemas.microsoft.com/office/drawing/2014/main" id="{4B1C0472-ED30-452D-8922-21AAA7F53B8D}"/>
                </a:ext>
              </a:extLst>
            </p:cNvPr>
            <p:cNvSpPr txBox="1"/>
            <p:nvPr/>
          </p:nvSpPr>
          <p:spPr>
            <a:xfrm>
              <a:off x="848864" y="1894600"/>
              <a:ext cx="929633" cy="25713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000" kern="0" dirty="0">
                  <a:solidFill>
                    <a:sysClr val="windowText" lastClr="000000"/>
                  </a:solidFill>
                  <a:latin typeface="Calibri"/>
                </a:rPr>
                <a:t>Retain ring</a:t>
              </a:r>
              <a:endParaRPr lang="ko-KR" altLang="en-US" sz="1000" kern="0" dirty="0">
                <a:solidFill>
                  <a:sysClr val="windowText" lastClr="000000"/>
                </a:solidFill>
                <a:latin typeface="Calibri"/>
              </a:endParaRPr>
            </a:p>
          </p:txBody>
        </p:sp>
        <p:cxnSp>
          <p:nvCxnSpPr>
            <p:cNvPr id="20" name="직선 연결선 17">
              <a:extLst>
                <a:ext uri="{FF2B5EF4-FFF2-40B4-BE49-F238E27FC236}">
                  <a16:creationId xmlns:a16="http://schemas.microsoft.com/office/drawing/2014/main" id="{6DFB770D-D2ED-B126-5531-3AF6D51755B2}"/>
                </a:ext>
              </a:extLst>
            </p:cNvPr>
            <p:cNvCxnSpPr>
              <a:cxnSpLocks noChangeShapeType="1"/>
            </p:cNvCxnSpPr>
            <p:nvPr/>
          </p:nvCxnSpPr>
          <p:spPr bwMode="auto">
            <a:xfrm>
              <a:off x="877609" y="947601"/>
              <a:ext cx="0" cy="1047347"/>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cxnSp>
          <p:nvCxnSpPr>
            <p:cNvPr id="21" name="직선 연결선 18">
              <a:extLst>
                <a:ext uri="{FF2B5EF4-FFF2-40B4-BE49-F238E27FC236}">
                  <a16:creationId xmlns:a16="http://schemas.microsoft.com/office/drawing/2014/main" id="{56B0F92C-7875-FB73-2D4C-D2B70FC7F8AF}"/>
                </a:ext>
              </a:extLst>
            </p:cNvPr>
            <p:cNvCxnSpPr>
              <a:cxnSpLocks noChangeShapeType="1"/>
            </p:cNvCxnSpPr>
            <p:nvPr/>
          </p:nvCxnSpPr>
          <p:spPr bwMode="auto">
            <a:xfrm flipH="1">
              <a:off x="1713436" y="1469659"/>
              <a:ext cx="550740" cy="486019"/>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cxnSp>
          <p:nvCxnSpPr>
            <p:cNvPr id="22" name="직선 연결선 19">
              <a:extLst>
                <a:ext uri="{FF2B5EF4-FFF2-40B4-BE49-F238E27FC236}">
                  <a16:creationId xmlns:a16="http://schemas.microsoft.com/office/drawing/2014/main" id="{F2BE1E68-7EA2-A540-7FFA-6B37A2E8C2F7}"/>
                </a:ext>
              </a:extLst>
            </p:cNvPr>
            <p:cNvCxnSpPr>
              <a:cxnSpLocks noChangeShapeType="1"/>
            </p:cNvCxnSpPr>
            <p:nvPr/>
          </p:nvCxnSpPr>
          <p:spPr bwMode="auto">
            <a:xfrm>
              <a:off x="369556" y="1294424"/>
              <a:ext cx="0" cy="738187"/>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sp>
          <p:nvSpPr>
            <p:cNvPr id="23" name="TextBox 50">
              <a:extLst>
                <a:ext uri="{FF2B5EF4-FFF2-40B4-BE49-F238E27FC236}">
                  <a16:creationId xmlns:a16="http://schemas.microsoft.com/office/drawing/2014/main" id="{3B7802F5-6EFE-7452-8F04-3EC51B4018D5}"/>
                </a:ext>
              </a:extLst>
            </p:cNvPr>
            <p:cNvSpPr txBox="1"/>
            <p:nvPr/>
          </p:nvSpPr>
          <p:spPr>
            <a:xfrm>
              <a:off x="158370" y="2030266"/>
              <a:ext cx="600223" cy="25713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000" kern="0" dirty="0">
                  <a:solidFill>
                    <a:sysClr val="windowText" lastClr="000000"/>
                  </a:solidFill>
                  <a:latin typeface="Calibri"/>
                </a:rPr>
                <a:t>Body</a:t>
              </a:r>
              <a:endParaRPr lang="ko-KR" altLang="en-US" sz="1000" kern="0" dirty="0">
                <a:solidFill>
                  <a:sysClr val="windowText" lastClr="000000"/>
                </a:solidFill>
                <a:latin typeface="Calibri"/>
              </a:endParaRPr>
            </a:p>
          </p:txBody>
        </p:sp>
      </p:grpSp>
      <p:grpSp>
        <p:nvGrpSpPr>
          <p:cNvPr id="24" name="グループ化 1">
            <a:extLst>
              <a:ext uri="{FF2B5EF4-FFF2-40B4-BE49-F238E27FC236}">
                <a16:creationId xmlns:a16="http://schemas.microsoft.com/office/drawing/2014/main" id="{79894368-2716-DF79-F979-2B674820D16E}"/>
              </a:ext>
            </a:extLst>
          </p:cNvPr>
          <p:cNvGrpSpPr/>
          <p:nvPr/>
        </p:nvGrpSpPr>
        <p:grpSpPr>
          <a:xfrm>
            <a:off x="5184887" y="4757429"/>
            <a:ext cx="5364384" cy="1672719"/>
            <a:chOff x="1480988" y="4540756"/>
            <a:chExt cx="6000750" cy="2043113"/>
          </a:xfrm>
        </p:grpSpPr>
        <p:sp>
          <p:nvSpPr>
            <p:cNvPr id="25" name="TextBox 24">
              <a:extLst>
                <a:ext uri="{FF2B5EF4-FFF2-40B4-BE49-F238E27FC236}">
                  <a16:creationId xmlns:a16="http://schemas.microsoft.com/office/drawing/2014/main" id="{6CD8D77F-880D-89C0-6378-9822A7A87C53}"/>
                </a:ext>
              </a:extLst>
            </p:cNvPr>
            <p:cNvSpPr txBox="1"/>
            <p:nvPr/>
          </p:nvSpPr>
          <p:spPr>
            <a:xfrm>
              <a:off x="1987400" y="6231444"/>
              <a:ext cx="1317625" cy="29049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rPr>
                <a:t>Seat ring Stress</a:t>
              </a:r>
              <a:endParaRPr lang="ko-KR" altLang="en-US" kern="0" dirty="0">
                <a:solidFill>
                  <a:sysClr val="windowText" lastClr="000000"/>
                </a:solidFill>
              </a:endParaRPr>
            </a:p>
          </p:txBody>
        </p:sp>
        <p:pic>
          <p:nvPicPr>
            <p:cNvPr id="26" name="Picture 3" descr="UNI00000624002c">
              <a:extLst>
                <a:ext uri="{FF2B5EF4-FFF2-40B4-BE49-F238E27FC236}">
                  <a16:creationId xmlns:a16="http://schemas.microsoft.com/office/drawing/2014/main" id="{F96A5E78-39F1-AE3A-EB09-ECFA6CD79E4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06425" y="4974144"/>
              <a:ext cx="16557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 descr="UNI00000624002e">
              <a:extLst>
                <a:ext uri="{FF2B5EF4-FFF2-40B4-BE49-F238E27FC236}">
                  <a16:creationId xmlns:a16="http://schemas.microsoft.com/office/drawing/2014/main" id="{DCE74435-E72E-35EF-D807-C34FF357DA2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9850" y="4990019"/>
              <a:ext cx="16573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 descr="UNI000006240032">
              <a:extLst>
                <a:ext uri="{FF2B5EF4-FFF2-40B4-BE49-F238E27FC236}">
                  <a16:creationId xmlns:a16="http://schemas.microsoft.com/office/drawing/2014/main" id="{647F2098-33CE-D73D-8AE8-3EC335A5158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797400" y="5010656"/>
              <a:ext cx="16557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75">
              <a:extLst>
                <a:ext uri="{FF2B5EF4-FFF2-40B4-BE49-F238E27FC236}">
                  <a16:creationId xmlns:a16="http://schemas.microsoft.com/office/drawing/2014/main" id="{462B2A74-5A37-AFFA-0D11-291144D85A7A}"/>
                </a:ext>
              </a:extLst>
            </p:cNvPr>
            <p:cNvSpPr txBox="1"/>
            <p:nvPr/>
          </p:nvSpPr>
          <p:spPr>
            <a:xfrm>
              <a:off x="3986462" y="6261873"/>
              <a:ext cx="1229912" cy="290490"/>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rPr>
                <a:t>Seat Stress</a:t>
              </a:r>
              <a:endParaRPr lang="ko-KR" altLang="en-US" kern="0" dirty="0">
                <a:solidFill>
                  <a:sysClr val="windowText" lastClr="000000"/>
                </a:solidFill>
              </a:endParaRPr>
            </a:p>
          </p:txBody>
        </p:sp>
        <p:sp>
          <p:nvSpPr>
            <p:cNvPr id="30" name="TextBox 76">
              <a:extLst>
                <a:ext uri="{FF2B5EF4-FFF2-40B4-BE49-F238E27FC236}">
                  <a16:creationId xmlns:a16="http://schemas.microsoft.com/office/drawing/2014/main" id="{199D4EA0-41B7-D0AF-4DD5-25F1C70500F2}"/>
                </a:ext>
              </a:extLst>
            </p:cNvPr>
            <p:cNvSpPr txBox="1"/>
            <p:nvPr/>
          </p:nvSpPr>
          <p:spPr>
            <a:xfrm>
              <a:off x="5879456" y="6231444"/>
              <a:ext cx="1579164" cy="290490"/>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rPr>
                <a:t>Seat Elastic Stress</a:t>
              </a:r>
              <a:endParaRPr lang="ko-KR" altLang="en-US" kern="0" dirty="0">
                <a:solidFill>
                  <a:sysClr val="windowText" lastClr="000000"/>
                </a:solidFill>
              </a:endParaRPr>
            </a:p>
          </p:txBody>
        </p:sp>
        <p:sp>
          <p:nvSpPr>
            <p:cNvPr id="31" name="모서리가 둥근 직사각형 34">
              <a:extLst>
                <a:ext uri="{FF2B5EF4-FFF2-40B4-BE49-F238E27FC236}">
                  <a16:creationId xmlns:a16="http://schemas.microsoft.com/office/drawing/2014/main" id="{2748FE41-D526-575E-43F4-1961AA025FB2}"/>
                </a:ext>
              </a:extLst>
            </p:cNvPr>
            <p:cNvSpPr/>
            <p:nvPr/>
          </p:nvSpPr>
          <p:spPr>
            <a:xfrm>
              <a:off x="1480988" y="4683631"/>
              <a:ext cx="6000750" cy="1900238"/>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ko-KR" altLang="en-US" kern="0" dirty="0">
                <a:solidFill>
                  <a:sysClr val="window" lastClr="FFFFFF"/>
                </a:solidFill>
                <a:latin typeface="Calibri" panose="020F0502020204030204"/>
              </a:endParaRPr>
            </a:p>
          </p:txBody>
        </p:sp>
        <p:sp>
          <p:nvSpPr>
            <p:cNvPr id="32" name="모서리가 둥근 직사각형 35">
              <a:extLst>
                <a:ext uri="{FF2B5EF4-FFF2-40B4-BE49-F238E27FC236}">
                  <a16:creationId xmlns:a16="http://schemas.microsoft.com/office/drawing/2014/main" id="{97837A3A-6D1C-ACE1-29C6-43995CD867CF}"/>
                </a:ext>
              </a:extLst>
            </p:cNvPr>
            <p:cNvSpPr/>
            <p:nvPr/>
          </p:nvSpPr>
          <p:spPr>
            <a:xfrm>
              <a:off x="3638400" y="4540756"/>
              <a:ext cx="1577975" cy="306388"/>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400" kern="0" dirty="0">
                  <a:solidFill>
                    <a:sysClr val="window" lastClr="FFFFFF"/>
                  </a:solidFill>
                  <a:latin typeface="Calibri" panose="020F0502020204030204"/>
                </a:rPr>
                <a:t>Seat  Analysis</a:t>
              </a:r>
              <a:endParaRPr lang="ko-KR" altLang="en-US" sz="1400" kern="0" dirty="0">
                <a:solidFill>
                  <a:sysClr val="window" lastClr="FFFFFF"/>
                </a:solidFill>
                <a:latin typeface="Calibri" panose="020F0502020204030204"/>
              </a:endParaRPr>
            </a:p>
          </p:txBody>
        </p:sp>
      </p:grpSp>
      <p:grpSp>
        <p:nvGrpSpPr>
          <p:cNvPr id="33" name="그룹 36">
            <a:extLst>
              <a:ext uri="{FF2B5EF4-FFF2-40B4-BE49-F238E27FC236}">
                <a16:creationId xmlns:a16="http://schemas.microsoft.com/office/drawing/2014/main" id="{5FCD132C-755D-E837-2139-6F0CFAB31CB6}"/>
              </a:ext>
            </a:extLst>
          </p:cNvPr>
          <p:cNvGrpSpPr>
            <a:grpSpLocks/>
          </p:cNvGrpSpPr>
          <p:nvPr/>
        </p:nvGrpSpPr>
        <p:grpSpPr bwMode="auto">
          <a:xfrm>
            <a:off x="5158234" y="3462130"/>
            <a:ext cx="5483225" cy="1201738"/>
            <a:chOff x="0" y="1059607"/>
            <a:chExt cx="5495925" cy="1207693"/>
          </a:xfrm>
        </p:grpSpPr>
        <p:sp>
          <p:nvSpPr>
            <p:cNvPr id="34" name="TextBox 107">
              <a:extLst>
                <a:ext uri="{FF2B5EF4-FFF2-40B4-BE49-F238E27FC236}">
                  <a16:creationId xmlns:a16="http://schemas.microsoft.com/office/drawing/2014/main" id="{A544B80B-13D5-C59F-F792-1676F165AF5E}"/>
                </a:ext>
              </a:extLst>
            </p:cNvPr>
            <p:cNvSpPr txBox="1"/>
            <p:nvPr/>
          </p:nvSpPr>
          <p:spPr>
            <a:xfrm>
              <a:off x="0" y="1059607"/>
              <a:ext cx="3598451" cy="309302"/>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ko-KR" altLang="en-US" sz="1400" b="1" dirty="0">
                  <a:solidFill>
                    <a:srgbClr val="800080"/>
                  </a:solidFill>
                  <a:latin typeface="Yu Gothic" panose="020B0400000000000000" pitchFamily="34" charset="-128"/>
                </a:rPr>
                <a:t>· </a:t>
              </a:r>
              <a:r>
                <a:rPr lang="en-US" altLang="ko-KR" sz="1400" b="1" dirty="0">
                  <a:solidFill>
                    <a:srgbClr val="800080"/>
                  </a:solidFill>
                  <a:latin typeface="Yu Gothic" panose="020B0400000000000000" pitchFamily="34" charset="-128"/>
                  <a:ea typeface="Yu Gothic" panose="020B0400000000000000" pitchFamily="34" charset="-128"/>
                </a:rPr>
                <a:t>Main  Applications</a:t>
              </a:r>
              <a:endParaRPr lang="ko-KR" altLang="en-US" sz="1400" b="1" dirty="0">
                <a:solidFill>
                  <a:srgbClr val="800080"/>
                </a:solidFill>
                <a:latin typeface="Yu Gothic" panose="020B0400000000000000" pitchFamily="34" charset="-128"/>
              </a:endParaRPr>
            </a:p>
          </p:txBody>
        </p:sp>
        <p:sp>
          <p:nvSpPr>
            <p:cNvPr id="35" name="TextBox 110">
              <a:extLst>
                <a:ext uri="{FF2B5EF4-FFF2-40B4-BE49-F238E27FC236}">
                  <a16:creationId xmlns:a16="http://schemas.microsoft.com/office/drawing/2014/main" id="{AF504928-66DA-A9CD-B808-4E5E140F5226}"/>
                </a:ext>
              </a:extLst>
            </p:cNvPr>
            <p:cNvSpPr txBox="1"/>
            <p:nvPr/>
          </p:nvSpPr>
          <p:spPr>
            <a:xfrm>
              <a:off x="105018" y="1297317"/>
              <a:ext cx="2619077"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Yu Gothic" panose="020B0400000000000000" pitchFamily="34" charset="-128"/>
                  <a:ea typeface="Yu Gothic" panose="020B0400000000000000" pitchFamily="34" charset="-128"/>
                </a:rPr>
                <a:t>-  Cargo oil system in the Tankers</a:t>
              </a:r>
              <a:endParaRPr lang="ko-KR" altLang="en-US" sz="1200" dirty="0">
                <a:latin typeface="Yu Gothic" panose="020B0400000000000000" pitchFamily="34" charset="-128"/>
                <a:ea typeface="+mj-ea"/>
              </a:endParaRPr>
            </a:p>
          </p:txBody>
        </p:sp>
        <p:sp>
          <p:nvSpPr>
            <p:cNvPr id="36" name="TextBox 111">
              <a:extLst>
                <a:ext uri="{FF2B5EF4-FFF2-40B4-BE49-F238E27FC236}">
                  <a16:creationId xmlns:a16="http://schemas.microsoft.com/office/drawing/2014/main" id="{40F54940-BD6E-169C-68C4-04FD9E349B28}"/>
                </a:ext>
              </a:extLst>
            </p:cNvPr>
            <p:cNvSpPr txBox="1"/>
            <p:nvPr/>
          </p:nvSpPr>
          <p:spPr>
            <a:xfrm>
              <a:off x="2943677" y="1297317"/>
              <a:ext cx="2057391"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Yu Gothic" panose="020B0400000000000000" pitchFamily="34" charset="-128"/>
                  <a:ea typeface="Yu Gothic" panose="020B0400000000000000" pitchFamily="34" charset="-128"/>
                </a:rPr>
                <a:t>-  Sea water system</a:t>
              </a:r>
              <a:endParaRPr lang="ko-KR" altLang="en-US" sz="1200" dirty="0">
                <a:latin typeface="Yu Gothic" panose="020B0400000000000000" pitchFamily="34" charset="-128"/>
                <a:ea typeface="+mj-ea"/>
              </a:endParaRPr>
            </a:p>
          </p:txBody>
        </p:sp>
        <p:sp>
          <p:nvSpPr>
            <p:cNvPr id="37" name="TextBox 112">
              <a:extLst>
                <a:ext uri="{FF2B5EF4-FFF2-40B4-BE49-F238E27FC236}">
                  <a16:creationId xmlns:a16="http://schemas.microsoft.com/office/drawing/2014/main" id="{E1CE19AF-39D7-1481-0CDB-AEFD1D0A49D3}"/>
                </a:ext>
              </a:extLst>
            </p:cNvPr>
            <p:cNvSpPr txBox="1"/>
            <p:nvPr/>
          </p:nvSpPr>
          <p:spPr>
            <a:xfrm>
              <a:off x="116155" y="1527050"/>
              <a:ext cx="2619077" cy="282379"/>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Yu Gothic" panose="020B0400000000000000" pitchFamily="34" charset="-128"/>
                  <a:ea typeface="Yu Gothic" panose="020B0400000000000000" pitchFamily="34" charset="-128"/>
                </a:rPr>
                <a:t>-  Water ballast system</a:t>
              </a:r>
              <a:endParaRPr lang="ko-KR" altLang="en-US" sz="1200" dirty="0">
                <a:latin typeface="Yu Gothic" panose="020B0400000000000000" pitchFamily="34" charset="-128"/>
                <a:ea typeface="+mj-ea"/>
              </a:endParaRPr>
            </a:p>
          </p:txBody>
        </p:sp>
        <p:sp>
          <p:nvSpPr>
            <p:cNvPr id="38" name="TextBox 113">
              <a:extLst>
                <a:ext uri="{FF2B5EF4-FFF2-40B4-BE49-F238E27FC236}">
                  <a16:creationId xmlns:a16="http://schemas.microsoft.com/office/drawing/2014/main" id="{769259E1-BBC8-956F-55F5-51050092CD9A}"/>
                </a:ext>
              </a:extLst>
            </p:cNvPr>
            <p:cNvSpPr txBox="1"/>
            <p:nvPr/>
          </p:nvSpPr>
          <p:spPr>
            <a:xfrm>
              <a:off x="2943677" y="1527050"/>
              <a:ext cx="2057391" cy="282379"/>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Yu Gothic" panose="020B0400000000000000" pitchFamily="34" charset="-128"/>
                  <a:ea typeface="Yu Gothic" panose="020B0400000000000000" pitchFamily="34" charset="-128"/>
                </a:rPr>
                <a:t>-  Fresh water system </a:t>
              </a:r>
              <a:endParaRPr lang="ko-KR" altLang="en-US" sz="1200" dirty="0">
                <a:latin typeface="Yu Gothic" panose="020B0400000000000000" pitchFamily="34" charset="-128"/>
                <a:ea typeface="+mj-ea"/>
              </a:endParaRPr>
            </a:p>
          </p:txBody>
        </p:sp>
        <p:sp>
          <p:nvSpPr>
            <p:cNvPr id="39" name="TextBox 114">
              <a:extLst>
                <a:ext uri="{FF2B5EF4-FFF2-40B4-BE49-F238E27FC236}">
                  <a16:creationId xmlns:a16="http://schemas.microsoft.com/office/drawing/2014/main" id="{905D24AC-86E0-390C-8AEB-6E3BDEC9C3D0}"/>
                </a:ext>
              </a:extLst>
            </p:cNvPr>
            <p:cNvSpPr txBox="1"/>
            <p:nvPr/>
          </p:nvSpPr>
          <p:spPr>
            <a:xfrm>
              <a:off x="116155" y="1764759"/>
              <a:ext cx="2619077"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Yu Gothic" panose="020B0400000000000000" pitchFamily="34" charset="-128"/>
                  <a:ea typeface="Yu Gothic" panose="020B0400000000000000" pitchFamily="34" charset="-128"/>
                </a:rPr>
                <a:t>-  Tank cleaning system</a:t>
              </a:r>
              <a:endParaRPr lang="ko-KR" altLang="en-US" sz="1200" dirty="0">
                <a:latin typeface="Yu Gothic" panose="020B0400000000000000" pitchFamily="34" charset="-128"/>
                <a:ea typeface="+mj-ea"/>
              </a:endParaRPr>
            </a:p>
          </p:txBody>
        </p:sp>
        <p:sp>
          <p:nvSpPr>
            <p:cNvPr id="40" name="TextBox 115">
              <a:extLst>
                <a:ext uri="{FF2B5EF4-FFF2-40B4-BE49-F238E27FC236}">
                  <a16:creationId xmlns:a16="http://schemas.microsoft.com/office/drawing/2014/main" id="{78FB3CC5-02B2-B799-5EF0-5688B023A1B3}"/>
                </a:ext>
              </a:extLst>
            </p:cNvPr>
            <p:cNvSpPr txBox="1"/>
            <p:nvPr/>
          </p:nvSpPr>
          <p:spPr>
            <a:xfrm>
              <a:off x="2943677" y="1764759"/>
              <a:ext cx="2552248"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Yu Gothic" panose="020B0400000000000000" pitchFamily="34" charset="-128"/>
                  <a:ea typeface="Yu Gothic" panose="020B0400000000000000" pitchFamily="34" charset="-128"/>
                </a:rPr>
                <a:t>-  Fuel oil and Diesel oil system</a:t>
              </a:r>
              <a:endParaRPr lang="ko-KR" altLang="en-US" sz="1200" dirty="0">
                <a:latin typeface="Yu Gothic" panose="020B0400000000000000" pitchFamily="34" charset="-128"/>
                <a:ea typeface="+mj-ea"/>
              </a:endParaRPr>
            </a:p>
          </p:txBody>
        </p:sp>
        <p:sp>
          <p:nvSpPr>
            <p:cNvPr id="41" name="TextBox 116">
              <a:extLst>
                <a:ext uri="{FF2B5EF4-FFF2-40B4-BE49-F238E27FC236}">
                  <a16:creationId xmlns:a16="http://schemas.microsoft.com/office/drawing/2014/main" id="{C1B2A7C3-7763-BC6A-CC32-B55C6CF51DB7}"/>
                </a:ext>
              </a:extLst>
            </p:cNvPr>
            <p:cNvSpPr txBox="1"/>
            <p:nvPr/>
          </p:nvSpPr>
          <p:spPr>
            <a:xfrm>
              <a:off x="105018" y="1983325"/>
              <a:ext cx="3780636"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Yu Gothic" panose="020B0400000000000000" pitchFamily="34" charset="-128"/>
                  <a:ea typeface="Yu Gothic" panose="020B0400000000000000" pitchFamily="34" charset="-128"/>
                </a:rPr>
                <a:t>-  Cargo tank Venting and inlet gas system</a:t>
              </a:r>
              <a:endParaRPr lang="ko-KR" altLang="en-US" sz="1200" dirty="0">
                <a:latin typeface="Yu Gothic" panose="020B0400000000000000" pitchFamily="34" charset="-128"/>
                <a:ea typeface="+mj-ea"/>
              </a:endParaRPr>
            </a:p>
          </p:txBody>
        </p:sp>
      </p:grpSp>
      <p:sp>
        <p:nvSpPr>
          <p:cNvPr id="42" name="TextBox 56">
            <a:extLst>
              <a:ext uri="{FF2B5EF4-FFF2-40B4-BE49-F238E27FC236}">
                <a16:creationId xmlns:a16="http://schemas.microsoft.com/office/drawing/2014/main" id="{501F15EB-083A-AF09-4B25-1A0AD428C2AB}"/>
              </a:ext>
            </a:extLst>
          </p:cNvPr>
          <p:cNvSpPr txBox="1"/>
          <p:nvPr/>
        </p:nvSpPr>
        <p:spPr>
          <a:xfrm>
            <a:off x="5158234" y="2528440"/>
            <a:ext cx="2330450" cy="312738"/>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ko-KR" altLang="en-US" sz="1400" b="1" dirty="0">
                <a:solidFill>
                  <a:srgbClr val="800080"/>
                </a:solidFill>
                <a:latin typeface="Calibri"/>
              </a:rPr>
              <a:t>· </a:t>
            </a:r>
            <a:r>
              <a:rPr lang="ko-KR" altLang="en-US" sz="1400" b="1" dirty="0">
                <a:solidFill>
                  <a:srgbClr val="800080"/>
                </a:solidFill>
                <a:latin typeface="Yu Gothic" panose="020B0400000000000000" pitchFamily="34" charset="-128"/>
              </a:rPr>
              <a:t>생산 가능 범위</a:t>
            </a:r>
            <a:endParaRPr lang="ko-KR" altLang="en-US" sz="1400" b="1" dirty="0">
              <a:solidFill>
                <a:srgbClr val="800080"/>
              </a:solidFill>
              <a:latin typeface="Calibri"/>
            </a:endParaRPr>
          </a:p>
        </p:txBody>
      </p:sp>
      <p:sp>
        <p:nvSpPr>
          <p:cNvPr id="43" name="TextBox 57">
            <a:extLst>
              <a:ext uri="{FF2B5EF4-FFF2-40B4-BE49-F238E27FC236}">
                <a16:creationId xmlns:a16="http://schemas.microsoft.com/office/drawing/2014/main" id="{035EB0F9-B138-97D2-5C08-202A1DA6842A}"/>
              </a:ext>
            </a:extLst>
          </p:cNvPr>
          <p:cNvSpPr txBox="1"/>
          <p:nvPr/>
        </p:nvSpPr>
        <p:spPr>
          <a:xfrm>
            <a:off x="5279545" y="2775341"/>
            <a:ext cx="3897312" cy="280988"/>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200" dirty="0">
                <a:solidFill>
                  <a:sysClr val="windowText" lastClr="000000"/>
                </a:solidFill>
                <a:latin typeface="Yu Gothic" panose="020B0400000000000000" pitchFamily="34" charset="-128"/>
                <a:ea typeface="Yu Gothic" panose="020B0400000000000000" pitchFamily="34" charset="-128"/>
              </a:rPr>
              <a:t>-  Size range DN 50(2") ~ DN 600(24")</a:t>
            </a:r>
            <a:endParaRPr lang="ko-KR" altLang="en-US" sz="1200" dirty="0">
              <a:solidFill>
                <a:sysClr val="windowText" lastClr="000000"/>
              </a:solidFill>
              <a:latin typeface="Yu Gothic" panose="020B0400000000000000" pitchFamily="34" charset="-128"/>
            </a:endParaRPr>
          </a:p>
        </p:txBody>
      </p:sp>
      <p:sp>
        <p:nvSpPr>
          <p:cNvPr id="44" name="TextBox 58">
            <a:extLst>
              <a:ext uri="{FF2B5EF4-FFF2-40B4-BE49-F238E27FC236}">
                <a16:creationId xmlns:a16="http://schemas.microsoft.com/office/drawing/2014/main" id="{9D070E22-C563-DBDB-6C5C-2A746BFA92FB}"/>
              </a:ext>
            </a:extLst>
          </p:cNvPr>
          <p:cNvSpPr txBox="1"/>
          <p:nvPr/>
        </p:nvSpPr>
        <p:spPr>
          <a:xfrm>
            <a:off x="5279545" y="2972382"/>
            <a:ext cx="3897312" cy="280988"/>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200" dirty="0">
                <a:solidFill>
                  <a:sysClr val="windowText" lastClr="000000"/>
                </a:solidFill>
                <a:latin typeface="Yu Gothic" panose="020B0400000000000000" pitchFamily="34" charset="-128"/>
                <a:ea typeface="Yu Gothic" panose="020B0400000000000000" pitchFamily="34" charset="-128"/>
              </a:rPr>
              <a:t>-  Working Pressure range 0 barG ~ 30 barG</a:t>
            </a:r>
            <a:endParaRPr lang="ko-KR" altLang="en-US" sz="1200" dirty="0">
              <a:solidFill>
                <a:sysClr val="windowText" lastClr="000000"/>
              </a:solidFill>
              <a:latin typeface="Yu Gothic" panose="020B0400000000000000" pitchFamily="34" charset="-128"/>
            </a:endParaRPr>
          </a:p>
        </p:txBody>
      </p:sp>
      <p:sp>
        <p:nvSpPr>
          <p:cNvPr id="45" name="TextBox 59">
            <a:extLst>
              <a:ext uri="{FF2B5EF4-FFF2-40B4-BE49-F238E27FC236}">
                <a16:creationId xmlns:a16="http://schemas.microsoft.com/office/drawing/2014/main" id="{FE74E930-65F8-D12A-E29B-EF26B198E1D8}"/>
              </a:ext>
            </a:extLst>
          </p:cNvPr>
          <p:cNvSpPr txBox="1"/>
          <p:nvPr/>
        </p:nvSpPr>
        <p:spPr>
          <a:xfrm>
            <a:off x="5279545" y="3175392"/>
            <a:ext cx="6100879" cy="276999"/>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200" dirty="0">
                <a:solidFill>
                  <a:sysClr val="windowText" lastClr="000000"/>
                </a:solidFill>
                <a:latin typeface="Yu Gothic" panose="020B0400000000000000" pitchFamily="34" charset="-128"/>
                <a:ea typeface="Yu Gothic" panose="020B0400000000000000" pitchFamily="34" charset="-128"/>
              </a:rPr>
              <a:t>-  Working Temperature range -20°C ~ 80 °C (Depends on rubber material)</a:t>
            </a:r>
            <a:endParaRPr lang="ko-KR" altLang="en-US" sz="1200" dirty="0">
              <a:solidFill>
                <a:sysClr val="windowText" lastClr="000000"/>
              </a:solidFill>
              <a:latin typeface="Yu Gothic" panose="020B0400000000000000" pitchFamily="34" charset="-128"/>
            </a:endParaRPr>
          </a:p>
        </p:txBody>
      </p:sp>
      <p:pic>
        <p:nvPicPr>
          <p:cNvPr id="46" name="Picture 5">
            <a:extLst>
              <a:ext uri="{FF2B5EF4-FFF2-40B4-BE49-F238E27FC236}">
                <a16:creationId xmlns:a16="http://schemas.microsoft.com/office/drawing/2014/main" id="{A0A2DEE8-929E-80D0-EE55-87EF13ABA0C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rot="5788706">
            <a:off x="2106309" y="4242519"/>
            <a:ext cx="2729005" cy="1769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30D51101-F6AE-2EDC-9125-D76796586226}"/>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8" name="제목 1">
            <a:extLst>
              <a:ext uri="{FF2B5EF4-FFF2-40B4-BE49-F238E27FC236}">
                <a16:creationId xmlns:a16="http://schemas.microsoft.com/office/drawing/2014/main" id="{AF578EA6-43F0-25F9-08AC-78B0E5927F71}"/>
              </a:ext>
            </a:extLst>
          </p:cNvPr>
          <p:cNvSpPr>
            <a:spLocks noGrp="1"/>
          </p:cNvSpPr>
          <p:nvPr>
            <p:ph type="title"/>
          </p:nvPr>
        </p:nvSpPr>
        <p:spPr>
          <a:xfrm>
            <a:off x="838200" y="784894"/>
            <a:ext cx="10760242" cy="436562"/>
          </a:xfrm>
        </p:spPr>
        <p:txBody>
          <a:bodyPr/>
          <a:lstStyle/>
          <a:p>
            <a:r>
              <a:rPr lang="en-US" altLang="ko-KR" sz="3200" dirty="0">
                <a:latin typeface="游ゴシック" panose="020B0400000000000000" pitchFamily="50" charset="-128"/>
                <a:ea typeface="游ゴシック" panose="020B0400000000000000" pitchFamily="50" charset="-128"/>
              </a:rPr>
              <a:t>CARGO BFV –</a:t>
            </a:r>
            <a:r>
              <a:rPr lang="en-US" altLang="ko-KR" sz="4000"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Double Offset</a:t>
            </a:r>
            <a:r>
              <a:rPr lang="en-US" altLang="ko-KR" dirty="0">
                <a:latin typeface="游ゴシック" panose="020B0400000000000000" pitchFamily="50" charset="-128"/>
                <a:ea typeface="游ゴシック" panose="020B0400000000000000" pitchFamily="50" charset="-128"/>
              </a:rPr>
              <a:t> (Rubber Seat on Retainer Type)</a:t>
            </a:r>
            <a:endParaRPr lang="ko-KR" altLang="en-US" dirty="0">
              <a:latin typeface="游ゴシック" panose="020B0400000000000000" pitchFamily="50" charset="-128"/>
            </a:endParaRPr>
          </a:p>
        </p:txBody>
      </p:sp>
      <p:sp>
        <p:nvSpPr>
          <p:cNvPr id="4" name="楕円 3">
            <a:extLst>
              <a:ext uri="{FF2B5EF4-FFF2-40B4-BE49-F238E27FC236}">
                <a16:creationId xmlns:a16="http://schemas.microsoft.com/office/drawing/2014/main" id="{508768DF-65E5-3DC4-ACEF-9D106C639354}"/>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
        <p:nvSpPr>
          <p:cNvPr id="2" name="TextBox 57">
            <a:extLst>
              <a:ext uri="{FF2B5EF4-FFF2-40B4-BE49-F238E27FC236}">
                <a16:creationId xmlns:a16="http://schemas.microsoft.com/office/drawing/2014/main" id="{86D587BD-32FB-83A4-7AA2-02AD96D80962}"/>
              </a:ext>
            </a:extLst>
          </p:cNvPr>
          <p:cNvSpPr txBox="1"/>
          <p:nvPr/>
        </p:nvSpPr>
        <p:spPr>
          <a:xfrm>
            <a:off x="5279545" y="1869597"/>
            <a:ext cx="5935626" cy="646331"/>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171450" indent="-171450" algn="l">
              <a:buFontTx/>
              <a:buChar char="-"/>
              <a:defRPr sz="1000"/>
            </a:pPr>
            <a:r>
              <a:rPr lang="ko-KR" altLang="en-US" sz="1200" dirty="0">
                <a:solidFill>
                  <a:sysClr val="windowText" lastClr="000000"/>
                </a:solidFill>
                <a:latin typeface="Yu Gothic" panose="020B0400000000000000" pitchFamily="34" charset="-128"/>
                <a:ea typeface="Yu Gothic" panose="020B0400000000000000" pitchFamily="34" charset="-128"/>
              </a:rPr>
              <a:t>이 </a:t>
            </a:r>
            <a:r>
              <a:rPr lang="en-US" altLang="ko-KR" sz="1200" dirty="0">
                <a:solidFill>
                  <a:sysClr val="windowText" lastClr="000000"/>
                </a:solidFill>
                <a:latin typeface="Yu Gothic" panose="020B0400000000000000" pitchFamily="34" charset="-128"/>
                <a:ea typeface="Yu Gothic" panose="020B0400000000000000" pitchFamily="34" charset="-128"/>
              </a:rPr>
              <a:t>Valve</a:t>
            </a:r>
            <a:r>
              <a:rPr lang="ko-KR" altLang="en-US" sz="1200" dirty="0">
                <a:solidFill>
                  <a:sysClr val="windowText" lastClr="000000"/>
                </a:solidFill>
                <a:latin typeface="Yu Gothic" panose="020B0400000000000000" pitchFamily="34" charset="-128"/>
                <a:ea typeface="Yu Gothic" panose="020B0400000000000000" pitchFamily="34" charset="-128"/>
              </a:rPr>
              <a:t>는 고부하</a:t>
            </a:r>
            <a:r>
              <a:rPr lang="en-US" altLang="ko-KR" sz="1200" dirty="0">
                <a:solidFill>
                  <a:sysClr val="windowText" lastClr="000000"/>
                </a:solidFill>
                <a:latin typeface="Yu Gothic" panose="020B0400000000000000" pitchFamily="34" charset="-128"/>
                <a:ea typeface="Yu Gothic" panose="020B0400000000000000" pitchFamily="34" charset="-128"/>
              </a:rPr>
              <a:t>, </a:t>
            </a:r>
            <a:r>
              <a:rPr lang="ko-KR" altLang="en-US" sz="1200" dirty="0">
                <a:solidFill>
                  <a:sysClr val="windowText" lastClr="000000"/>
                </a:solidFill>
                <a:latin typeface="Yu Gothic" panose="020B0400000000000000" pitchFamily="34" charset="-128"/>
                <a:ea typeface="Yu Gothic" panose="020B0400000000000000" pitchFamily="34" charset="-128"/>
              </a:rPr>
              <a:t>고압 및 </a:t>
            </a:r>
            <a:r>
              <a:rPr lang="ko-KR" altLang="en-US" sz="1200" dirty="0" err="1">
                <a:solidFill>
                  <a:sysClr val="windowText" lastClr="000000"/>
                </a:solidFill>
                <a:latin typeface="Yu Gothic" panose="020B0400000000000000" pitchFamily="34" charset="-128"/>
                <a:ea typeface="Yu Gothic" panose="020B0400000000000000" pitchFamily="34" charset="-128"/>
              </a:rPr>
              <a:t>고유량</a:t>
            </a:r>
            <a:r>
              <a:rPr lang="ko-KR" altLang="en-US" sz="1200" dirty="0">
                <a:solidFill>
                  <a:sysClr val="windowText" lastClr="000000"/>
                </a:solidFill>
                <a:latin typeface="Yu Gothic" panose="020B0400000000000000" pitchFamily="34" charset="-128"/>
                <a:ea typeface="Yu Gothic" panose="020B0400000000000000" pitchFamily="34" charset="-128"/>
              </a:rPr>
              <a:t> 상황에서의 사용을 목적으로 설계되어 있습니다</a:t>
            </a:r>
            <a:r>
              <a:rPr lang="en-US" altLang="ko-KR" sz="1200" dirty="0">
                <a:solidFill>
                  <a:sysClr val="windowText" lastClr="000000"/>
                </a:solidFill>
                <a:latin typeface="Yu Gothic" panose="020B0400000000000000" pitchFamily="34" charset="-128"/>
                <a:ea typeface="Yu Gothic" panose="020B0400000000000000" pitchFamily="34" charset="-128"/>
              </a:rPr>
              <a:t>. </a:t>
            </a:r>
            <a:br>
              <a:rPr lang="en-US" altLang="ko-KR" sz="1200" dirty="0">
                <a:solidFill>
                  <a:sysClr val="windowText" lastClr="000000"/>
                </a:solidFill>
                <a:latin typeface="Yu Gothic" panose="020B0400000000000000" pitchFamily="34" charset="-128"/>
                <a:ea typeface="Yu Gothic" panose="020B0400000000000000" pitchFamily="34" charset="-128"/>
              </a:rPr>
            </a:br>
            <a:r>
              <a:rPr lang="ko-KR" altLang="en-US" sz="1200" dirty="0">
                <a:solidFill>
                  <a:sysClr val="windowText" lastClr="000000"/>
                </a:solidFill>
                <a:latin typeface="Yu Gothic" panose="020B0400000000000000" pitchFamily="34" charset="-128"/>
                <a:ea typeface="Yu Gothic" panose="020B0400000000000000" pitchFamily="34" charset="-128"/>
              </a:rPr>
              <a:t>탱커의 </a:t>
            </a:r>
            <a:r>
              <a:rPr lang="en-US" altLang="ko-KR" sz="1200" dirty="0">
                <a:solidFill>
                  <a:sysClr val="windowText" lastClr="000000"/>
                </a:solidFill>
                <a:latin typeface="Yu Gothic" panose="020B0400000000000000" pitchFamily="34" charset="-128"/>
                <a:ea typeface="Yu Gothic" panose="020B0400000000000000" pitchFamily="34" charset="-128"/>
              </a:rPr>
              <a:t>Cargo</a:t>
            </a:r>
            <a:r>
              <a:rPr lang="ko-KR" altLang="en-US" sz="1200" dirty="0">
                <a:solidFill>
                  <a:sysClr val="windowText" lastClr="000000"/>
                </a:solidFill>
                <a:latin typeface="Yu Gothic" panose="020B0400000000000000" pitchFamily="34" charset="-128"/>
                <a:ea typeface="Yu Gothic" panose="020B0400000000000000" pitchFamily="34" charset="-128"/>
              </a:rPr>
              <a:t> </a:t>
            </a:r>
            <a:r>
              <a:rPr lang="en-US" altLang="ko-KR" sz="1200" dirty="0">
                <a:solidFill>
                  <a:sysClr val="windowText" lastClr="000000"/>
                </a:solidFill>
                <a:latin typeface="Yu Gothic" panose="020B0400000000000000" pitchFamily="34" charset="-128"/>
                <a:ea typeface="Yu Gothic" panose="020B0400000000000000" pitchFamily="34" charset="-128"/>
              </a:rPr>
              <a:t>Oil</a:t>
            </a:r>
            <a:r>
              <a:rPr lang="ko-KR" altLang="en-US" sz="1200" dirty="0">
                <a:solidFill>
                  <a:sysClr val="windowText" lastClr="000000"/>
                </a:solidFill>
                <a:latin typeface="Yu Gothic" panose="020B0400000000000000" pitchFamily="34" charset="-128"/>
                <a:ea typeface="Yu Gothic" panose="020B0400000000000000" pitchFamily="34" charset="-128"/>
              </a:rPr>
              <a:t> </a:t>
            </a:r>
            <a:r>
              <a:rPr lang="en-US" altLang="ko-KR" sz="1200" dirty="0">
                <a:solidFill>
                  <a:sysClr val="windowText" lastClr="000000"/>
                </a:solidFill>
                <a:latin typeface="Yu Gothic" panose="020B0400000000000000" pitchFamily="34" charset="-128"/>
                <a:ea typeface="Yu Gothic" panose="020B0400000000000000" pitchFamily="34" charset="-128"/>
              </a:rPr>
              <a:t>Valve, FPSO, </a:t>
            </a:r>
            <a:r>
              <a:rPr lang="ko-KR" altLang="en-US" sz="1200" dirty="0">
                <a:solidFill>
                  <a:sysClr val="windowText" lastClr="000000"/>
                </a:solidFill>
                <a:latin typeface="Yu Gothic" panose="020B0400000000000000" pitchFamily="34" charset="-128"/>
                <a:ea typeface="Yu Gothic" panose="020B0400000000000000" pitchFamily="34" charset="-128"/>
              </a:rPr>
              <a:t>터미널 등에 널리 채택되어 있습니다</a:t>
            </a:r>
            <a:r>
              <a:rPr lang="en-US" altLang="ko-KR" sz="1200" dirty="0">
                <a:solidFill>
                  <a:sysClr val="windowText" lastClr="000000"/>
                </a:solidFill>
                <a:latin typeface="Yu Gothic" panose="020B0400000000000000" pitchFamily="34" charset="-128"/>
                <a:ea typeface="Yu Gothic" panose="020B0400000000000000" pitchFamily="34" charset="-128"/>
              </a:rPr>
              <a:t>. </a:t>
            </a:r>
            <a:br>
              <a:rPr lang="en-US" altLang="ko-KR" sz="1200" dirty="0">
                <a:solidFill>
                  <a:sysClr val="windowText" lastClr="000000"/>
                </a:solidFill>
                <a:latin typeface="Yu Gothic" panose="020B0400000000000000" pitchFamily="34" charset="-128"/>
                <a:ea typeface="Yu Gothic" panose="020B0400000000000000" pitchFamily="34" charset="-128"/>
              </a:rPr>
            </a:br>
            <a:r>
              <a:rPr lang="en-US" altLang="ko-KR" sz="1200" dirty="0">
                <a:solidFill>
                  <a:sysClr val="windowText" lastClr="000000"/>
                </a:solidFill>
                <a:latin typeface="Yu Gothic" panose="020B0400000000000000" pitchFamily="34" charset="-128"/>
                <a:ea typeface="Yu Gothic" panose="020B0400000000000000" pitchFamily="34" charset="-128"/>
              </a:rPr>
              <a:t>Semi Lug</a:t>
            </a:r>
            <a:r>
              <a:rPr lang="ko-KR" altLang="en-US" sz="1200" dirty="0">
                <a:solidFill>
                  <a:sysClr val="windowText" lastClr="000000"/>
                </a:solidFill>
                <a:latin typeface="Yu Gothic" panose="020B0400000000000000" pitchFamily="34" charset="-128"/>
                <a:ea typeface="Yu Gothic" panose="020B0400000000000000" pitchFamily="34" charset="-128"/>
              </a:rPr>
              <a:t>와 </a:t>
            </a:r>
            <a:r>
              <a:rPr lang="en-US" altLang="ko-KR" sz="1200" dirty="0">
                <a:solidFill>
                  <a:sysClr val="windowText" lastClr="000000"/>
                </a:solidFill>
                <a:latin typeface="Yu Gothic" panose="020B0400000000000000" pitchFamily="34" charset="-128"/>
                <a:ea typeface="Yu Gothic" panose="020B0400000000000000" pitchFamily="34" charset="-128"/>
              </a:rPr>
              <a:t>Flange </a:t>
            </a:r>
            <a:r>
              <a:rPr lang="ko-KR" altLang="en-US" sz="1200" dirty="0">
                <a:solidFill>
                  <a:sysClr val="windowText" lastClr="000000"/>
                </a:solidFill>
                <a:latin typeface="Yu Gothic" panose="020B0400000000000000" pitchFamily="34" charset="-128"/>
                <a:ea typeface="Yu Gothic" panose="020B0400000000000000" pitchFamily="34" charset="-128"/>
              </a:rPr>
              <a:t>타입에 연결이 가능합니다</a:t>
            </a:r>
            <a:r>
              <a:rPr lang="en-US" altLang="ko-KR" sz="1200" dirty="0">
                <a:solidFill>
                  <a:sysClr val="windowText" lastClr="000000"/>
                </a:solidFill>
                <a:latin typeface="Yu Gothic" panose="020B0400000000000000" pitchFamily="34" charset="-128"/>
                <a:ea typeface="Yu Gothic" panose="020B0400000000000000" pitchFamily="34" charset="-128"/>
              </a:rPr>
              <a:t>.</a:t>
            </a:r>
            <a:endParaRPr lang="ko-KR" altLang="en-US" sz="1200" dirty="0">
              <a:solidFill>
                <a:sysClr val="windowText" lastClr="000000"/>
              </a:solidFill>
              <a:latin typeface="Yu Gothic" panose="020B0400000000000000" pitchFamily="34" charset="-128"/>
            </a:endParaRPr>
          </a:p>
        </p:txBody>
      </p:sp>
    </p:spTree>
    <p:extLst>
      <p:ext uri="{BB962C8B-B14F-4D97-AF65-F5344CB8AC3E}">
        <p14:creationId xmlns:p14="http://schemas.microsoft.com/office/powerpoint/2010/main" val="3395911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0256737" cy="437130"/>
          </a:xfrm>
        </p:spPr>
        <p:txBody>
          <a:bodyPr/>
          <a:lstStyle/>
          <a:p>
            <a:r>
              <a:rPr lang="en-US" altLang="ko-KR" sz="3200" dirty="0">
                <a:latin typeface="游ゴシック" panose="020B0400000000000000" pitchFamily="50" charset="-128"/>
                <a:ea typeface="游ゴシック" panose="020B0400000000000000" pitchFamily="50" charset="-128"/>
              </a:rPr>
              <a:t>Triple Offset Butterfly Valve</a:t>
            </a:r>
            <a:endParaRPr lang="ko-KR" altLang="en-US" sz="3200" dirty="0">
              <a:latin typeface="游ゴシック" panose="020B0400000000000000" pitchFamily="50" charset="-128"/>
            </a:endParaRPr>
          </a:p>
        </p:txBody>
      </p:sp>
      <p:sp>
        <p:nvSpPr>
          <p:cNvPr id="3" name="TextBox 143">
            <a:extLst>
              <a:ext uri="{FF2B5EF4-FFF2-40B4-BE49-F238E27FC236}">
                <a16:creationId xmlns:a16="http://schemas.microsoft.com/office/drawing/2014/main" id="{EF5CF308-BC0D-B4E8-1720-C87E8ED0F9EA}"/>
              </a:ext>
            </a:extLst>
          </p:cNvPr>
          <p:cNvSpPr txBox="1"/>
          <p:nvPr/>
        </p:nvSpPr>
        <p:spPr bwMode="auto">
          <a:xfrm>
            <a:off x="8786004" y="2815712"/>
            <a:ext cx="2546316" cy="92133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171450" indent="-171450" algn="l">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 926-TE</a:t>
            </a:r>
          </a:p>
          <a:p>
            <a:pPr marL="171450" indent="-171450" algn="l">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Az-Zour North </a:t>
            </a:r>
          </a:p>
          <a:p>
            <a:pPr marL="171450" indent="-171450" algn="l">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2700 (108” )</a:t>
            </a:r>
          </a:p>
          <a:p>
            <a:pPr marL="171450" indent="-171450" algn="l">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Steam</a:t>
            </a:r>
          </a:p>
        </p:txBody>
      </p:sp>
      <p:pic>
        <p:nvPicPr>
          <p:cNvPr id="8" name="Picture 37" descr="C:\Users\Jung\Desktop\사진\2700A TRIPLE\2700A TRIPLE.jpg">
            <a:extLst>
              <a:ext uri="{FF2B5EF4-FFF2-40B4-BE49-F238E27FC236}">
                <a16:creationId xmlns:a16="http://schemas.microsoft.com/office/drawing/2014/main" id="{AF06BDE2-BBEC-0520-E7BC-578F646DE4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39370" y="1529006"/>
            <a:ext cx="2746634" cy="205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43">
            <a:extLst>
              <a:ext uri="{FF2B5EF4-FFF2-40B4-BE49-F238E27FC236}">
                <a16:creationId xmlns:a16="http://schemas.microsoft.com/office/drawing/2014/main" id="{CDE7D235-0A6A-1A52-685B-E03222F81BE4}"/>
              </a:ext>
            </a:extLst>
          </p:cNvPr>
          <p:cNvSpPr txBox="1"/>
          <p:nvPr/>
        </p:nvSpPr>
        <p:spPr bwMode="auto">
          <a:xfrm>
            <a:off x="3746775" y="2615834"/>
            <a:ext cx="2391001" cy="104553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UNF</a:t>
            </a:r>
          </a:p>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EPC  :  MHI</a:t>
            </a:r>
          </a:p>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Class :  2500 LB</a:t>
            </a:r>
          </a:p>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500(20”)</a:t>
            </a:r>
          </a:p>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Steam</a:t>
            </a:r>
          </a:p>
        </p:txBody>
      </p:sp>
      <p:pic>
        <p:nvPicPr>
          <p:cNvPr id="10" name="Picture 2">
            <a:extLst>
              <a:ext uri="{FF2B5EF4-FFF2-40B4-BE49-F238E27FC236}">
                <a16:creationId xmlns:a16="http://schemas.microsoft.com/office/drawing/2014/main" id="{459D786D-2678-0A10-16D0-82E5F2D4E7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43157" y="1627867"/>
            <a:ext cx="1703618" cy="195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7" name="コンテンツ プレースホルダー 6">
            <a:extLst>
              <a:ext uri="{FF2B5EF4-FFF2-40B4-BE49-F238E27FC236}">
                <a16:creationId xmlns:a16="http://schemas.microsoft.com/office/drawing/2014/main" id="{E319D8E2-8210-E49C-5C11-A5C6E99D01A4}"/>
              </a:ext>
            </a:extLst>
          </p:cNvPr>
          <p:cNvGraphicFramePr>
            <a:graphicFrameLocks/>
          </p:cNvGraphicFramePr>
          <p:nvPr>
            <p:extLst>
              <p:ext uri="{D42A27DB-BD31-4B8C-83A1-F6EECF244321}">
                <p14:modId xmlns:p14="http://schemas.microsoft.com/office/powerpoint/2010/main" val="1077396475"/>
              </p:ext>
            </p:extLst>
          </p:nvPr>
        </p:nvGraphicFramePr>
        <p:xfrm>
          <a:off x="2129071" y="4023032"/>
          <a:ext cx="8425088" cy="1844209"/>
        </p:xfrm>
        <a:graphic>
          <a:graphicData uri="http://schemas.openxmlformats.org/drawingml/2006/table">
            <a:tbl>
              <a:tblPr bandRow="1">
                <a:tableStyleId>{5C22544A-7EE6-4342-B048-85BDC9FD1C3A}</a:tableStyleId>
              </a:tblPr>
              <a:tblGrid>
                <a:gridCol w="2564115">
                  <a:extLst>
                    <a:ext uri="{9D8B030D-6E8A-4147-A177-3AD203B41FA5}">
                      <a16:colId xmlns:a16="http://schemas.microsoft.com/office/drawing/2014/main" val="20000"/>
                    </a:ext>
                  </a:extLst>
                </a:gridCol>
                <a:gridCol w="5860973">
                  <a:extLst>
                    <a:ext uri="{9D8B030D-6E8A-4147-A177-3AD203B41FA5}">
                      <a16:colId xmlns:a16="http://schemas.microsoft.com/office/drawing/2014/main" val="20001"/>
                    </a:ext>
                  </a:extLst>
                </a:gridCol>
              </a:tblGrid>
              <a:tr h="380583">
                <a:tc>
                  <a:txBody>
                    <a:bodyPr/>
                    <a:lstStyle/>
                    <a:p>
                      <a:pPr algn="ctr"/>
                      <a:r>
                        <a:rPr kumimoji="1" lang="en-US" altLang="ja-JP" sz="1100" b="1" dirty="0">
                          <a:latin typeface="Yu Gothic" panose="020B0400000000000000" pitchFamily="34" charset="-128"/>
                          <a:ea typeface="Yu Gothic" panose="020B0400000000000000" pitchFamily="34" charset="-128"/>
                        </a:rPr>
                        <a:t>SIZE</a:t>
                      </a:r>
                      <a:endParaRPr kumimoji="1" lang="ja-JP" altLang="en-US" sz="1100" b="1" dirty="0">
                        <a:latin typeface="Yu Gothic" panose="020B0400000000000000" pitchFamily="34" charset="-128"/>
                        <a:ea typeface="Yu Gothic" panose="020B0400000000000000" pitchFamily="34" charset="-128"/>
                      </a:endParaRP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100" b="1" dirty="0">
                          <a:latin typeface="Yu Gothic" panose="020B0400000000000000" pitchFamily="34" charset="-128"/>
                          <a:ea typeface="Yu Gothic" panose="020B0400000000000000" pitchFamily="34" charset="-128"/>
                        </a:rPr>
                        <a:t>PRESSURE RATING </a:t>
                      </a:r>
                      <a:endParaRPr kumimoji="1" lang="ja-JP" altLang="en-US" sz="1100" b="1" dirty="0">
                        <a:latin typeface="Yu Gothic" panose="020B0400000000000000" pitchFamily="34" charset="-128"/>
                        <a:ea typeface="Yu Gothic" panose="020B0400000000000000" pitchFamily="34" charset="-128"/>
                      </a:endParaRP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648072">
                <a:tc>
                  <a:txBody>
                    <a:bodyPr/>
                    <a:lstStyle/>
                    <a:p>
                      <a:pPr>
                        <a:lnSpc>
                          <a:spcPct val="150000"/>
                        </a:lnSpc>
                      </a:pPr>
                      <a:r>
                        <a:rPr kumimoji="1" lang="en-US" altLang="ja-JP" sz="1200" dirty="0">
                          <a:latin typeface="Yu Gothic" panose="020B0400000000000000" pitchFamily="34" charset="-128"/>
                          <a:ea typeface="Yu Gothic" panose="020B0400000000000000" pitchFamily="34" charset="-128"/>
                        </a:rPr>
                        <a:t>3”(DN80) ~ 48”(DN 1200)</a:t>
                      </a:r>
                      <a:endParaRPr kumimoji="1" lang="ja-JP" altLang="en-US" sz="1200" dirty="0">
                        <a:latin typeface="Yu Gothic" panose="020B0400000000000000" pitchFamily="34" charset="-128"/>
                        <a:ea typeface="Yu Gothic" panose="020B0400000000000000" pitchFamily="34" charset="-128"/>
                      </a:endParaRP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nSpc>
                          <a:spcPct val="100000"/>
                        </a:lnSpc>
                      </a:pPr>
                      <a:r>
                        <a:rPr kumimoji="1" lang="en-US" altLang="ja-JP" sz="1400" dirty="0">
                          <a:latin typeface="Yu Gothic" panose="020B0400000000000000" pitchFamily="34" charset="-128"/>
                          <a:ea typeface="Yu Gothic" panose="020B0400000000000000" pitchFamily="34" charset="-128"/>
                        </a:rPr>
                        <a:t>BS PN 6, PN 10, PN16, PN 20, PN25, PN40</a:t>
                      </a:r>
                    </a:p>
                    <a:p>
                      <a:pPr>
                        <a:lnSpc>
                          <a:spcPct val="100000"/>
                        </a:lnSpc>
                      </a:pPr>
                      <a:r>
                        <a:rPr kumimoji="1" lang="en-US" altLang="ja-JP" sz="1400" dirty="0">
                          <a:latin typeface="Yu Gothic" panose="020B0400000000000000" pitchFamily="34" charset="-128"/>
                          <a:ea typeface="Yu Gothic" panose="020B0400000000000000" pitchFamily="34" charset="-128"/>
                        </a:rPr>
                        <a:t>ANSI CLASS  -  150LB,</a:t>
                      </a:r>
                      <a:r>
                        <a:rPr kumimoji="1" lang="en-US" altLang="ja-JP" sz="1400" baseline="0" dirty="0">
                          <a:latin typeface="Yu Gothic" panose="020B0400000000000000" pitchFamily="34" charset="-128"/>
                          <a:ea typeface="Yu Gothic" panose="020B0400000000000000" pitchFamily="34" charset="-128"/>
                        </a:rPr>
                        <a:t> 300LB, 600LB, 900LB, 1500LB, 2500LB</a:t>
                      </a:r>
                    </a:p>
                    <a:p>
                      <a:pPr>
                        <a:lnSpc>
                          <a:spcPct val="100000"/>
                        </a:lnSpc>
                      </a:pPr>
                      <a:r>
                        <a:rPr kumimoji="1" lang="en-US" altLang="ja-JP" sz="1400" baseline="0" dirty="0">
                          <a:latin typeface="Yu Gothic" panose="020B0400000000000000" pitchFamily="34" charset="-128"/>
                          <a:ea typeface="Yu Gothic" panose="020B0400000000000000" pitchFamily="34" charset="-128"/>
                        </a:rPr>
                        <a:t>JIS  5K, 10K, 20K, 30K, 40K</a:t>
                      </a: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732086">
                <a:tc>
                  <a:txBody>
                    <a:bodyPr/>
                    <a:lstStyle/>
                    <a:p>
                      <a:pPr>
                        <a:lnSpc>
                          <a:spcPct val="150000"/>
                        </a:lnSpc>
                      </a:pPr>
                      <a:r>
                        <a:rPr kumimoji="1" lang="en-US" altLang="ja-JP" sz="1200" dirty="0">
                          <a:latin typeface="Yu Gothic" panose="020B0400000000000000" pitchFamily="34" charset="-128"/>
                          <a:ea typeface="Yu Gothic" panose="020B0400000000000000" pitchFamily="34" charset="-128"/>
                        </a:rPr>
                        <a:t>52”(DN1300) ~ 160”(DN 4000)</a:t>
                      </a:r>
                      <a:endParaRPr kumimoji="1" lang="ja-JP" altLang="en-US" sz="1200" dirty="0">
                        <a:latin typeface="Yu Gothic" panose="020B0400000000000000" pitchFamily="34" charset="-128"/>
                        <a:ea typeface="Yu Gothic" panose="020B0400000000000000" pitchFamily="34" charset="-128"/>
                      </a:endParaRP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nSpc>
                          <a:spcPct val="100000"/>
                        </a:lnSpc>
                      </a:pPr>
                      <a:r>
                        <a:rPr kumimoji="1" lang="en-US" altLang="ja-JP" sz="1400" dirty="0">
                          <a:latin typeface="Yu Gothic" panose="020B0400000000000000" pitchFamily="34" charset="-128"/>
                          <a:ea typeface="Yu Gothic" panose="020B0400000000000000" pitchFamily="34" charset="-128"/>
                        </a:rPr>
                        <a:t>BS PN 6, PN 10, PN16, PN 20, PN25</a:t>
                      </a:r>
                    </a:p>
                    <a:p>
                      <a:pPr>
                        <a:lnSpc>
                          <a:spcPct val="100000"/>
                        </a:lnSpc>
                      </a:pPr>
                      <a:r>
                        <a:rPr kumimoji="1" lang="en-US" altLang="ja-JP" sz="1400" dirty="0">
                          <a:latin typeface="Yu Gothic" panose="020B0400000000000000" pitchFamily="34" charset="-128"/>
                          <a:ea typeface="Yu Gothic" panose="020B0400000000000000" pitchFamily="34" charset="-128"/>
                        </a:rPr>
                        <a:t>ANSI CLASS  -  150LB,</a:t>
                      </a:r>
                      <a:r>
                        <a:rPr kumimoji="1" lang="en-US" altLang="ja-JP" sz="1400" baseline="0" dirty="0">
                          <a:latin typeface="Yu Gothic" panose="020B0400000000000000" pitchFamily="34" charset="-128"/>
                          <a:ea typeface="Yu Gothic" panose="020B0400000000000000" pitchFamily="34" charset="-128"/>
                        </a:rPr>
                        <a:t> 300LB,600LB</a:t>
                      </a:r>
                    </a:p>
                    <a:p>
                      <a:pPr>
                        <a:lnSpc>
                          <a:spcPct val="100000"/>
                        </a:lnSpc>
                      </a:pPr>
                      <a:r>
                        <a:rPr kumimoji="1" lang="en-US" altLang="ja-JP" sz="1400" baseline="0" dirty="0">
                          <a:latin typeface="Yu Gothic" panose="020B0400000000000000" pitchFamily="34" charset="-128"/>
                          <a:ea typeface="Yu Gothic" panose="020B0400000000000000" pitchFamily="34" charset="-128"/>
                        </a:rPr>
                        <a:t>JIS 5K, 10K, 16K, 20K, 30K</a:t>
                      </a: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EA271ABD-E811-EDDE-92D7-4779549E0046}"/>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 name="楕円 4">
            <a:extLst>
              <a:ext uri="{FF2B5EF4-FFF2-40B4-BE49-F238E27FC236}">
                <a16:creationId xmlns:a16="http://schemas.microsoft.com/office/drawing/2014/main" id="{2A21FF5F-1331-CB81-03F0-F367259DFC40}"/>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1763142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753904"/>
            <a:ext cx="8819509" cy="437130"/>
          </a:xfrm>
        </p:spPr>
        <p:txBody>
          <a:bodyPr/>
          <a:lstStyle/>
          <a:p>
            <a:r>
              <a:rPr lang="en-US" altLang="ko-KR" sz="3200" dirty="0">
                <a:latin typeface="游ゴシック" panose="020B0400000000000000" pitchFamily="50" charset="-128"/>
                <a:ea typeface="游ゴシック" panose="020B0400000000000000" pitchFamily="50" charset="-128"/>
              </a:rPr>
              <a:t>Triple Offset BFV – Design </a:t>
            </a:r>
            <a:r>
              <a:rPr lang="ko-KR" altLang="en-US" sz="3200" dirty="0">
                <a:latin typeface="游ゴシック" panose="020B0400000000000000" pitchFamily="50" charset="-128"/>
                <a:ea typeface="游ゴシック" panose="020B0400000000000000" pitchFamily="50" charset="-128"/>
              </a:rPr>
              <a:t>특징</a:t>
            </a:r>
            <a:endParaRPr lang="ko-KR" altLang="en-US" sz="3200" dirty="0">
              <a:latin typeface="游ゴシック" panose="020B0400000000000000" pitchFamily="50" charset="-128"/>
            </a:endParaRPr>
          </a:p>
        </p:txBody>
      </p:sp>
      <p:sp>
        <p:nvSpPr>
          <p:cNvPr id="6" name="TextBox 260">
            <a:extLst>
              <a:ext uri="{FF2B5EF4-FFF2-40B4-BE49-F238E27FC236}">
                <a16:creationId xmlns:a16="http://schemas.microsoft.com/office/drawing/2014/main" id="{49D15178-3930-266D-9831-FBD3D65991FC}"/>
              </a:ext>
            </a:extLst>
          </p:cNvPr>
          <p:cNvSpPr txBox="1"/>
          <p:nvPr/>
        </p:nvSpPr>
        <p:spPr bwMode="auto">
          <a:xfrm>
            <a:off x="1627189" y="1354138"/>
            <a:ext cx="9013825" cy="139700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lnSpc>
                <a:spcPct val="150000"/>
              </a:lnSpc>
              <a:buFont typeface="Calibri" panose="020F0502020204030204" pitchFamily="34" charset="0"/>
              <a:buChar char="–"/>
              <a:defRPr/>
            </a:pPr>
            <a:r>
              <a:rPr lang="en-US" altLang="ko-KR" sz="1400" kern="0" dirty="0">
                <a:latin typeface="游ゴシック" panose="020B0400000000000000" pitchFamily="50" charset="-128"/>
                <a:ea typeface="游ゴシック" panose="020B0400000000000000" pitchFamily="50" charset="-128"/>
              </a:rPr>
              <a:t>Triple Offset Valve</a:t>
            </a:r>
            <a:r>
              <a:rPr lang="ko-KR" altLang="en-US" sz="1400" kern="0" dirty="0">
                <a:latin typeface="游ゴシック" panose="020B0400000000000000" pitchFamily="50" charset="-128"/>
                <a:ea typeface="游ゴシック" panose="020B0400000000000000" pitchFamily="50" charset="-128"/>
              </a:rPr>
              <a:t>는 </a:t>
            </a:r>
            <a:r>
              <a:rPr lang="en-US" altLang="ko-KR" sz="1400" kern="0" dirty="0">
                <a:latin typeface="游ゴシック" panose="020B0400000000000000" pitchFamily="50" charset="-128"/>
                <a:ea typeface="游ゴシック" panose="020B0400000000000000" pitchFamily="50" charset="-128"/>
              </a:rPr>
              <a:t>API 609</a:t>
            </a:r>
            <a:r>
              <a:rPr lang="ko-KR" altLang="en-US" sz="1400" kern="0" dirty="0">
                <a:latin typeface="游ゴシック" panose="020B0400000000000000" pitchFamily="50" charset="-128"/>
                <a:ea typeface="游ゴシック" panose="020B0400000000000000" pitchFamily="50" charset="-128"/>
              </a:rPr>
              <a:t> 표준에 맞추어 설계되었으며</a:t>
            </a:r>
            <a:r>
              <a:rPr lang="en-US" altLang="ko-KR" sz="1400" kern="0" dirty="0">
                <a:latin typeface="游ゴシック" panose="020B0400000000000000" pitchFamily="50" charset="-128"/>
                <a:ea typeface="游ゴシック" panose="020B0400000000000000" pitchFamily="50" charset="-128"/>
              </a:rPr>
              <a:t>, </a:t>
            </a:r>
            <a:r>
              <a:rPr lang="ko-KR" altLang="en-US" sz="1400" kern="0" dirty="0">
                <a:latin typeface="游ゴシック" panose="020B0400000000000000" pitchFamily="50" charset="-128"/>
                <a:ea typeface="游ゴシック" panose="020B0400000000000000" pitchFamily="50" charset="-128"/>
              </a:rPr>
              <a:t>양방향</a:t>
            </a:r>
            <a:r>
              <a:rPr lang="en-US" altLang="ko-KR" sz="1400" kern="0" dirty="0">
                <a:latin typeface="游ゴシック" panose="020B0400000000000000" pitchFamily="50" charset="-128"/>
                <a:ea typeface="游ゴシック" panose="020B0400000000000000" pitchFamily="50" charset="-128"/>
              </a:rPr>
              <a:t>, </a:t>
            </a:r>
            <a:r>
              <a:rPr lang="ko-KR" altLang="en-US" sz="1400" kern="0" dirty="0">
                <a:latin typeface="游ゴシック" panose="020B0400000000000000" pitchFamily="50" charset="-128"/>
                <a:ea typeface="游ゴシック" panose="020B0400000000000000" pitchFamily="50" charset="-128"/>
              </a:rPr>
              <a:t>경량</a:t>
            </a:r>
            <a:r>
              <a:rPr lang="en-US" altLang="ko-KR" sz="1400" kern="0" dirty="0">
                <a:latin typeface="游ゴシック" panose="020B0400000000000000" pitchFamily="50" charset="-128"/>
                <a:ea typeface="游ゴシック" panose="020B0400000000000000" pitchFamily="50" charset="-128"/>
              </a:rPr>
              <a:t>, </a:t>
            </a:r>
            <a:r>
              <a:rPr lang="ko-KR" altLang="en-US" sz="1400" kern="0" dirty="0">
                <a:latin typeface="游ゴシック" panose="020B0400000000000000" pitchFamily="50" charset="-128"/>
                <a:ea typeface="游ゴシック" panose="020B0400000000000000" pitchFamily="50" charset="-128"/>
              </a:rPr>
              <a:t>비용 대비 효과</a:t>
            </a:r>
            <a:r>
              <a:rPr lang="en-US" altLang="ko-KR" sz="1400" kern="0" dirty="0">
                <a:latin typeface="游ゴシック" panose="020B0400000000000000" pitchFamily="50" charset="-128"/>
                <a:ea typeface="游ゴシック" panose="020B0400000000000000" pitchFamily="50" charset="-128"/>
              </a:rPr>
              <a:t>, </a:t>
            </a:r>
            <a:r>
              <a:rPr lang="ko-KR" altLang="en-US" sz="1400" kern="0" dirty="0">
                <a:latin typeface="游ゴシック" panose="020B0400000000000000" pitchFamily="50" charset="-128"/>
                <a:ea typeface="游ゴシック" panose="020B0400000000000000" pitchFamily="50" charset="-128"/>
              </a:rPr>
              <a:t>저 토크를 특징으로 합니다</a:t>
            </a:r>
            <a:r>
              <a:rPr lang="en-US" altLang="ko-KR" sz="1400" kern="0" dirty="0">
                <a:latin typeface="游ゴシック" panose="020B0400000000000000" pitchFamily="50" charset="-128"/>
                <a:ea typeface="游ゴシック" panose="020B0400000000000000" pitchFamily="50" charset="-128"/>
              </a:rPr>
              <a:t>. </a:t>
            </a:r>
            <a:r>
              <a:rPr lang="ko-KR" altLang="en-US" sz="1400" kern="0" dirty="0">
                <a:latin typeface="游ゴシック" panose="020B0400000000000000" pitchFamily="50" charset="-128"/>
                <a:ea typeface="游ゴシック" panose="020B0400000000000000" pitchFamily="50" charset="-128"/>
              </a:rPr>
              <a:t>사용 온도 조건은 </a:t>
            </a:r>
            <a:r>
              <a:rPr lang="en-US" altLang="ko-KR" sz="1400" kern="0" dirty="0">
                <a:latin typeface="游ゴシック" panose="020B0400000000000000" pitchFamily="50" charset="-128"/>
                <a:ea typeface="游ゴシック" panose="020B0400000000000000" pitchFamily="50" charset="-128"/>
              </a:rPr>
              <a:t>-196</a:t>
            </a:r>
            <a:r>
              <a:rPr lang="ko-KR" altLang="en-US" sz="1400" kern="0" dirty="0">
                <a:latin typeface="游ゴシック" panose="020B0400000000000000" pitchFamily="50" charset="-128"/>
                <a:ea typeface="游ゴシック" panose="020B0400000000000000" pitchFamily="50" charset="-128"/>
              </a:rPr>
              <a:t> ℃</a:t>
            </a:r>
            <a:r>
              <a:rPr lang="en-US" altLang="ko-KR" sz="1400" kern="0" dirty="0">
                <a:latin typeface="游ゴシック" panose="020B0400000000000000" pitchFamily="50" charset="-128"/>
                <a:ea typeface="游ゴシック" panose="020B0400000000000000" pitchFamily="50" charset="-128"/>
              </a:rPr>
              <a:t> ~ 500</a:t>
            </a:r>
            <a:r>
              <a:rPr lang="ko-KR" altLang="en-US" sz="1400" kern="0" dirty="0">
                <a:latin typeface="游ゴシック" panose="020B0400000000000000" pitchFamily="50" charset="-128"/>
                <a:ea typeface="游ゴシック" panose="020B0400000000000000" pitchFamily="50" charset="-128"/>
              </a:rPr>
              <a:t>℃ 이며</a:t>
            </a:r>
            <a:r>
              <a:rPr lang="en-US" altLang="ko-KR" sz="1400" kern="0" dirty="0">
                <a:latin typeface="游ゴシック" panose="020B0400000000000000" pitchFamily="50" charset="-128"/>
                <a:ea typeface="游ゴシック" panose="020B0400000000000000" pitchFamily="50" charset="-128"/>
              </a:rPr>
              <a:t> </a:t>
            </a:r>
            <a:r>
              <a:rPr lang="ko-KR" altLang="en-US" sz="1400" kern="0" dirty="0">
                <a:latin typeface="游ゴシック" panose="020B0400000000000000" pitchFamily="50" charset="-128"/>
                <a:ea typeface="游ゴシック" panose="020B0400000000000000" pitchFamily="50" charset="-128"/>
              </a:rPr>
              <a:t>다양한 재질을 선택 할 수 있습니다</a:t>
            </a:r>
            <a:r>
              <a:rPr lang="en-US" altLang="ko-KR" sz="1400" kern="0" dirty="0">
                <a:latin typeface="游ゴシック" panose="020B0400000000000000" pitchFamily="50" charset="-128"/>
                <a:ea typeface="游ゴシック" panose="020B0400000000000000" pitchFamily="50" charset="-128"/>
              </a:rPr>
              <a:t>.</a:t>
            </a:r>
            <a:endParaRPr lang="ja-JP" altLang="en-US" sz="1400" kern="0" dirty="0">
              <a:latin typeface="游ゴシック" panose="020B0400000000000000" pitchFamily="50" charset="-128"/>
              <a:ea typeface="游ゴシック" panose="020B0400000000000000" pitchFamily="50" charset="-128"/>
            </a:endParaRPr>
          </a:p>
          <a:p>
            <a:pPr marL="285750" indent="-285750">
              <a:lnSpc>
                <a:spcPct val="150000"/>
              </a:lnSpc>
              <a:buFont typeface="Calibri" panose="020F0502020204030204" pitchFamily="34" charset="0"/>
              <a:buChar char="–"/>
              <a:defRPr/>
            </a:pPr>
            <a:r>
              <a:rPr lang="en-US" altLang="ko-KR" sz="1400" kern="0" dirty="0">
                <a:latin typeface="游ゴシック" panose="020B0400000000000000" pitchFamily="50" charset="-128"/>
                <a:ea typeface="游ゴシック" panose="020B0400000000000000" pitchFamily="50" charset="-128"/>
              </a:rPr>
              <a:t>Triple Offset Valve</a:t>
            </a:r>
            <a:r>
              <a:rPr lang="ko-KR" altLang="en-US" sz="1400" kern="0" dirty="0">
                <a:latin typeface="游ゴシック" panose="020B0400000000000000" pitchFamily="50" charset="-128"/>
                <a:ea typeface="游ゴシック" panose="020B0400000000000000" pitchFamily="50" charset="-128"/>
              </a:rPr>
              <a:t>는 </a:t>
            </a:r>
            <a:r>
              <a:rPr lang="en-US" altLang="ko-KR" sz="1400" kern="0" dirty="0">
                <a:latin typeface="游ゴシック" panose="020B0400000000000000" pitchFamily="50" charset="-128"/>
                <a:ea typeface="游ゴシック" panose="020B0400000000000000" pitchFamily="50" charset="-128"/>
              </a:rPr>
              <a:t>On-Off </a:t>
            </a:r>
            <a:r>
              <a:rPr lang="ko-KR" altLang="en-US" sz="1400" kern="0" dirty="0">
                <a:latin typeface="游ゴシック" panose="020B0400000000000000" pitchFamily="50" charset="-128"/>
                <a:ea typeface="游ゴシック" panose="020B0400000000000000" pitchFamily="50" charset="-128"/>
              </a:rPr>
              <a:t>뿐만이 아니라 유량 조절에도 사용 할 수 있기 때문에</a:t>
            </a:r>
            <a:r>
              <a:rPr lang="en-US" altLang="ko-KR" sz="1400" kern="0" dirty="0">
                <a:latin typeface="游ゴシック" panose="020B0400000000000000" pitchFamily="50" charset="-128"/>
                <a:ea typeface="游ゴシック" panose="020B0400000000000000" pitchFamily="50" charset="-128"/>
              </a:rPr>
              <a:t>, </a:t>
            </a:r>
            <a:r>
              <a:rPr lang="ko-KR" altLang="en-US" sz="1400" kern="0" dirty="0">
                <a:latin typeface="游ゴシック" panose="020B0400000000000000" pitchFamily="50" charset="-128"/>
                <a:ea typeface="游ゴシック" panose="020B0400000000000000" pitchFamily="50" charset="-128"/>
              </a:rPr>
              <a:t>기존의 </a:t>
            </a:r>
            <a:r>
              <a:rPr lang="en-US" altLang="ko-KR" sz="1400" kern="0" dirty="0">
                <a:latin typeface="游ゴシック" panose="020B0400000000000000" pitchFamily="50" charset="-128"/>
                <a:ea typeface="游ゴシック" panose="020B0400000000000000" pitchFamily="50" charset="-128"/>
              </a:rPr>
              <a:t>Gate, Ball, Globe </a:t>
            </a:r>
            <a:r>
              <a:rPr lang="ko-KR" altLang="en-US" sz="1400" kern="0" dirty="0">
                <a:latin typeface="游ゴシック" panose="020B0400000000000000" pitchFamily="50" charset="-128"/>
                <a:ea typeface="游ゴシック" panose="020B0400000000000000" pitchFamily="50" charset="-128"/>
              </a:rPr>
              <a:t>밸브를 대체 할 수 있습니다</a:t>
            </a:r>
            <a:r>
              <a:rPr lang="en-US" altLang="ko-KR" sz="1400" kern="0" dirty="0">
                <a:latin typeface="游ゴシック" panose="020B0400000000000000" pitchFamily="50" charset="-128"/>
                <a:ea typeface="游ゴシック" panose="020B0400000000000000" pitchFamily="50" charset="-128"/>
              </a:rPr>
              <a:t>.</a:t>
            </a:r>
            <a:endParaRPr lang="ja-JP" altLang="en-US" sz="1400" kern="0" dirty="0">
              <a:latin typeface="游ゴシック" panose="020B0400000000000000" pitchFamily="50" charset="-128"/>
              <a:ea typeface="游ゴシック" panose="020B0400000000000000" pitchFamily="50" charset="-128"/>
            </a:endParaRPr>
          </a:p>
        </p:txBody>
      </p:sp>
      <p:pic>
        <p:nvPicPr>
          <p:cNvPr id="33" name="그림 32">
            <a:extLst>
              <a:ext uri="{FF2B5EF4-FFF2-40B4-BE49-F238E27FC236}">
                <a16:creationId xmlns:a16="http://schemas.microsoft.com/office/drawing/2014/main" id="{D2A20DDB-A1FA-15C3-5C2A-2A880840DF7E}"/>
              </a:ext>
            </a:extLst>
          </p:cNvPr>
          <p:cNvPicPr>
            <a:picLocks noChangeAspect="1"/>
          </p:cNvPicPr>
          <p:nvPr/>
        </p:nvPicPr>
        <p:blipFill>
          <a:blip r:embed="rId3" cstate="print">
            <a:extLst>
              <a:ext uri="{28A0092B-C50C-407E-A947-70E740481C1C}">
                <a14:useLocalDpi xmlns:a14="http://schemas.microsoft.com/office/drawing/2010/main"/>
              </a:ext>
            </a:extLst>
          </a:blip>
          <a:srcRect l="6250" t="2557" r="4404" b="6439"/>
          <a:stretch>
            <a:fillRect/>
          </a:stretch>
        </p:blipFill>
        <p:spPr bwMode="auto">
          <a:xfrm rot="5400000">
            <a:off x="7934927" y="3802807"/>
            <a:ext cx="2168763" cy="3314973"/>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9077B0B-B4B8-135E-CED1-F52413F15363}"/>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grpSp>
        <p:nvGrpSpPr>
          <p:cNvPr id="4" name="그룹 3">
            <a:extLst>
              <a:ext uri="{FF2B5EF4-FFF2-40B4-BE49-F238E27FC236}">
                <a16:creationId xmlns:a16="http://schemas.microsoft.com/office/drawing/2014/main" id="{08CF3FF7-733D-4F2E-9D1E-2B0932EF682F}"/>
              </a:ext>
            </a:extLst>
          </p:cNvPr>
          <p:cNvGrpSpPr/>
          <p:nvPr/>
        </p:nvGrpSpPr>
        <p:grpSpPr>
          <a:xfrm>
            <a:off x="1649921" y="2748159"/>
            <a:ext cx="4878364" cy="3479480"/>
            <a:chOff x="-203372" y="0"/>
            <a:chExt cx="5862406" cy="4327338"/>
          </a:xfrm>
        </p:grpSpPr>
        <p:grpSp>
          <p:nvGrpSpPr>
            <p:cNvPr id="5" name="그룹 4">
              <a:extLst>
                <a:ext uri="{FF2B5EF4-FFF2-40B4-BE49-F238E27FC236}">
                  <a16:creationId xmlns:a16="http://schemas.microsoft.com/office/drawing/2014/main" id="{E16DC5E1-03D0-4406-901A-2752271CDFD7}"/>
                </a:ext>
              </a:extLst>
            </p:cNvPr>
            <p:cNvGrpSpPr/>
            <p:nvPr/>
          </p:nvGrpSpPr>
          <p:grpSpPr>
            <a:xfrm>
              <a:off x="-203372" y="0"/>
              <a:ext cx="5862406" cy="4327338"/>
              <a:chOff x="-203372" y="0"/>
              <a:chExt cx="5862406" cy="4327338"/>
            </a:xfrm>
          </p:grpSpPr>
          <p:pic>
            <p:nvPicPr>
              <p:cNvPr id="9" name="그림 8">
                <a:extLst>
                  <a:ext uri="{FF2B5EF4-FFF2-40B4-BE49-F238E27FC236}">
                    <a16:creationId xmlns:a16="http://schemas.microsoft.com/office/drawing/2014/main" id="{CEA4541A-5920-4388-9D02-FBC85BA2D55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65838" y="0"/>
                <a:ext cx="1950025" cy="1916381"/>
              </a:xfrm>
              <a:prstGeom prst="rect">
                <a:avLst/>
              </a:prstGeom>
            </p:spPr>
          </p:pic>
          <p:pic>
            <p:nvPicPr>
              <p:cNvPr id="10" name="그림 9">
                <a:extLst>
                  <a:ext uri="{FF2B5EF4-FFF2-40B4-BE49-F238E27FC236}">
                    <a16:creationId xmlns:a16="http://schemas.microsoft.com/office/drawing/2014/main" id="{AEB826AE-90C7-406E-81A4-1746A813DBE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51133" y="1186295"/>
                <a:ext cx="4268935" cy="3141043"/>
              </a:xfrm>
              <a:prstGeom prst="snipRoundRect">
                <a:avLst>
                  <a:gd name="adj1" fmla="val 16667"/>
                  <a:gd name="adj2" fmla="val 34726"/>
                </a:avLst>
              </a:prstGeom>
            </p:spPr>
          </p:pic>
          <p:cxnSp>
            <p:nvCxnSpPr>
              <p:cNvPr id="34" name="직선 화살표 연결선 33">
                <a:extLst>
                  <a:ext uri="{FF2B5EF4-FFF2-40B4-BE49-F238E27FC236}">
                    <a16:creationId xmlns:a16="http://schemas.microsoft.com/office/drawing/2014/main" id="{7DC57DCC-5F46-4C6A-B142-7D92C9678292}"/>
                  </a:ext>
                </a:extLst>
              </p:cNvPr>
              <p:cNvCxnSpPr/>
              <p:nvPr/>
            </p:nvCxnSpPr>
            <p:spPr>
              <a:xfrm rot="19140000">
                <a:off x="1610014" y="3618366"/>
                <a:ext cx="579465"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5" name="TextBox 637">
                <a:extLst>
                  <a:ext uri="{FF2B5EF4-FFF2-40B4-BE49-F238E27FC236}">
                    <a16:creationId xmlns:a16="http://schemas.microsoft.com/office/drawing/2014/main" id="{F62E6A71-D362-4777-9D94-30F155A2669C}"/>
                  </a:ext>
                </a:extLst>
              </p:cNvPr>
              <p:cNvSpPr txBox="1"/>
              <p:nvPr/>
            </p:nvSpPr>
            <p:spPr>
              <a:xfrm>
                <a:off x="1363038" y="3725548"/>
                <a:ext cx="618911"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Body</a:t>
                </a:r>
              </a:p>
            </p:txBody>
          </p:sp>
          <p:cxnSp>
            <p:nvCxnSpPr>
              <p:cNvPr id="36" name="직선 화살표 연결선 35">
                <a:extLst>
                  <a:ext uri="{FF2B5EF4-FFF2-40B4-BE49-F238E27FC236}">
                    <a16:creationId xmlns:a16="http://schemas.microsoft.com/office/drawing/2014/main" id="{7CCC2012-7765-4F9F-9FAF-7880026C77A7}"/>
                  </a:ext>
                </a:extLst>
              </p:cNvPr>
              <p:cNvCxnSpPr/>
              <p:nvPr/>
            </p:nvCxnSpPr>
            <p:spPr>
              <a:xfrm flipV="1">
                <a:off x="1263102" y="2355273"/>
                <a:ext cx="534102" cy="108769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7" name="TextBox 639">
                <a:extLst>
                  <a:ext uri="{FF2B5EF4-FFF2-40B4-BE49-F238E27FC236}">
                    <a16:creationId xmlns:a16="http://schemas.microsoft.com/office/drawing/2014/main" id="{1947611E-B912-4CF6-B239-1D8C60DE5099}"/>
                  </a:ext>
                </a:extLst>
              </p:cNvPr>
              <p:cNvSpPr txBox="1"/>
              <p:nvPr/>
            </p:nvSpPr>
            <p:spPr>
              <a:xfrm>
                <a:off x="951538" y="3403142"/>
                <a:ext cx="635115" cy="22671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Bush</a:t>
                </a:r>
              </a:p>
            </p:txBody>
          </p:sp>
          <p:sp>
            <p:nvSpPr>
              <p:cNvPr id="38" name="TextBox 640">
                <a:extLst>
                  <a:ext uri="{FF2B5EF4-FFF2-40B4-BE49-F238E27FC236}">
                    <a16:creationId xmlns:a16="http://schemas.microsoft.com/office/drawing/2014/main" id="{97D1DA37-3735-4683-922A-A13A3AA665B1}"/>
                  </a:ext>
                </a:extLst>
              </p:cNvPr>
              <p:cNvSpPr txBox="1"/>
              <p:nvPr/>
            </p:nvSpPr>
            <p:spPr>
              <a:xfrm>
                <a:off x="207409" y="3274217"/>
                <a:ext cx="816247" cy="1975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Packing</a:t>
                </a:r>
              </a:p>
            </p:txBody>
          </p:sp>
          <p:cxnSp>
            <p:nvCxnSpPr>
              <p:cNvPr id="39" name="직선 화살표 연결선 38">
                <a:extLst>
                  <a:ext uri="{FF2B5EF4-FFF2-40B4-BE49-F238E27FC236}">
                    <a16:creationId xmlns:a16="http://schemas.microsoft.com/office/drawing/2014/main" id="{D1D60F4B-B358-44ED-A8D6-068854A254C8}"/>
                  </a:ext>
                </a:extLst>
              </p:cNvPr>
              <p:cNvCxnSpPr>
                <a:cxnSpLocks/>
                <a:stCxn id="38" idx="0"/>
              </p:cNvCxnSpPr>
              <p:nvPr/>
            </p:nvCxnSpPr>
            <p:spPr>
              <a:xfrm flipV="1">
                <a:off x="615533" y="2228783"/>
                <a:ext cx="825186" cy="1045434"/>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EA11615F-83F3-4B04-891E-C073646C9977}"/>
                  </a:ext>
                </a:extLst>
              </p:cNvPr>
              <p:cNvCxnSpPr/>
              <p:nvPr/>
            </p:nvCxnSpPr>
            <p:spPr>
              <a:xfrm rot="17760000">
                <a:off x="496" y="2329050"/>
                <a:ext cx="792002"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41" name="TextBox 643">
                <a:extLst>
                  <a:ext uri="{FF2B5EF4-FFF2-40B4-BE49-F238E27FC236}">
                    <a16:creationId xmlns:a16="http://schemas.microsoft.com/office/drawing/2014/main" id="{A1B25327-0197-4B7E-9856-305CAFA6D26B}"/>
                  </a:ext>
                </a:extLst>
              </p:cNvPr>
              <p:cNvSpPr txBox="1"/>
              <p:nvPr/>
            </p:nvSpPr>
            <p:spPr>
              <a:xfrm>
                <a:off x="-203372" y="2721959"/>
                <a:ext cx="713877"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Stem</a:t>
                </a:r>
              </a:p>
            </p:txBody>
          </p:sp>
          <p:cxnSp>
            <p:nvCxnSpPr>
              <p:cNvPr id="42" name="직선 화살표 연결선 41">
                <a:extLst>
                  <a:ext uri="{FF2B5EF4-FFF2-40B4-BE49-F238E27FC236}">
                    <a16:creationId xmlns:a16="http://schemas.microsoft.com/office/drawing/2014/main" id="{E4094236-A245-4266-BB5C-43526E914168}"/>
                  </a:ext>
                </a:extLst>
              </p:cNvPr>
              <p:cNvCxnSpPr/>
              <p:nvPr/>
            </p:nvCxnSpPr>
            <p:spPr>
              <a:xfrm rot="27000000">
                <a:off x="2267949" y="1795247"/>
                <a:ext cx="1119849"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43" name="TextBox 645">
                <a:extLst>
                  <a:ext uri="{FF2B5EF4-FFF2-40B4-BE49-F238E27FC236}">
                    <a16:creationId xmlns:a16="http://schemas.microsoft.com/office/drawing/2014/main" id="{E500641B-3468-418A-BFC7-272307812E96}"/>
                  </a:ext>
                </a:extLst>
              </p:cNvPr>
              <p:cNvSpPr txBox="1"/>
              <p:nvPr/>
            </p:nvSpPr>
            <p:spPr>
              <a:xfrm>
                <a:off x="4333137" y="2480009"/>
                <a:ext cx="1001082" cy="24303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End cover</a:t>
                </a:r>
              </a:p>
            </p:txBody>
          </p:sp>
          <p:cxnSp>
            <p:nvCxnSpPr>
              <p:cNvPr id="44" name="직선 화살표 연결선 43">
                <a:extLst>
                  <a:ext uri="{FF2B5EF4-FFF2-40B4-BE49-F238E27FC236}">
                    <a16:creationId xmlns:a16="http://schemas.microsoft.com/office/drawing/2014/main" id="{0334E9C1-3A62-4B39-8285-3F7939A7489E}"/>
                  </a:ext>
                </a:extLst>
              </p:cNvPr>
              <p:cNvCxnSpPr/>
              <p:nvPr/>
            </p:nvCxnSpPr>
            <p:spPr>
              <a:xfrm>
                <a:off x="3277908" y="441614"/>
                <a:ext cx="762692" cy="202025"/>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45" name="TextBox 647">
                <a:extLst>
                  <a:ext uri="{FF2B5EF4-FFF2-40B4-BE49-F238E27FC236}">
                    <a16:creationId xmlns:a16="http://schemas.microsoft.com/office/drawing/2014/main" id="{008A6BDC-B0EE-40EE-9D81-DAFCDE0984A2}"/>
                  </a:ext>
                </a:extLst>
              </p:cNvPr>
              <p:cNvSpPr txBox="1"/>
              <p:nvPr/>
            </p:nvSpPr>
            <p:spPr>
              <a:xfrm>
                <a:off x="2308327" y="281469"/>
                <a:ext cx="1229354"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Retainer ring</a:t>
                </a:r>
              </a:p>
            </p:txBody>
          </p:sp>
          <p:cxnSp>
            <p:nvCxnSpPr>
              <p:cNvPr id="46" name="직선 화살표 연결선 45">
                <a:extLst>
                  <a:ext uri="{FF2B5EF4-FFF2-40B4-BE49-F238E27FC236}">
                    <a16:creationId xmlns:a16="http://schemas.microsoft.com/office/drawing/2014/main" id="{50CD5FF4-AA44-41E5-80C6-4949DCE2E2AE}"/>
                  </a:ext>
                </a:extLst>
              </p:cNvPr>
              <p:cNvCxnSpPr/>
              <p:nvPr/>
            </p:nvCxnSpPr>
            <p:spPr>
              <a:xfrm>
                <a:off x="3173999" y="796638"/>
                <a:ext cx="833092" cy="180324"/>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47" name="TextBox 649">
                <a:extLst>
                  <a:ext uri="{FF2B5EF4-FFF2-40B4-BE49-F238E27FC236}">
                    <a16:creationId xmlns:a16="http://schemas.microsoft.com/office/drawing/2014/main" id="{D81812F9-1D23-4FEA-A7C7-0DEEC0B557C7}"/>
                  </a:ext>
                </a:extLst>
              </p:cNvPr>
              <p:cNvSpPr txBox="1"/>
              <p:nvPr/>
            </p:nvSpPr>
            <p:spPr>
              <a:xfrm>
                <a:off x="2666522" y="642216"/>
                <a:ext cx="738485" cy="18843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Seat</a:t>
                </a:r>
              </a:p>
            </p:txBody>
          </p:sp>
          <p:cxnSp>
            <p:nvCxnSpPr>
              <p:cNvPr id="48" name="직선 화살표 연결선 47">
                <a:extLst>
                  <a:ext uri="{FF2B5EF4-FFF2-40B4-BE49-F238E27FC236}">
                    <a16:creationId xmlns:a16="http://schemas.microsoft.com/office/drawing/2014/main" id="{3A178BD5-C6E8-498A-958D-CF41078ECE33}"/>
                  </a:ext>
                </a:extLst>
              </p:cNvPr>
              <p:cNvCxnSpPr/>
              <p:nvPr/>
            </p:nvCxnSpPr>
            <p:spPr>
              <a:xfrm flipV="1">
                <a:off x="4022589" y="3175216"/>
                <a:ext cx="3295" cy="816628"/>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49" name="TextBox 651">
                <a:extLst>
                  <a:ext uri="{FF2B5EF4-FFF2-40B4-BE49-F238E27FC236}">
                    <a16:creationId xmlns:a16="http://schemas.microsoft.com/office/drawing/2014/main" id="{CFEB313F-FE0D-4117-BBA0-407110D6D9C9}"/>
                  </a:ext>
                </a:extLst>
              </p:cNvPr>
              <p:cNvSpPr txBox="1"/>
              <p:nvPr/>
            </p:nvSpPr>
            <p:spPr>
              <a:xfrm>
                <a:off x="3826356" y="3974642"/>
                <a:ext cx="676634" cy="24303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Bush</a:t>
                </a:r>
              </a:p>
            </p:txBody>
          </p:sp>
          <p:cxnSp>
            <p:nvCxnSpPr>
              <p:cNvPr id="50" name="직선 화살표 연결선 49">
                <a:extLst>
                  <a:ext uri="{FF2B5EF4-FFF2-40B4-BE49-F238E27FC236}">
                    <a16:creationId xmlns:a16="http://schemas.microsoft.com/office/drawing/2014/main" id="{A126098F-EA40-4FF6-8A97-B905B4C4F057}"/>
                  </a:ext>
                </a:extLst>
              </p:cNvPr>
              <p:cNvCxnSpPr/>
              <p:nvPr/>
            </p:nvCxnSpPr>
            <p:spPr>
              <a:xfrm flipV="1">
                <a:off x="5260838" y="1278875"/>
                <a:ext cx="3295" cy="816628"/>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1" name="TextBox 653">
                <a:extLst>
                  <a:ext uri="{FF2B5EF4-FFF2-40B4-BE49-F238E27FC236}">
                    <a16:creationId xmlns:a16="http://schemas.microsoft.com/office/drawing/2014/main" id="{8EC0BE1B-DB62-4C0F-A9DC-ADB0DD15F828}"/>
                  </a:ext>
                </a:extLst>
              </p:cNvPr>
              <p:cNvSpPr txBox="1"/>
              <p:nvPr/>
            </p:nvSpPr>
            <p:spPr>
              <a:xfrm>
                <a:off x="4967831" y="2095618"/>
                <a:ext cx="691203" cy="25955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Bush</a:t>
                </a:r>
              </a:p>
            </p:txBody>
          </p:sp>
          <p:cxnSp>
            <p:nvCxnSpPr>
              <p:cNvPr id="52" name="직선 화살표 연결선 51">
                <a:extLst>
                  <a:ext uri="{FF2B5EF4-FFF2-40B4-BE49-F238E27FC236}">
                    <a16:creationId xmlns:a16="http://schemas.microsoft.com/office/drawing/2014/main" id="{0FA52D54-9710-4DDE-9F3A-AA433CC9AFAC}"/>
                  </a:ext>
                </a:extLst>
              </p:cNvPr>
              <p:cNvCxnSpPr/>
              <p:nvPr/>
            </p:nvCxnSpPr>
            <p:spPr>
              <a:xfrm rot="27000000">
                <a:off x="1748403" y="1725976"/>
                <a:ext cx="1119849"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BD407E4C-7B08-4088-842A-9834154D9F1E}"/>
                  </a:ext>
                </a:extLst>
              </p:cNvPr>
              <p:cNvCxnSpPr/>
              <p:nvPr/>
            </p:nvCxnSpPr>
            <p:spPr>
              <a:xfrm flipV="1">
                <a:off x="2212840" y="3497560"/>
                <a:ext cx="520367" cy="476963"/>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4" name="TextBox 656">
                <a:extLst>
                  <a:ext uri="{FF2B5EF4-FFF2-40B4-BE49-F238E27FC236}">
                    <a16:creationId xmlns:a16="http://schemas.microsoft.com/office/drawing/2014/main" id="{96506836-9AEC-4D1B-A0D3-C288730B722F}"/>
                  </a:ext>
                </a:extLst>
              </p:cNvPr>
              <p:cNvSpPr txBox="1"/>
              <p:nvPr/>
            </p:nvSpPr>
            <p:spPr>
              <a:xfrm>
                <a:off x="1830627" y="3933366"/>
                <a:ext cx="1196166"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Hard facing</a:t>
                </a:r>
              </a:p>
            </p:txBody>
          </p:sp>
          <p:sp>
            <p:nvSpPr>
              <p:cNvPr id="55" name="TextBox 657">
                <a:extLst>
                  <a:ext uri="{FF2B5EF4-FFF2-40B4-BE49-F238E27FC236}">
                    <a16:creationId xmlns:a16="http://schemas.microsoft.com/office/drawing/2014/main" id="{1FDB3458-58A8-4B0D-A32E-824BCA90BEDF}"/>
                  </a:ext>
                </a:extLst>
              </p:cNvPr>
              <p:cNvSpPr txBox="1"/>
              <p:nvPr/>
            </p:nvSpPr>
            <p:spPr>
              <a:xfrm>
                <a:off x="1565227" y="913583"/>
                <a:ext cx="1227773" cy="18032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Retainer ring</a:t>
                </a:r>
              </a:p>
            </p:txBody>
          </p:sp>
        </p:grpSp>
        <p:sp>
          <p:nvSpPr>
            <p:cNvPr id="8" name="TextBox 633">
              <a:extLst>
                <a:ext uri="{FF2B5EF4-FFF2-40B4-BE49-F238E27FC236}">
                  <a16:creationId xmlns:a16="http://schemas.microsoft.com/office/drawing/2014/main" id="{8E6905C7-243F-4DB1-B9E0-EF8559E8B517}"/>
                </a:ext>
              </a:extLst>
            </p:cNvPr>
            <p:cNvSpPr txBox="1"/>
            <p:nvPr/>
          </p:nvSpPr>
          <p:spPr>
            <a:xfrm>
              <a:off x="2648529" y="1027568"/>
              <a:ext cx="570231" cy="20775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Disc</a:t>
              </a:r>
            </a:p>
          </p:txBody>
        </p:sp>
      </p:grpSp>
      <p:grpSp>
        <p:nvGrpSpPr>
          <p:cNvPr id="59" name="그룹 58">
            <a:extLst>
              <a:ext uri="{FF2B5EF4-FFF2-40B4-BE49-F238E27FC236}">
                <a16:creationId xmlns:a16="http://schemas.microsoft.com/office/drawing/2014/main" id="{199D7977-0342-4B8D-A7F8-FEC96CAA7BA5}"/>
              </a:ext>
            </a:extLst>
          </p:cNvPr>
          <p:cNvGrpSpPr/>
          <p:nvPr/>
        </p:nvGrpSpPr>
        <p:grpSpPr>
          <a:xfrm>
            <a:off x="6978610" y="2508230"/>
            <a:ext cx="4359710" cy="2097243"/>
            <a:chOff x="-206267" y="0"/>
            <a:chExt cx="4842836" cy="2413943"/>
          </a:xfrm>
        </p:grpSpPr>
        <p:grpSp>
          <p:nvGrpSpPr>
            <p:cNvPr id="60" name="그룹 59">
              <a:extLst>
                <a:ext uri="{FF2B5EF4-FFF2-40B4-BE49-F238E27FC236}">
                  <a16:creationId xmlns:a16="http://schemas.microsoft.com/office/drawing/2014/main" id="{C6733741-93C1-4713-9B92-4B28D9C4E9A2}"/>
                </a:ext>
              </a:extLst>
            </p:cNvPr>
            <p:cNvGrpSpPr/>
            <p:nvPr/>
          </p:nvGrpSpPr>
          <p:grpSpPr>
            <a:xfrm>
              <a:off x="-206267" y="0"/>
              <a:ext cx="4842836" cy="2413943"/>
              <a:chOff x="-206267" y="0"/>
              <a:chExt cx="4842836" cy="2413943"/>
            </a:xfrm>
          </p:grpSpPr>
          <p:grpSp>
            <p:nvGrpSpPr>
              <p:cNvPr id="62" name="그룹 61">
                <a:extLst>
                  <a:ext uri="{FF2B5EF4-FFF2-40B4-BE49-F238E27FC236}">
                    <a16:creationId xmlns:a16="http://schemas.microsoft.com/office/drawing/2014/main" id="{4747A66D-4FC2-43A4-8517-DE7CB79320B9}"/>
                  </a:ext>
                </a:extLst>
              </p:cNvPr>
              <p:cNvGrpSpPr/>
              <p:nvPr/>
            </p:nvGrpSpPr>
            <p:grpSpPr>
              <a:xfrm>
                <a:off x="0" y="0"/>
                <a:ext cx="4636569" cy="2413943"/>
                <a:chOff x="0" y="0"/>
                <a:chExt cx="4636569" cy="2413943"/>
              </a:xfrm>
            </p:grpSpPr>
            <p:pic>
              <p:nvPicPr>
                <p:cNvPr id="64" name="그림 63">
                  <a:extLst>
                    <a:ext uri="{FF2B5EF4-FFF2-40B4-BE49-F238E27FC236}">
                      <a16:creationId xmlns:a16="http://schemas.microsoft.com/office/drawing/2014/main" id="{B792BF06-E6D2-420C-AEEB-9E572DEFE08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0" y="0"/>
                  <a:ext cx="3918571" cy="2276521"/>
                </a:xfrm>
                <a:prstGeom prst="rect">
                  <a:avLst/>
                </a:prstGeom>
              </p:spPr>
            </p:pic>
            <p:sp>
              <p:nvSpPr>
                <p:cNvPr id="65" name="TextBox 678">
                  <a:extLst>
                    <a:ext uri="{FF2B5EF4-FFF2-40B4-BE49-F238E27FC236}">
                      <a16:creationId xmlns:a16="http://schemas.microsoft.com/office/drawing/2014/main" id="{B6BC72BF-A1DF-46C6-B1B3-1C915BA74678}"/>
                    </a:ext>
                  </a:extLst>
                </p:cNvPr>
                <p:cNvSpPr txBox="1"/>
                <p:nvPr/>
              </p:nvSpPr>
              <p:spPr>
                <a:xfrm rot="-5400000">
                  <a:off x="632446" y="1207943"/>
                  <a:ext cx="791975" cy="24897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solidFill>
                        <a:srgbClr val="FF0000"/>
                      </a:solidFill>
                    </a:rPr>
                    <a:t>Offset 1</a:t>
                  </a:r>
                </a:p>
              </p:txBody>
            </p:sp>
            <p:sp>
              <p:nvSpPr>
                <p:cNvPr id="66" name="TextBox 679">
                  <a:extLst>
                    <a:ext uri="{FF2B5EF4-FFF2-40B4-BE49-F238E27FC236}">
                      <a16:creationId xmlns:a16="http://schemas.microsoft.com/office/drawing/2014/main" id="{ABAB1483-8259-4DD7-871D-43421E148CBF}"/>
                    </a:ext>
                  </a:extLst>
                </p:cNvPr>
                <p:cNvSpPr txBox="1"/>
                <p:nvPr/>
              </p:nvSpPr>
              <p:spPr>
                <a:xfrm>
                  <a:off x="1152919" y="2161154"/>
                  <a:ext cx="958755" cy="2527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solidFill>
                        <a:srgbClr val="FF0000"/>
                      </a:solidFill>
                    </a:rPr>
                    <a:t>Offset 2</a:t>
                  </a:r>
                </a:p>
              </p:txBody>
            </p:sp>
            <p:sp>
              <p:nvSpPr>
                <p:cNvPr id="67" name="TextBox 680">
                  <a:extLst>
                    <a:ext uri="{FF2B5EF4-FFF2-40B4-BE49-F238E27FC236}">
                      <a16:creationId xmlns:a16="http://schemas.microsoft.com/office/drawing/2014/main" id="{D5815517-4788-48E9-B73C-46534A9C24B5}"/>
                    </a:ext>
                  </a:extLst>
                </p:cNvPr>
                <p:cNvSpPr txBox="1"/>
                <p:nvPr/>
              </p:nvSpPr>
              <p:spPr>
                <a:xfrm>
                  <a:off x="2521125" y="1180967"/>
                  <a:ext cx="845735" cy="24430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solidFill>
                        <a:srgbClr val="FF0000"/>
                      </a:solidFill>
                    </a:rPr>
                    <a:t>Offset 3</a:t>
                  </a:r>
                </a:p>
              </p:txBody>
            </p:sp>
            <p:sp>
              <p:nvSpPr>
                <p:cNvPr id="68" name="TextBox 681">
                  <a:extLst>
                    <a:ext uri="{FF2B5EF4-FFF2-40B4-BE49-F238E27FC236}">
                      <a16:creationId xmlns:a16="http://schemas.microsoft.com/office/drawing/2014/main" id="{4F3A002A-E0BA-4681-9E02-7A96E76DF959}"/>
                    </a:ext>
                  </a:extLst>
                </p:cNvPr>
                <p:cNvSpPr txBox="1"/>
                <p:nvPr/>
              </p:nvSpPr>
              <p:spPr>
                <a:xfrm>
                  <a:off x="3273912" y="971707"/>
                  <a:ext cx="1362657" cy="42003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Body </a:t>
                  </a:r>
                  <a:r>
                    <a:rPr lang="en-US" altLang="ko-KR" sz="1000" dirty="0"/>
                    <a:t>C</a:t>
                  </a:r>
                  <a:r>
                    <a:rPr lang="en-US" altLang="ko-KR" sz="1000" baseline="0" dirty="0"/>
                    <a:t>enterline</a:t>
                  </a:r>
                </a:p>
              </p:txBody>
            </p:sp>
          </p:grpSp>
          <p:sp>
            <p:nvSpPr>
              <p:cNvPr id="63" name="TextBox 676">
                <a:extLst>
                  <a:ext uri="{FF2B5EF4-FFF2-40B4-BE49-F238E27FC236}">
                    <a16:creationId xmlns:a16="http://schemas.microsoft.com/office/drawing/2014/main" id="{D0517BFB-F8CE-4AF2-88C5-983947EE007E}"/>
                  </a:ext>
                </a:extLst>
              </p:cNvPr>
              <p:cNvSpPr txBox="1"/>
              <p:nvPr/>
            </p:nvSpPr>
            <p:spPr>
              <a:xfrm>
                <a:off x="-206267" y="689953"/>
                <a:ext cx="1270846" cy="44244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Stem </a:t>
                </a:r>
                <a:r>
                  <a:rPr lang="en-US" altLang="ko-KR" sz="1000" dirty="0"/>
                  <a:t>C</a:t>
                </a:r>
                <a:r>
                  <a:rPr lang="en-US" altLang="ko-KR" sz="1000" baseline="0" dirty="0"/>
                  <a:t>enterline</a:t>
                </a:r>
              </a:p>
            </p:txBody>
          </p:sp>
        </p:grpSp>
        <p:sp>
          <p:nvSpPr>
            <p:cNvPr id="61" name="TextBox 674">
              <a:extLst>
                <a:ext uri="{FF2B5EF4-FFF2-40B4-BE49-F238E27FC236}">
                  <a16:creationId xmlns:a16="http://schemas.microsoft.com/office/drawing/2014/main" id="{A7D6672C-0F38-41F3-B88D-78F9A887D23E}"/>
                </a:ext>
              </a:extLst>
            </p:cNvPr>
            <p:cNvSpPr txBox="1"/>
            <p:nvPr/>
          </p:nvSpPr>
          <p:spPr>
            <a:xfrm rot="840000">
              <a:off x="2007934" y="1360248"/>
              <a:ext cx="938664" cy="23463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Seat con Axis</a:t>
              </a:r>
            </a:p>
          </p:txBody>
        </p:sp>
      </p:grpSp>
      <p:sp>
        <p:nvSpPr>
          <p:cNvPr id="7" name="楕円 6">
            <a:extLst>
              <a:ext uri="{FF2B5EF4-FFF2-40B4-BE49-F238E27FC236}">
                <a16:creationId xmlns:a16="http://schemas.microsoft.com/office/drawing/2014/main" id="{32D058AE-3BBF-1B68-E070-45B680865D99}"/>
              </a:ext>
            </a:extLst>
          </p:cNvPr>
          <p:cNvSpPr/>
          <p:nvPr/>
        </p:nvSpPr>
        <p:spPr>
          <a:xfrm>
            <a:off x="401069" y="753904"/>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222523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0543675" cy="437130"/>
          </a:xfrm>
        </p:spPr>
        <p:txBody>
          <a:bodyPr/>
          <a:lstStyle/>
          <a:p>
            <a:r>
              <a:rPr lang="en-US" altLang="ko-KR" sz="3200" dirty="0">
                <a:latin typeface="游ゴシック" panose="020B0400000000000000" pitchFamily="50" charset="-128"/>
                <a:ea typeface="游ゴシック" panose="020B0400000000000000" pitchFamily="50" charset="-128"/>
              </a:rPr>
              <a:t>Triple Offset BFV – Seat Option</a:t>
            </a:r>
            <a:endParaRPr lang="ko-KR" altLang="en-US" sz="3200" dirty="0">
              <a:latin typeface="游ゴシック" panose="020B0400000000000000" pitchFamily="50" charset="-128"/>
            </a:endParaRPr>
          </a:p>
        </p:txBody>
      </p:sp>
      <p:grpSp>
        <p:nvGrpSpPr>
          <p:cNvPr id="41" name="그룹 40">
            <a:extLst>
              <a:ext uri="{FF2B5EF4-FFF2-40B4-BE49-F238E27FC236}">
                <a16:creationId xmlns:a16="http://schemas.microsoft.com/office/drawing/2014/main" id="{E53E32AF-D80D-CF63-E0DF-CAFE288FE93F}"/>
              </a:ext>
            </a:extLst>
          </p:cNvPr>
          <p:cNvGrpSpPr/>
          <p:nvPr/>
        </p:nvGrpSpPr>
        <p:grpSpPr>
          <a:xfrm>
            <a:off x="4402952" y="3831700"/>
            <a:ext cx="6812218" cy="2705644"/>
            <a:chOff x="3231478" y="3594100"/>
            <a:chExt cx="6812218" cy="2437196"/>
          </a:xfrm>
        </p:grpSpPr>
        <p:sp>
          <p:nvSpPr>
            <p:cNvPr id="42" name="TextBox 493">
              <a:extLst>
                <a:ext uri="{FF2B5EF4-FFF2-40B4-BE49-F238E27FC236}">
                  <a16:creationId xmlns:a16="http://schemas.microsoft.com/office/drawing/2014/main" id="{313243AF-BF93-2A43-EAB9-67F803815207}"/>
                </a:ext>
              </a:extLst>
            </p:cNvPr>
            <p:cNvSpPr txBox="1"/>
            <p:nvPr/>
          </p:nvSpPr>
          <p:spPr bwMode="auto">
            <a:xfrm>
              <a:off x="3232896" y="3840462"/>
              <a:ext cx="6231857" cy="107950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ja-JP" sz="1200" kern="0" dirty="0">
                  <a:solidFill>
                    <a:sysClr val="windowText" lastClr="000000"/>
                  </a:solidFill>
                  <a:latin typeface="游ゴシック" panose="020B0400000000000000" pitchFamily="50" charset="-128"/>
                  <a:ea typeface="游ゴシック" panose="020B0400000000000000" pitchFamily="50" charset="-128"/>
                </a:rPr>
                <a:t>Laminate Seal</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은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Body Seat</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와 동일한 방향으로 설치되고</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 Disc Seal</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의 탄성에 의해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Body</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와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Disc</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의 온도변화에도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Jamming </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효과를 발생시키지 않고 팽창 혹은 수축됩니다</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a:t>
              </a:r>
              <a:endParaRPr lang="ja-JP" altLang="en-US" sz="1200" kern="0" dirty="0">
                <a:solidFill>
                  <a:sysClr val="windowText" lastClr="000000"/>
                </a:solidFill>
                <a:latin typeface="游ゴシック" panose="020B0400000000000000" pitchFamily="50" charset="-128"/>
                <a:ea typeface="游ゴシック" panose="020B0400000000000000" pitchFamily="50" charset="-128"/>
              </a:endParaRPr>
            </a:p>
          </p:txBody>
        </p:sp>
        <p:sp>
          <p:nvSpPr>
            <p:cNvPr id="43" name="TextBox 502">
              <a:extLst>
                <a:ext uri="{FF2B5EF4-FFF2-40B4-BE49-F238E27FC236}">
                  <a16:creationId xmlns:a16="http://schemas.microsoft.com/office/drawing/2014/main" id="{FCAA8691-E29D-F4CA-399B-E81433A56DCF}"/>
                </a:ext>
              </a:extLst>
            </p:cNvPr>
            <p:cNvSpPr txBox="1"/>
            <p:nvPr/>
          </p:nvSpPr>
          <p:spPr>
            <a:xfrm>
              <a:off x="3231478" y="5146003"/>
              <a:ext cx="2828925" cy="304963"/>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200" b="1" kern="0" dirty="0">
                  <a:solidFill>
                    <a:srgbClr val="800080"/>
                  </a:solidFill>
                  <a:latin typeface="Yu Gothic" panose="020B0400000000000000" pitchFamily="34" charset="-128"/>
                </a:rPr>
                <a:t>· </a:t>
              </a:r>
              <a:r>
                <a:rPr lang="ko-KR" altLang="en-US" sz="1600" b="1" kern="0" dirty="0">
                  <a:solidFill>
                    <a:srgbClr val="800080"/>
                  </a:solidFill>
                  <a:latin typeface="游ゴシック" panose="020B0400000000000000" pitchFamily="50" charset="-128"/>
                  <a:ea typeface="游ゴシック" panose="020B0400000000000000" pitchFamily="50" charset="-128"/>
                </a:rPr>
                <a:t>양방향 </a:t>
              </a:r>
              <a:r>
                <a:rPr lang="en-US" altLang="ko-KR" sz="1600" b="1" kern="0" dirty="0">
                  <a:solidFill>
                    <a:srgbClr val="800080"/>
                  </a:solidFill>
                  <a:latin typeface="游ゴシック" panose="020B0400000000000000" pitchFamily="50" charset="-128"/>
                  <a:ea typeface="游ゴシック" panose="020B0400000000000000" pitchFamily="50" charset="-128"/>
                </a:rPr>
                <a:t>Tight Shutoff</a:t>
              </a:r>
              <a:endParaRPr lang="ko-KR" altLang="en-US" sz="1200" b="1" kern="0" dirty="0">
                <a:solidFill>
                  <a:srgbClr val="800080"/>
                </a:solidFill>
                <a:latin typeface="Yu Gothic" panose="020B0400000000000000" pitchFamily="34" charset="-128"/>
              </a:endParaRPr>
            </a:p>
          </p:txBody>
        </p:sp>
        <p:sp>
          <p:nvSpPr>
            <p:cNvPr id="44" name="TextBox 503">
              <a:extLst>
                <a:ext uri="{FF2B5EF4-FFF2-40B4-BE49-F238E27FC236}">
                  <a16:creationId xmlns:a16="http://schemas.microsoft.com/office/drawing/2014/main" id="{401B0DC8-A50C-D849-3374-59E8E261FD0D}"/>
                </a:ext>
              </a:extLst>
            </p:cNvPr>
            <p:cNvSpPr txBox="1"/>
            <p:nvPr/>
          </p:nvSpPr>
          <p:spPr bwMode="auto">
            <a:xfrm>
              <a:off x="3252315" y="5413759"/>
              <a:ext cx="6791381" cy="61753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ja-JP" sz="1200" kern="0" dirty="0">
                  <a:solidFill>
                    <a:sysClr val="windowText" lastClr="000000"/>
                  </a:solidFill>
                  <a:latin typeface="游ゴシック" panose="020B0400000000000000" pitchFamily="50" charset="-128"/>
                  <a:ea typeface="游ゴシック" panose="020B0400000000000000" pitchFamily="50" charset="-128"/>
                </a:rPr>
                <a:t>Triple Eccentric </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형식은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Seal</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의 탄성으로 인해 단단하게 표면 마감 된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Body Seat </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주위에 </a:t>
              </a:r>
              <a:r>
                <a:rPr lang="ko-KR" altLang="en-US" sz="1200" kern="0" dirty="0" err="1">
                  <a:solidFill>
                    <a:sysClr val="windowText" lastClr="000000"/>
                  </a:solidFill>
                  <a:latin typeface="游ゴシック" panose="020B0400000000000000" pitchFamily="50" charset="-128"/>
                  <a:ea typeface="游ゴシック" panose="020B0400000000000000" pitchFamily="50" charset="-128"/>
                </a:rPr>
                <a:t>압축력을</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 생성하여 완전한 밀봉을 실현합니다</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a:t>
              </a:r>
              <a:endParaRPr lang="ja-JP" altLang="en-US" sz="1200" kern="0" dirty="0">
                <a:solidFill>
                  <a:sysClr val="windowText" lastClr="000000"/>
                </a:solidFill>
                <a:latin typeface="游ゴシック" panose="020B0400000000000000" pitchFamily="50" charset="-128"/>
                <a:ea typeface="游ゴシック" panose="020B0400000000000000" pitchFamily="50" charset="-128"/>
              </a:endParaRPr>
            </a:p>
          </p:txBody>
        </p:sp>
        <p:sp>
          <p:nvSpPr>
            <p:cNvPr id="45" name="TextBox 492">
              <a:extLst>
                <a:ext uri="{FF2B5EF4-FFF2-40B4-BE49-F238E27FC236}">
                  <a16:creationId xmlns:a16="http://schemas.microsoft.com/office/drawing/2014/main" id="{FDC3EC83-CDD4-5DE3-7DB9-C5F1938F8889}"/>
                </a:ext>
              </a:extLst>
            </p:cNvPr>
            <p:cNvSpPr txBox="1"/>
            <p:nvPr/>
          </p:nvSpPr>
          <p:spPr>
            <a:xfrm>
              <a:off x="3240088" y="3594100"/>
              <a:ext cx="2063666" cy="304963"/>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游ゴシック" panose="020B0400000000000000" pitchFamily="50" charset="-128"/>
                </a:rPr>
                <a:t>·</a:t>
              </a:r>
              <a:r>
                <a:rPr lang="ko-KR" altLang="en-US" sz="1200" b="1" kern="0" dirty="0">
                  <a:solidFill>
                    <a:srgbClr val="800080"/>
                  </a:solidFill>
                  <a:latin typeface="游ゴシック" panose="020B0400000000000000" pitchFamily="50" charset="-128"/>
                </a:rPr>
                <a:t> </a:t>
              </a:r>
              <a:r>
                <a:rPr lang="en-US" altLang="ko-KR" sz="1600" b="1" kern="0" dirty="0">
                  <a:solidFill>
                    <a:srgbClr val="800080"/>
                  </a:solidFill>
                  <a:latin typeface="游ゴシック" panose="020B0400000000000000" pitchFamily="50" charset="-128"/>
                  <a:ea typeface="游ゴシック" panose="020B0400000000000000" pitchFamily="50" charset="-128"/>
                </a:rPr>
                <a:t>Laminate</a:t>
              </a:r>
              <a:r>
                <a:rPr lang="ja-JP" altLang="en-US" sz="1600" b="1" kern="0" dirty="0">
                  <a:solidFill>
                    <a:srgbClr val="800080"/>
                  </a:solidFill>
                  <a:latin typeface="游ゴシック" panose="020B0400000000000000" pitchFamily="50" charset="-128"/>
                  <a:ea typeface="游ゴシック" panose="020B0400000000000000" pitchFamily="50" charset="-128"/>
                </a:rPr>
                <a:t> </a:t>
              </a:r>
              <a:r>
                <a:rPr lang="en-US" altLang="ja-JP" sz="1600" b="1" kern="0" dirty="0">
                  <a:solidFill>
                    <a:srgbClr val="800080"/>
                  </a:solidFill>
                  <a:latin typeface="游ゴシック" panose="020B0400000000000000" pitchFamily="50" charset="-128"/>
                  <a:ea typeface="游ゴシック" panose="020B0400000000000000" pitchFamily="50" charset="-128"/>
                </a:rPr>
                <a:t>Seal</a:t>
              </a:r>
              <a:endParaRPr lang="ko-KR" altLang="en-US" sz="1400" b="1" kern="0" dirty="0">
                <a:solidFill>
                  <a:srgbClr val="800080"/>
                </a:solidFill>
                <a:latin typeface="游ゴシック" panose="020B0400000000000000" pitchFamily="50" charset="-128"/>
              </a:endParaRPr>
            </a:p>
          </p:txBody>
        </p:sp>
      </p:grpSp>
      <p:sp>
        <p:nvSpPr>
          <p:cNvPr id="46" name="TextBox 502">
            <a:extLst>
              <a:ext uri="{FF2B5EF4-FFF2-40B4-BE49-F238E27FC236}">
                <a16:creationId xmlns:a16="http://schemas.microsoft.com/office/drawing/2014/main" id="{E2184A25-72A7-5585-4674-6DCC93035FAF}"/>
              </a:ext>
            </a:extLst>
          </p:cNvPr>
          <p:cNvSpPr txBox="1"/>
          <p:nvPr/>
        </p:nvSpPr>
        <p:spPr>
          <a:xfrm>
            <a:off x="4411563" y="4843399"/>
            <a:ext cx="2820314" cy="338554"/>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Calibri"/>
              </a:rPr>
              <a:t>· </a:t>
            </a:r>
            <a:r>
              <a:rPr lang="en-US" altLang="ja-JP" sz="1600" b="1" kern="0" dirty="0">
                <a:solidFill>
                  <a:srgbClr val="800080"/>
                </a:solidFill>
                <a:latin typeface="游ゴシック" panose="020B0400000000000000" pitchFamily="50" charset="-128"/>
                <a:ea typeface="游ゴシック" panose="020B0400000000000000" pitchFamily="50" charset="-128"/>
              </a:rPr>
              <a:t>Solid Metal Seal</a:t>
            </a:r>
            <a:endParaRPr lang="ko-KR" altLang="en-US" sz="1400" b="1" kern="0" dirty="0">
              <a:solidFill>
                <a:srgbClr val="800080"/>
              </a:solidFill>
              <a:latin typeface="游ゴシック" panose="020B0400000000000000" pitchFamily="50" charset="-128"/>
            </a:endParaRPr>
          </a:p>
        </p:txBody>
      </p:sp>
      <p:sp>
        <p:nvSpPr>
          <p:cNvPr id="47" name="TextBox 503">
            <a:extLst>
              <a:ext uri="{FF2B5EF4-FFF2-40B4-BE49-F238E27FC236}">
                <a16:creationId xmlns:a16="http://schemas.microsoft.com/office/drawing/2014/main" id="{6A035233-8563-231C-5524-2D3EE5A4DC0A}"/>
              </a:ext>
            </a:extLst>
          </p:cNvPr>
          <p:cNvSpPr txBox="1"/>
          <p:nvPr/>
        </p:nvSpPr>
        <p:spPr bwMode="auto">
          <a:xfrm>
            <a:off x="4423791" y="5116044"/>
            <a:ext cx="4379967" cy="268229"/>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ja-JP" sz="1200" kern="0" dirty="0">
                <a:solidFill>
                  <a:sysClr val="windowText" lastClr="000000"/>
                </a:solidFill>
                <a:latin typeface="游ゴシック" panose="020B0400000000000000" pitchFamily="50" charset="-128"/>
                <a:ea typeface="游ゴシック" panose="020B0400000000000000" pitchFamily="50" charset="-128"/>
              </a:rPr>
              <a:t>Laminate</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 </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Seal</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 보다 고온</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 </a:t>
            </a:r>
            <a:r>
              <a:rPr lang="ko-KR" altLang="en-US" sz="1200" kern="0" dirty="0">
                <a:solidFill>
                  <a:sysClr val="windowText" lastClr="000000"/>
                </a:solidFill>
                <a:latin typeface="游ゴシック" panose="020B0400000000000000" pitchFamily="50" charset="-128"/>
                <a:ea typeface="游ゴシック" panose="020B0400000000000000" pitchFamily="50" charset="-128"/>
              </a:rPr>
              <a:t>고압 조건에서 사용됩니다</a:t>
            </a:r>
            <a:r>
              <a:rPr lang="en-US" altLang="ko-KR" sz="1200" kern="0" dirty="0">
                <a:solidFill>
                  <a:sysClr val="windowText" lastClr="000000"/>
                </a:solidFill>
                <a:latin typeface="游ゴシック" panose="020B0400000000000000" pitchFamily="50" charset="-128"/>
                <a:ea typeface="游ゴシック" panose="020B0400000000000000" pitchFamily="50" charset="-128"/>
              </a:rPr>
              <a:t>.</a:t>
            </a:r>
            <a:endParaRPr lang="ja-JP" altLang="en-US" sz="1200" kern="0" dirty="0">
              <a:solidFill>
                <a:sysClr val="windowText" lastClr="000000"/>
              </a:solidFill>
              <a:latin typeface="游ゴシック" panose="020B0400000000000000" pitchFamily="50" charset="-128"/>
              <a:ea typeface="游ゴシック" panose="020B0400000000000000" pitchFamily="50" charset="-128"/>
            </a:endParaRPr>
          </a:p>
        </p:txBody>
      </p:sp>
      <p:grpSp>
        <p:nvGrpSpPr>
          <p:cNvPr id="48" name="グループ化 43">
            <a:extLst>
              <a:ext uri="{FF2B5EF4-FFF2-40B4-BE49-F238E27FC236}">
                <a16:creationId xmlns:a16="http://schemas.microsoft.com/office/drawing/2014/main" id="{FBA8006D-9FDB-3079-4833-88F03D16EDCA}"/>
              </a:ext>
            </a:extLst>
          </p:cNvPr>
          <p:cNvGrpSpPr/>
          <p:nvPr/>
        </p:nvGrpSpPr>
        <p:grpSpPr>
          <a:xfrm>
            <a:off x="6442035" y="1877493"/>
            <a:ext cx="4194193" cy="1917401"/>
            <a:chOff x="4424650" y="2056720"/>
            <a:chExt cx="3676650" cy="1665476"/>
          </a:xfrm>
        </p:grpSpPr>
        <p:pic>
          <p:nvPicPr>
            <p:cNvPr id="49" name="図 41">
              <a:extLst>
                <a:ext uri="{FF2B5EF4-FFF2-40B4-BE49-F238E27FC236}">
                  <a16:creationId xmlns:a16="http://schemas.microsoft.com/office/drawing/2014/main" id="{759EA363-E5B5-7FBF-B222-EB58F2E506AC}"/>
                </a:ext>
              </a:extLst>
            </p:cNvPr>
            <p:cNvPicPr>
              <a:picLocks noChangeAspect="1"/>
            </p:cNvPicPr>
            <p:nvPr/>
          </p:nvPicPr>
          <p:blipFill>
            <a:blip r:embed="rId3"/>
            <a:stretch>
              <a:fillRect/>
            </a:stretch>
          </p:blipFill>
          <p:spPr>
            <a:xfrm>
              <a:off x="4424650" y="2083896"/>
              <a:ext cx="3676650" cy="1638300"/>
            </a:xfrm>
            <a:prstGeom prst="rect">
              <a:avLst/>
            </a:prstGeom>
          </p:spPr>
        </p:pic>
        <p:sp>
          <p:nvSpPr>
            <p:cNvPr id="50" name="四角形: 角を丸くする 5">
              <a:extLst>
                <a:ext uri="{FF2B5EF4-FFF2-40B4-BE49-F238E27FC236}">
                  <a16:creationId xmlns:a16="http://schemas.microsoft.com/office/drawing/2014/main" id="{2CB0F6A9-3F8F-2233-4B1F-BB8FF46E3C05}"/>
                </a:ext>
              </a:extLst>
            </p:cNvPr>
            <p:cNvSpPr/>
            <p:nvPr/>
          </p:nvSpPr>
          <p:spPr>
            <a:xfrm>
              <a:off x="4641865" y="2056720"/>
              <a:ext cx="1067576" cy="16595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四角形: 角を丸くする 37">
              <a:extLst>
                <a:ext uri="{FF2B5EF4-FFF2-40B4-BE49-F238E27FC236}">
                  <a16:creationId xmlns:a16="http://schemas.microsoft.com/office/drawing/2014/main" id="{8D413FCE-6F4C-9541-0ABF-3ADF859A87CC}"/>
                </a:ext>
              </a:extLst>
            </p:cNvPr>
            <p:cNvSpPr/>
            <p:nvPr/>
          </p:nvSpPr>
          <p:spPr>
            <a:xfrm>
              <a:off x="5781313" y="2060773"/>
              <a:ext cx="1034712" cy="16595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四角形: 角を丸くする 39">
              <a:extLst>
                <a:ext uri="{FF2B5EF4-FFF2-40B4-BE49-F238E27FC236}">
                  <a16:creationId xmlns:a16="http://schemas.microsoft.com/office/drawing/2014/main" id="{32619390-F451-495F-3801-F7229B662867}"/>
                </a:ext>
              </a:extLst>
            </p:cNvPr>
            <p:cNvSpPr/>
            <p:nvPr/>
          </p:nvSpPr>
          <p:spPr>
            <a:xfrm>
              <a:off x="6877663" y="2056720"/>
              <a:ext cx="1059655" cy="16595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3" name="TextBox 523">
            <a:extLst>
              <a:ext uri="{FF2B5EF4-FFF2-40B4-BE49-F238E27FC236}">
                <a16:creationId xmlns:a16="http://schemas.microsoft.com/office/drawing/2014/main" id="{54A356AE-3DF3-2FFC-EECA-D8BFBD05BE31}"/>
              </a:ext>
            </a:extLst>
          </p:cNvPr>
          <p:cNvSpPr txBox="1"/>
          <p:nvPr/>
        </p:nvSpPr>
        <p:spPr>
          <a:xfrm>
            <a:off x="1755104" y="1440577"/>
            <a:ext cx="9001128" cy="400110"/>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2000" b="1" kern="0" dirty="0">
                <a:solidFill>
                  <a:schemeClr val="accent5">
                    <a:lumMod val="50000"/>
                  </a:schemeClr>
                </a:solidFill>
                <a:latin typeface="游ゴシック" panose="020B0400000000000000" pitchFamily="50" charset="-128"/>
              </a:rPr>
              <a:t> </a:t>
            </a:r>
            <a:r>
              <a:rPr lang="ko-KR" altLang="en-US" sz="2000" b="1" kern="0" dirty="0">
                <a:solidFill>
                  <a:schemeClr val="accent5">
                    <a:lumMod val="50000"/>
                  </a:schemeClr>
                </a:solidFill>
                <a:latin typeface="游ゴシック" panose="020B0400000000000000" pitchFamily="50" charset="-128"/>
                <a:ea typeface="游ゴシック" panose="020B0400000000000000" pitchFamily="50" charset="-128"/>
              </a:rPr>
              <a:t>시트는 유체의 조건에 따라 </a:t>
            </a:r>
            <a:r>
              <a:rPr lang="en-US" altLang="ko-KR" sz="2000" b="1" kern="0" dirty="0">
                <a:solidFill>
                  <a:schemeClr val="accent5">
                    <a:lumMod val="50000"/>
                  </a:schemeClr>
                </a:solidFill>
                <a:latin typeface="游ゴシック" panose="020B0400000000000000" pitchFamily="50" charset="-128"/>
                <a:ea typeface="游ゴシック" panose="020B0400000000000000" pitchFamily="50" charset="-128"/>
              </a:rPr>
              <a:t>Design. (Temp. /Pressure /Material)</a:t>
            </a:r>
          </a:p>
        </p:txBody>
      </p:sp>
      <p:sp>
        <p:nvSpPr>
          <p:cNvPr id="6" name="TextBox 5">
            <a:extLst>
              <a:ext uri="{FF2B5EF4-FFF2-40B4-BE49-F238E27FC236}">
                <a16:creationId xmlns:a16="http://schemas.microsoft.com/office/drawing/2014/main" id="{A3F385AE-14CC-26BC-4E4E-D63BC0A6BC42}"/>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grpSp>
        <p:nvGrpSpPr>
          <p:cNvPr id="4" name="그룹 3">
            <a:extLst>
              <a:ext uri="{FF2B5EF4-FFF2-40B4-BE49-F238E27FC236}">
                <a16:creationId xmlns:a16="http://schemas.microsoft.com/office/drawing/2014/main" id="{5A0996CF-6E7B-42A6-8269-86ED3F2B90A3}"/>
              </a:ext>
            </a:extLst>
          </p:cNvPr>
          <p:cNvGrpSpPr/>
          <p:nvPr/>
        </p:nvGrpSpPr>
        <p:grpSpPr>
          <a:xfrm>
            <a:off x="3924798" y="1889800"/>
            <a:ext cx="2550430" cy="1805151"/>
            <a:chOff x="0" y="0"/>
            <a:chExt cx="2538739" cy="1857775"/>
          </a:xfrm>
        </p:grpSpPr>
        <p:sp>
          <p:nvSpPr>
            <p:cNvPr id="5" name="TextBox 683">
              <a:extLst>
                <a:ext uri="{FF2B5EF4-FFF2-40B4-BE49-F238E27FC236}">
                  <a16:creationId xmlns:a16="http://schemas.microsoft.com/office/drawing/2014/main" id="{5C853592-C659-421E-ADC7-3E5B59B4668C}"/>
                </a:ext>
              </a:extLst>
            </p:cNvPr>
            <p:cNvSpPr txBox="1"/>
            <p:nvPr/>
          </p:nvSpPr>
          <p:spPr>
            <a:xfrm>
              <a:off x="1741500" y="492647"/>
              <a:ext cx="593904" cy="24204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Gasket</a:t>
              </a:r>
            </a:p>
          </p:txBody>
        </p:sp>
        <p:grpSp>
          <p:nvGrpSpPr>
            <p:cNvPr id="7" name="그룹 6">
              <a:extLst>
                <a:ext uri="{FF2B5EF4-FFF2-40B4-BE49-F238E27FC236}">
                  <a16:creationId xmlns:a16="http://schemas.microsoft.com/office/drawing/2014/main" id="{5D4F45BF-0411-45D4-9EEE-957D6116F83A}"/>
                </a:ext>
              </a:extLst>
            </p:cNvPr>
            <p:cNvGrpSpPr/>
            <p:nvPr/>
          </p:nvGrpSpPr>
          <p:grpSpPr>
            <a:xfrm>
              <a:off x="0" y="0"/>
              <a:ext cx="2538739" cy="1857775"/>
              <a:chOff x="0" y="0"/>
              <a:chExt cx="2538739" cy="1857775"/>
            </a:xfrm>
          </p:grpSpPr>
          <p:sp>
            <p:nvSpPr>
              <p:cNvPr id="11" name="TextBox 685">
                <a:extLst>
                  <a:ext uri="{FF2B5EF4-FFF2-40B4-BE49-F238E27FC236}">
                    <a16:creationId xmlns:a16="http://schemas.microsoft.com/office/drawing/2014/main" id="{064E3C22-2B68-4794-BEDB-896F5769109F}"/>
                  </a:ext>
                </a:extLst>
              </p:cNvPr>
              <p:cNvSpPr txBox="1"/>
              <p:nvPr/>
            </p:nvSpPr>
            <p:spPr>
              <a:xfrm>
                <a:off x="1824263" y="118781"/>
                <a:ext cx="515048" cy="24820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Body</a:t>
                </a:r>
              </a:p>
            </p:txBody>
          </p:sp>
          <p:sp>
            <p:nvSpPr>
              <p:cNvPr id="12" name="TextBox 686">
                <a:extLst>
                  <a:ext uri="{FF2B5EF4-FFF2-40B4-BE49-F238E27FC236}">
                    <a16:creationId xmlns:a16="http://schemas.microsoft.com/office/drawing/2014/main" id="{D493AEDA-AF5E-4887-8F8C-930F06D4B081}"/>
                  </a:ext>
                </a:extLst>
              </p:cNvPr>
              <p:cNvSpPr txBox="1"/>
              <p:nvPr/>
            </p:nvSpPr>
            <p:spPr>
              <a:xfrm>
                <a:off x="601210" y="0"/>
                <a:ext cx="518141" cy="24473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Disc</a:t>
                </a:r>
              </a:p>
            </p:txBody>
          </p:sp>
          <p:grpSp>
            <p:nvGrpSpPr>
              <p:cNvPr id="13" name="그룹 12">
                <a:extLst>
                  <a:ext uri="{FF2B5EF4-FFF2-40B4-BE49-F238E27FC236}">
                    <a16:creationId xmlns:a16="http://schemas.microsoft.com/office/drawing/2014/main" id="{DEE6A366-3252-4800-90AA-A441DB5B94E5}"/>
                  </a:ext>
                </a:extLst>
              </p:cNvPr>
              <p:cNvGrpSpPr/>
              <p:nvPr/>
            </p:nvGrpSpPr>
            <p:grpSpPr>
              <a:xfrm>
                <a:off x="0" y="191543"/>
                <a:ext cx="2538739" cy="1666232"/>
                <a:chOff x="0" y="191543"/>
                <a:chExt cx="2538739" cy="1666232"/>
              </a:xfrm>
            </p:grpSpPr>
            <p:pic>
              <p:nvPicPr>
                <p:cNvPr id="14" name="그림 13">
                  <a:extLst>
                    <a:ext uri="{FF2B5EF4-FFF2-40B4-BE49-F238E27FC236}">
                      <a16:creationId xmlns:a16="http://schemas.microsoft.com/office/drawing/2014/main" id="{83C03B44-97D2-4F18-AD35-CF82DC5FF84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238626"/>
                  <a:ext cx="1761043" cy="920571"/>
                </a:xfrm>
                <a:prstGeom prst="rect">
                  <a:avLst/>
                </a:prstGeom>
                <a:ln w="3175">
                  <a:solidFill>
                    <a:schemeClr val="tx1"/>
                  </a:solidFill>
                </a:ln>
              </p:spPr>
            </p:pic>
            <p:cxnSp>
              <p:nvCxnSpPr>
                <p:cNvPr id="15" name="직선 화살표 연결선 14">
                  <a:extLst>
                    <a:ext uri="{FF2B5EF4-FFF2-40B4-BE49-F238E27FC236}">
                      <a16:creationId xmlns:a16="http://schemas.microsoft.com/office/drawing/2014/main" id="{C3D95091-0250-4D5F-919D-34DAE50BE417}"/>
                    </a:ext>
                  </a:extLst>
                </p:cNvPr>
                <p:cNvCxnSpPr/>
                <p:nvPr/>
              </p:nvCxnSpPr>
              <p:spPr>
                <a:xfrm rot="10800000">
                  <a:off x="1612052" y="346718"/>
                  <a:ext cx="578664"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C971B7-13CC-48A8-B1C6-4F3C363B5296}"/>
                    </a:ext>
                  </a:extLst>
                </p:cNvPr>
                <p:cNvCxnSpPr/>
                <p:nvPr/>
              </p:nvCxnSpPr>
              <p:spPr>
                <a:xfrm flipH="1" flipV="1">
                  <a:off x="996933" y="678566"/>
                  <a:ext cx="1193896" cy="4613"/>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F789BA4-C157-4BAC-8A2C-566E4CD11CE5}"/>
                    </a:ext>
                  </a:extLst>
                </p:cNvPr>
                <p:cNvCxnSpPr/>
                <p:nvPr/>
              </p:nvCxnSpPr>
              <p:spPr>
                <a:xfrm flipH="1">
                  <a:off x="435370" y="191543"/>
                  <a:ext cx="296325" cy="334394"/>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8" name="TextBox 692">
                  <a:extLst>
                    <a:ext uri="{FF2B5EF4-FFF2-40B4-BE49-F238E27FC236}">
                      <a16:creationId xmlns:a16="http://schemas.microsoft.com/office/drawing/2014/main" id="{26134377-7422-423B-8A62-425D6B5BB679}"/>
                    </a:ext>
                  </a:extLst>
                </p:cNvPr>
                <p:cNvSpPr txBox="1"/>
                <p:nvPr/>
              </p:nvSpPr>
              <p:spPr>
                <a:xfrm>
                  <a:off x="558250" y="1420982"/>
                  <a:ext cx="1086610" cy="43679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 Disc seat</a:t>
                  </a:r>
                </a:p>
                <a:p>
                  <a:r>
                    <a:rPr lang="en-US" altLang="ko-KR" sz="1000" baseline="0" dirty="0"/>
                    <a:t>(Laminated)</a:t>
                  </a:r>
                </a:p>
              </p:txBody>
            </p:sp>
            <p:cxnSp>
              <p:nvCxnSpPr>
                <p:cNvPr id="19" name="직선 화살표 연결선 18">
                  <a:extLst>
                    <a:ext uri="{FF2B5EF4-FFF2-40B4-BE49-F238E27FC236}">
                      <a16:creationId xmlns:a16="http://schemas.microsoft.com/office/drawing/2014/main" id="{23FBEF73-E1AF-45C7-85A1-D482DDEC10D9}"/>
                    </a:ext>
                  </a:extLst>
                </p:cNvPr>
                <p:cNvCxnSpPr/>
                <p:nvPr/>
              </p:nvCxnSpPr>
              <p:spPr>
                <a:xfrm rot="16200000">
                  <a:off x="683033" y="1127479"/>
                  <a:ext cx="607550"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5F34B3D-A111-4B9F-A9C7-0B805159016E}"/>
                    </a:ext>
                  </a:extLst>
                </p:cNvPr>
                <p:cNvCxnSpPr/>
                <p:nvPr/>
              </p:nvCxnSpPr>
              <p:spPr>
                <a:xfrm flipH="1" flipV="1">
                  <a:off x="1260111" y="823704"/>
                  <a:ext cx="387824" cy="667786"/>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1" name="TextBox 695">
                  <a:extLst>
                    <a:ext uri="{FF2B5EF4-FFF2-40B4-BE49-F238E27FC236}">
                      <a16:creationId xmlns:a16="http://schemas.microsoft.com/office/drawing/2014/main" id="{7E202DA2-5FD2-4317-BE43-AF1B31DD1995}"/>
                    </a:ext>
                  </a:extLst>
                </p:cNvPr>
                <p:cNvSpPr txBox="1"/>
                <p:nvPr/>
              </p:nvSpPr>
              <p:spPr>
                <a:xfrm>
                  <a:off x="1420912" y="1420982"/>
                  <a:ext cx="1117827" cy="43679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  Body seat</a:t>
                  </a:r>
                </a:p>
                <a:p>
                  <a:r>
                    <a:rPr lang="en-US" altLang="ko-KR" sz="1000" baseline="0" dirty="0"/>
                    <a:t>(Hard facing)</a:t>
                  </a:r>
                </a:p>
              </p:txBody>
            </p:sp>
          </p:grpSp>
        </p:grpSp>
      </p:grpSp>
      <p:pic>
        <p:nvPicPr>
          <p:cNvPr id="23" name="그림 22">
            <a:extLst>
              <a:ext uri="{FF2B5EF4-FFF2-40B4-BE49-F238E27FC236}">
                <a16:creationId xmlns:a16="http://schemas.microsoft.com/office/drawing/2014/main" id="{6927AA4C-1680-5367-7322-AC3A8B851649}"/>
              </a:ext>
            </a:extLst>
          </p:cNvPr>
          <p:cNvPicPr>
            <a:picLocks noChangeAspect="1"/>
          </p:cNvPicPr>
          <p:nvPr/>
        </p:nvPicPr>
        <p:blipFill>
          <a:blip r:embed="rId5"/>
          <a:stretch>
            <a:fillRect/>
          </a:stretch>
        </p:blipFill>
        <p:spPr>
          <a:xfrm>
            <a:off x="1278591" y="2121666"/>
            <a:ext cx="2380378" cy="4180036"/>
          </a:xfrm>
          <a:prstGeom prst="rect">
            <a:avLst/>
          </a:prstGeom>
        </p:spPr>
      </p:pic>
      <p:sp>
        <p:nvSpPr>
          <p:cNvPr id="3" name="楕円 2">
            <a:extLst>
              <a:ext uri="{FF2B5EF4-FFF2-40B4-BE49-F238E27FC236}">
                <a16:creationId xmlns:a16="http://schemas.microsoft.com/office/drawing/2014/main" id="{B36DC24D-1B48-6197-6B92-0D68F41F0679}"/>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253071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6760030" cy="437130"/>
          </a:xfrm>
        </p:spPr>
        <p:txBody>
          <a:bodyPr/>
          <a:lstStyle/>
          <a:p>
            <a:r>
              <a:rPr lang="en-US" altLang="ko-KR" sz="3200" dirty="0">
                <a:latin typeface="游ゴシック" panose="020B0400000000000000" pitchFamily="50" charset="-128"/>
                <a:ea typeface="游ゴシック" panose="020B0400000000000000" pitchFamily="50" charset="-128"/>
              </a:rPr>
              <a:t>BUTTERFLY VALVE Summary</a:t>
            </a:r>
            <a:endParaRPr lang="ko-KR" altLang="en-US" sz="3200" dirty="0">
              <a:latin typeface="游ゴシック" panose="020B0400000000000000" pitchFamily="50" charset="-128"/>
            </a:endParaRPr>
          </a:p>
        </p:txBody>
      </p:sp>
      <p:graphicFrame>
        <p:nvGraphicFramePr>
          <p:cNvPr id="3" name="표 2">
            <a:extLst>
              <a:ext uri="{FF2B5EF4-FFF2-40B4-BE49-F238E27FC236}">
                <a16:creationId xmlns:a16="http://schemas.microsoft.com/office/drawing/2014/main" id="{9946030C-B9C1-3039-6FFE-3E97055DF6EA}"/>
              </a:ext>
            </a:extLst>
          </p:cNvPr>
          <p:cNvGraphicFramePr>
            <a:graphicFrameLocks noGrp="1"/>
          </p:cNvGraphicFramePr>
          <p:nvPr>
            <p:extLst>
              <p:ext uri="{D42A27DB-BD31-4B8C-83A1-F6EECF244321}">
                <p14:modId xmlns:p14="http://schemas.microsoft.com/office/powerpoint/2010/main" val="1217206692"/>
              </p:ext>
            </p:extLst>
          </p:nvPr>
        </p:nvGraphicFramePr>
        <p:xfrm>
          <a:off x="2320540" y="1687086"/>
          <a:ext cx="7814090" cy="4554820"/>
        </p:xfrm>
        <a:graphic>
          <a:graphicData uri="http://schemas.openxmlformats.org/drawingml/2006/table">
            <a:tbl>
              <a:tblPr/>
              <a:tblGrid>
                <a:gridCol w="2272679">
                  <a:extLst>
                    <a:ext uri="{9D8B030D-6E8A-4147-A177-3AD203B41FA5}">
                      <a16:colId xmlns:a16="http://schemas.microsoft.com/office/drawing/2014/main" val="20000"/>
                    </a:ext>
                  </a:extLst>
                </a:gridCol>
                <a:gridCol w="358900">
                  <a:extLst>
                    <a:ext uri="{9D8B030D-6E8A-4147-A177-3AD203B41FA5}">
                      <a16:colId xmlns:a16="http://schemas.microsoft.com/office/drawing/2014/main" val="20001"/>
                    </a:ext>
                  </a:extLst>
                </a:gridCol>
                <a:gridCol w="358900">
                  <a:extLst>
                    <a:ext uri="{9D8B030D-6E8A-4147-A177-3AD203B41FA5}">
                      <a16:colId xmlns:a16="http://schemas.microsoft.com/office/drawing/2014/main" val="20002"/>
                    </a:ext>
                  </a:extLst>
                </a:gridCol>
                <a:gridCol w="358900">
                  <a:extLst>
                    <a:ext uri="{9D8B030D-6E8A-4147-A177-3AD203B41FA5}">
                      <a16:colId xmlns:a16="http://schemas.microsoft.com/office/drawing/2014/main" val="20003"/>
                    </a:ext>
                  </a:extLst>
                </a:gridCol>
                <a:gridCol w="358900">
                  <a:extLst>
                    <a:ext uri="{9D8B030D-6E8A-4147-A177-3AD203B41FA5}">
                      <a16:colId xmlns:a16="http://schemas.microsoft.com/office/drawing/2014/main" val="20004"/>
                    </a:ext>
                  </a:extLst>
                </a:gridCol>
                <a:gridCol w="358900">
                  <a:extLst>
                    <a:ext uri="{9D8B030D-6E8A-4147-A177-3AD203B41FA5}">
                      <a16:colId xmlns:a16="http://schemas.microsoft.com/office/drawing/2014/main" val="20005"/>
                    </a:ext>
                  </a:extLst>
                </a:gridCol>
                <a:gridCol w="358900">
                  <a:extLst>
                    <a:ext uri="{9D8B030D-6E8A-4147-A177-3AD203B41FA5}">
                      <a16:colId xmlns:a16="http://schemas.microsoft.com/office/drawing/2014/main" val="20006"/>
                    </a:ext>
                  </a:extLst>
                </a:gridCol>
                <a:gridCol w="3388011">
                  <a:extLst>
                    <a:ext uri="{9D8B030D-6E8A-4147-A177-3AD203B41FA5}">
                      <a16:colId xmlns:a16="http://schemas.microsoft.com/office/drawing/2014/main" val="20007"/>
                    </a:ext>
                  </a:extLst>
                </a:gridCol>
              </a:tblGrid>
              <a:tr h="275392">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lumMod val="95000"/>
                      </a:sysClr>
                    </a:solidFill>
                  </a:tcPr>
                </a:tc>
                <a:tc gridSpan="7">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600" b="1" i="0" u="none" strike="noStrike" dirty="0">
                          <a:solidFill>
                            <a:srgbClr val="000000"/>
                          </a:solidFill>
                          <a:effectLst/>
                          <a:latin typeface="Yu Gothic" panose="020B0400000000000000" pitchFamily="34" charset="-128"/>
                          <a:ea typeface="+mn-ea"/>
                        </a:rPr>
                        <a:t> Triple Offset Butterfly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BDD7EE"/>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75392">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 </a:t>
                      </a:r>
                      <a:r>
                        <a:rPr lang="en-US" altLang="ko-KR" sz="1100" b="1" i="0" u="none" strike="noStrike">
                          <a:solidFill>
                            <a:srgbClr val="000000"/>
                          </a:solidFill>
                          <a:effectLst/>
                          <a:latin typeface="游ゴシック" panose="020B0400000000000000" pitchFamily="50" charset="-128"/>
                          <a:ea typeface="游ゴシック" panose="020B0400000000000000" pitchFamily="50" charset="-128"/>
                        </a:rPr>
                        <a:t>:  EXECLLENT</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a:solidFill>
                            <a:srgbClr val="000000"/>
                          </a:solidFill>
                          <a:effectLst/>
                          <a:latin typeface="Yu Gothic" panose="020B0400000000000000" pitchFamily="34" charset="-128"/>
                          <a:ea typeface="+mn-ea"/>
                        </a:rPr>
                        <a:t>　</a:t>
                      </a:r>
                      <a:endParaRPr lang="ko-KR" altLang="en-US" sz="16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gridSpan="6">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600" b="1" i="0" u="none" strike="noStrike" dirty="0">
                          <a:solidFill>
                            <a:srgbClr val="000000"/>
                          </a:solidFill>
                          <a:effectLst/>
                          <a:latin typeface="Yu Gothic" panose="020B0400000000000000" pitchFamily="34" charset="-128"/>
                          <a:ea typeface="+mn-ea"/>
                        </a:rPr>
                        <a:t> </a:t>
                      </a:r>
                      <a:r>
                        <a:rPr lang="ja-JP" altLang="en-US" sz="1600" b="1" i="0" u="none" strike="noStrike" dirty="0">
                          <a:solidFill>
                            <a:srgbClr val="000000"/>
                          </a:solidFill>
                          <a:effectLst/>
                          <a:latin typeface="Yu Gothic" panose="020B0400000000000000" pitchFamily="34" charset="-128"/>
                          <a:ea typeface="+mn-ea"/>
                        </a:rPr>
                        <a:t> </a:t>
                      </a:r>
                      <a:r>
                        <a:rPr lang="en-US" altLang="ja-JP" sz="1600" b="1" i="0" u="none" strike="noStrike" dirty="0">
                          <a:solidFill>
                            <a:srgbClr val="000000"/>
                          </a:solidFill>
                          <a:effectLst/>
                          <a:latin typeface="Yu Gothic" panose="020B0400000000000000" pitchFamily="34" charset="-128"/>
                          <a:ea typeface="+mn-ea"/>
                        </a:rPr>
                        <a:t>D</a:t>
                      </a:r>
                      <a:r>
                        <a:rPr lang="en-US" sz="1600" b="1" i="0" u="none" strike="noStrike" dirty="0">
                          <a:solidFill>
                            <a:srgbClr val="000000"/>
                          </a:solidFill>
                          <a:effectLst/>
                          <a:latin typeface="Yu Gothic" panose="020B0400000000000000" pitchFamily="34" charset="-128"/>
                          <a:ea typeface="+mn-ea"/>
                        </a:rPr>
                        <a:t>ouble Offset</a:t>
                      </a:r>
                      <a:r>
                        <a:rPr lang="ja-JP" altLang="en-US" sz="1600" b="1" i="0" u="none" strike="noStrike" dirty="0">
                          <a:solidFill>
                            <a:srgbClr val="000000"/>
                          </a:solidFill>
                          <a:effectLst/>
                          <a:latin typeface="Yu Gothic" panose="020B0400000000000000" pitchFamily="34" charset="-128"/>
                          <a:ea typeface="+mn-ea"/>
                        </a:rPr>
                        <a:t> </a:t>
                      </a:r>
                      <a:r>
                        <a:rPr lang="en-US" sz="1600" b="1" i="0" u="none" strike="noStrike" dirty="0">
                          <a:solidFill>
                            <a:srgbClr val="000000"/>
                          </a:solidFill>
                          <a:effectLst/>
                          <a:latin typeface="Yu Gothic" panose="020B0400000000000000" pitchFamily="34" charset="-128"/>
                          <a:ea typeface="+mn-ea"/>
                        </a:rPr>
                        <a:t>Butterfly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75392">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 </a:t>
                      </a:r>
                      <a:r>
                        <a:rPr lang="en-US" altLang="ko-KR" sz="1100" b="1" i="0" u="none" strike="noStrike">
                          <a:solidFill>
                            <a:srgbClr val="000000"/>
                          </a:solidFill>
                          <a:effectLst/>
                          <a:latin typeface="游ゴシック" panose="020B0400000000000000" pitchFamily="50" charset="-128"/>
                          <a:ea typeface="游ゴシック" panose="020B0400000000000000" pitchFamily="50" charset="-128"/>
                        </a:rPr>
                        <a:t>: </a:t>
                      </a:r>
                      <a:r>
                        <a:rPr lang="ko-KR" altLang="en-US" sz="1100" b="1" i="0" u="none" strike="noStrike" baseline="0">
                          <a:solidFill>
                            <a:srgbClr val="000000"/>
                          </a:solidFill>
                          <a:effectLst/>
                          <a:latin typeface="游ゴシック" panose="020B0400000000000000" pitchFamily="50" charset="-128"/>
                          <a:ea typeface="+mn-ea"/>
                        </a:rPr>
                        <a:t> </a:t>
                      </a:r>
                      <a:r>
                        <a:rPr lang="en-US" altLang="ko-KR" sz="1100" b="1" i="0" u="none" strike="noStrike" baseline="0">
                          <a:solidFill>
                            <a:srgbClr val="000000"/>
                          </a:solidFill>
                          <a:effectLst/>
                          <a:latin typeface="游ゴシック" panose="020B0400000000000000" pitchFamily="50" charset="-128"/>
                          <a:ea typeface="游ゴシック" panose="020B0400000000000000" pitchFamily="50" charset="-128"/>
                        </a:rPr>
                        <a:t>GOOD</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a:solidFill>
                            <a:srgbClr val="000000"/>
                          </a:solidFill>
                          <a:effectLst/>
                          <a:latin typeface="Yu Gothic" panose="020B0400000000000000" pitchFamily="34" charset="-128"/>
                          <a:ea typeface="+mn-ea"/>
                        </a:rPr>
                        <a:t>　</a:t>
                      </a:r>
                      <a:endParaRPr lang="ko-KR" altLang="en-US" sz="16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a:solidFill>
                            <a:srgbClr val="000000"/>
                          </a:solidFill>
                          <a:effectLst/>
                          <a:latin typeface="Yu Gothic" panose="020B0400000000000000" pitchFamily="34" charset="-128"/>
                          <a:ea typeface="+mn-ea"/>
                        </a:rPr>
                        <a:t>　</a:t>
                      </a:r>
                      <a:endParaRPr lang="ko-KR" altLang="en-US" sz="16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DEBF7"/>
                    </a:solidFill>
                  </a:tcPr>
                </a:tc>
                <a:tc gridSpan="5">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600" b="1" i="0" u="none" strike="noStrike">
                          <a:solidFill>
                            <a:srgbClr val="000000"/>
                          </a:solidFill>
                          <a:effectLst/>
                          <a:latin typeface="Yu Gothic" panose="020B0400000000000000" pitchFamily="34" charset="-128"/>
                          <a:ea typeface="+mn-ea"/>
                        </a:rPr>
                        <a:t> </a:t>
                      </a:r>
                      <a:r>
                        <a:rPr lang="ja-JP" altLang="en-US" sz="1600" b="1" i="0" u="none" strike="noStrike">
                          <a:solidFill>
                            <a:srgbClr val="000000"/>
                          </a:solidFill>
                          <a:effectLst/>
                          <a:latin typeface="Yu Gothic" panose="020B0400000000000000" pitchFamily="34" charset="-128"/>
                          <a:ea typeface="+mn-ea"/>
                        </a:rPr>
                        <a:t>  </a:t>
                      </a:r>
                      <a:r>
                        <a:rPr lang="en-US" altLang="ja-JP" sz="1600" b="1" i="0" u="none" strike="noStrike">
                          <a:solidFill>
                            <a:srgbClr val="000000"/>
                          </a:solidFill>
                          <a:effectLst/>
                          <a:latin typeface="Yu Gothic" panose="020B0400000000000000" pitchFamily="34" charset="-128"/>
                          <a:ea typeface="+mn-ea"/>
                        </a:rPr>
                        <a:t>Concentric </a:t>
                      </a:r>
                      <a:r>
                        <a:rPr lang="en-US" sz="1600" b="1" i="0" u="none" strike="noStrike">
                          <a:solidFill>
                            <a:srgbClr val="000000"/>
                          </a:solidFill>
                          <a:effectLst/>
                          <a:latin typeface="Yu Gothic" panose="020B0400000000000000" pitchFamily="34" charset="-128"/>
                          <a:ea typeface="+mn-ea"/>
                        </a:rPr>
                        <a:t>Butterfly valve</a:t>
                      </a:r>
                      <a:endParaRPr lang="en-US" sz="16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CE4D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75392">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CE4D6"/>
                    </a:solidFill>
                  </a:tcPr>
                </a:tc>
                <a:tc gridSpan="4">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a:t>
                      </a:r>
                      <a:r>
                        <a:rPr lang="en-US" sz="1400" b="1" i="0" u="none" strike="noStrike" dirty="0">
                          <a:solidFill>
                            <a:srgbClr val="000000"/>
                          </a:solidFill>
                          <a:effectLst/>
                          <a:latin typeface="游ゴシック" panose="020B0400000000000000" pitchFamily="50" charset="-128"/>
                          <a:ea typeface="游ゴシック" panose="020B0400000000000000" pitchFamily="50" charset="-128"/>
                        </a:rPr>
                        <a:t>Ball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E699"/>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75392">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E699"/>
                    </a:solidFill>
                  </a:tcPr>
                </a:tc>
                <a:tc gridSpan="3">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400" b="1" i="0" u="none" strike="noStrike" dirty="0">
                          <a:solidFill>
                            <a:srgbClr val="000000"/>
                          </a:solidFill>
                          <a:effectLst/>
                          <a:latin typeface="游ゴシック" panose="020B0400000000000000" pitchFamily="50" charset="-128"/>
                          <a:ea typeface="游ゴシック" panose="020B0400000000000000" pitchFamily="50" charset="-128"/>
                        </a:rPr>
                        <a:t> Globe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2CC"/>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75392">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2CC"/>
                    </a:solidFill>
                  </a:tcPr>
                </a:tc>
                <a:tc gridSpan="2">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a:t>
                      </a:r>
                      <a:r>
                        <a:rPr lang="en-US" sz="1400" b="1" i="0" u="none" strike="noStrike" dirty="0">
                          <a:solidFill>
                            <a:srgbClr val="000000"/>
                          </a:solidFill>
                          <a:effectLst/>
                          <a:latin typeface="游ゴシック" panose="020B0400000000000000" pitchFamily="50" charset="-128"/>
                          <a:ea typeface="游ゴシック" panose="020B0400000000000000" pitchFamily="50" charset="-128"/>
                        </a:rPr>
                        <a:t>Gate</a:t>
                      </a: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a:t>
                      </a:r>
                      <a:r>
                        <a:rPr lang="en-US" sz="1400" b="1" i="0" u="none" strike="noStrike" dirty="0">
                          <a:solidFill>
                            <a:srgbClr val="000000"/>
                          </a:solidFill>
                          <a:effectLst/>
                          <a:latin typeface="游ゴシック" panose="020B0400000000000000" pitchFamily="50" charset="-128"/>
                          <a:ea typeface="游ゴシック" panose="020B0400000000000000" pitchFamily="50" charset="-128"/>
                        </a:rPr>
                        <a:t>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6E0B4"/>
                    </a:solidFill>
                  </a:tcPr>
                </a:tc>
                <a:tc hMerge="1">
                  <a:txBody>
                    <a:bodyPr/>
                    <a:lstStyle/>
                    <a:p>
                      <a:pPr latinLnBrk="1"/>
                      <a:endParaRPr lang="ko-KR" altLang="en-US"/>
                    </a:p>
                  </a:txBody>
                  <a:tcPr/>
                </a:tc>
                <a:extLst>
                  <a:ext uri="{0D108BD9-81ED-4DB2-BD59-A6C34878D82A}">
                    <a16:rowId xmlns:a16="http://schemas.microsoft.com/office/drawing/2014/main" val="10005"/>
                  </a:ext>
                </a:extLst>
              </a:tr>
              <a:tr h="177005">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游ゴシック" panose="020B0400000000000000" pitchFamily="50" charset="-128"/>
                          <a:ea typeface="+mn-ea"/>
                        </a:rPr>
                        <a:t>　</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7427">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a:solidFill>
                            <a:srgbClr val="000000"/>
                          </a:solidFill>
                          <a:effectLst/>
                          <a:latin typeface="游ゴシック" panose="020B0400000000000000" pitchFamily="50" charset="-128"/>
                          <a:ea typeface="游ゴシック" panose="020B0400000000000000" pitchFamily="50" charset="-128"/>
                        </a:rPr>
                        <a:t>고압</a:t>
                      </a:r>
                      <a:endParaRPr lang="ko-KR" altLang="en-US" sz="16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Yu Gothic" panose="020B0400000000000000" pitchFamily="34" charset="-128"/>
                          <a:ea typeface="+mn-ea"/>
                        </a:rPr>
                        <a:t> </a:t>
                      </a:r>
                      <a:r>
                        <a:rPr lang="en-US" altLang="ko-KR" sz="1100" b="1" i="0" u="none" strike="noStrike" dirty="0">
                          <a:solidFill>
                            <a:srgbClr val="000000"/>
                          </a:solidFill>
                          <a:effectLst/>
                          <a:latin typeface="Yu Gothic" panose="020B0400000000000000" pitchFamily="34" charset="-128"/>
                          <a:ea typeface="Yu Gothic" panose="020B0400000000000000" pitchFamily="34" charset="-128"/>
                        </a:rPr>
                        <a:t>600LB</a:t>
                      </a:r>
                      <a:r>
                        <a:rPr lang="ja-JP" altLang="en-US" sz="1100" b="1" i="0" u="none" strike="noStrike" dirty="0">
                          <a:solidFill>
                            <a:srgbClr val="000000"/>
                          </a:solidFill>
                          <a:effectLst/>
                          <a:latin typeface="Yu Gothic" panose="020B0400000000000000" pitchFamily="34" charset="-128"/>
                          <a:ea typeface="Yu Gothic" panose="020B0400000000000000" pitchFamily="34" charset="-128"/>
                        </a:rPr>
                        <a:t> </a:t>
                      </a:r>
                      <a:r>
                        <a:rPr lang="ko-KR" altLang="en-US" sz="1100" b="1" i="0" u="none" strike="noStrike" dirty="0">
                          <a:solidFill>
                            <a:srgbClr val="000000"/>
                          </a:solidFill>
                          <a:effectLst/>
                          <a:latin typeface="Yu Gothic" panose="020B0400000000000000" pitchFamily="34" charset="-128"/>
                          <a:ea typeface="游ゴシック" panose="020B0400000000000000" pitchFamily="50" charset="-128"/>
                        </a:rPr>
                        <a:t>이상</a:t>
                      </a:r>
                      <a:endParaRPr lang="ko-KR" altLang="en-US" sz="11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86438">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a:solidFill>
                            <a:srgbClr val="000000"/>
                          </a:solidFill>
                          <a:effectLst/>
                          <a:latin typeface="游ゴシック" panose="020B0400000000000000" pitchFamily="50" charset="-128"/>
                          <a:ea typeface="游ゴシック" panose="020B0400000000000000" pitchFamily="50" charset="-128"/>
                        </a:rPr>
                        <a:t>고온</a:t>
                      </a:r>
                      <a:endParaRPr lang="ko-KR" altLang="en-US" sz="16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Yu Gothic" panose="020B0400000000000000" pitchFamily="34" charset="-128"/>
                          <a:ea typeface="+mn-ea"/>
                        </a:rPr>
                        <a:t> </a:t>
                      </a:r>
                      <a:r>
                        <a:rPr lang="en-US" altLang="ja-JP" sz="1100" b="1" i="0" u="none" strike="noStrike" dirty="0">
                          <a:solidFill>
                            <a:srgbClr val="000000"/>
                          </a:solidFill>
                          <a:effectLst/>
                          <a:latin typeface="Yu Gothic" panose="020B0400000000000000" pitchFamily="34" charset="-128"/>
                          <a:ea typeface="Yu Gothic" panose="020B0400000000000000" pitchFamily="34" charset="-128"/>
                        </a:rPr>
                        <a:t>200℃ ~ 560℃ </a:t>
                      </a:r>
                      <a:r>
                        <a:rPr lang="ko-KR" altLang="en-US" sz="1100" b="1" i="0" u="none" strike="noStrike" dirty="0">
                          <a:solidFill>
                            <a:srgbClr val="000000"/>
                          </a:solidFill>
                          <a:effectLst/>
                          <a:latin typeface="Yu Gothic" panose="020B0400000000000000" pitchFamily="34" charset="-128"/>
                          <a:ea typeface="游ゴシック" panose="020B0400000000000000" pitchFamily="50" charset="-128"/>
                        </a:rPr>
                        <a:t>에서 적합</a:t>
                      </a:r>
                      <a:endParaRPr lang="ko-KR" altLang="en-US" sz="11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86439">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a:solidFill>
                            <a:srgbClr val="000000"/>
                          </a:solidFill>
                          <a:effectLst/>
                          <a:latin typeface="游ゴシック" panose="020B0400000000000000" pitchFamily="50" charset="-128"/>
                          <a:ea typeface="游ゴシック" panose="020B0400000000000000" pitchFamily="50" charset="-128"/>
                        </a:rPr>
                        <a:t>초저온</a:t>
                      </a:r>
                      <a:endParaRPr lang="ko-KR" altLang="en-US" sz="16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Yu Gothic" panose="020B0400000000000000" pitchFamily="34" charset="-128"/>
                          <a:ea typeface="+mn-ea"/>
                        </a:rPr>
                        <a:t> </a:t>
                      </a:r>
                      <a:r>
                        <a:rPr lang="ja-JP" altLang="en-US" sz="1100" b="1" i="0" u="none" strike="noStrike">
                          <a:solidFill>
                            <a:srgbClr val="000000"/>
                          </a:solidFill>
                          <a:effectLst/>
                          <a:latin typeface="Yu Gothic" panose="020B0400000000000000" pitchFamily="34" charset="-128"/>
                          <a:ea typeface="Yu Gothic" panose="020B0400000000000000" pitchFamily="34" charset="-128"/>
                        </a:rPr>
                        <a:t>ｰ</a:t>
                      </a:r>
                      <a:r>
                        <a:rPr lang="en-US" altLang="ja-JP" sz="1100" b="1" i="0" u="none" strike="noStrike">
                          <a:solidFill>
                            <a:srgbClr val="000000"/>
                          </a:solidFill>
                          <a:effectLst/>
                          <a:latin typeface="Yu Gothic" panose="020B0400000000000000" pitchFamily="34" charset="-128"/>
                          <a:ea typeface="Yu Gothic" panose="020B0400000000000000" pitchFamily="34" charset="-128"/>
                        </a:rPr>
                        <a:t>196℃</a:t>
                      </a:r>
                      <a:r>
                        <a:rPr lang="ja-JP" altLang="en-US" sz="1100" b="1" i="0" u="none" strike="noStrike">
                          <a:solidFill>
                            <a:srgbClr val="000000"/>
                          </a:solidFill>
                          <a:effectLst/>
                          <a:latin typeface="Yu Gothic" panose="020B0400000000000000" pitchFamily="34" charset="-128"/>
                          <a:ea typeface="Yu Gothic" panose="020B0400000000000000" pitchFamily="34" charset="-128"/>
                        </a:rPr>
                        <a:t> </a:t>
                      </a:r>
                      <a:r>
                        <a:rPr lang="ko-KR" altLang="en-US" sz="1100" b="1" i="0" u="none" strike="noStrike">
                          <a:solidFill>
                            <a:srgbClr val="000000"/>
                          </a:solidFill>
                          <a:effectLst/>
                          <a:latin typeface="Yu Gothic" panose="020B0400000000000000" pitchFamily="34" charset="-128"/>
                          <a:ea typeface="游ゴシック" panose="020B0400000000000000" pitchFamily="50" charset="-128"/>
                        </a:rPr>
                        <a:t>사용 가능</a:t>
                      </a:r>
                      <a:endParaRPr lang="ko-KR" altLang="en-US" sz="11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99290">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err="1">
                          <a:solidFill>
                            <a:srgbClr val="000000"/>
                          </a:solidFill>
                          <a:effectLst/>
                          <a:latin typeface="游ゴシック" panose="020B0400000000000000" pitchFamily="50" charset="-128"/>
                          <a:ea typeface="游ゴシック" panose="020B0400000000000000" pitchFamily="50" charset="-128"/>
                        </a:rPr>
                        <a:t>대구경</a:t>
                      </a:r>
                      <a:endParaRPr lang="ko-KR" altLang="en-US" sz="16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Yu Gothic" panose="020B0400000000000000" pitchFamily="34" charset="-128"/>
                          <a:ea typeface="+mn-ea"/>
                        </a:rPr>
                        <a:t> </a:t>
                      </a:r>
                      <a:r>
                        <a:rPr lang="en-US" altLang="ja-JP" sz="1100" b="1" i="0" u="none" strike="noStrike" dirty="0">
                          <a:solidFill>
                            <a:srgbClr val="000000"/>
                          </a:solidFill>
                          <a:effectLst/>
                          <a:latin typeface="Yu Gothic" panose="020B0400000000000000" pitchFamily="34" charset="-128"/>
                          <a:ea typeface="Yu Gothic" panose="020B0400000000000000" pitchFamily="34" charset="-128"/>
                        </a:rPr>
                        <a:t>2000A</a:t>
                      </a:r>
                      <a:r>
                        <a:rPr lang="ja-JP" altLang="en-US" sz="1100" b="1" i="0" u="none" strike="noStrike" dirty="0">
                          <a:solidFill>
                            <a:srgbClr val="000000"/>
                          </a:solidFill>
                          <a:effectLst/>
                          <a:latin typeface="Yu Gothic" panose="020B0400000000000000" pitchFamily="34" charset="-128"/>
                          <a:ea typeface="Yu Gothic" panose="020B0400000000000000" pitchFamily="34" charset="-128"/>
                        </a:rPr>
                        <a:t> </a:t>
                      </a:r>
                      <a:r>
                        <a:rPr lang="ko-KR" altLang="en-US" sz="1100" b="1" i="0" u="none" strike="noStrike" dirty="0">
                          <a:solidFill>
                            <a:srgbClr val="000000"/>
                          </a:solidFill>
                          <a:effectLst/>
                          <a:latin typeface="Yu Gothic" panose="020B0400000000000000" pitchFamily="34" charset="-128"/>
                          <a:ea typeface="游ゴシック" panose="020B0400000000000000" pitchFamily="50" charset="-128"/>
                        </a:rPr>
                        <a:t>이상의 제품도 제작 가능</a:t>
                      </a:r>
                      <a:endParaRPr lang="ko-KR" altLang="en-US" sz="11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95621">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baseline="0" dirty="0">
                          <a:solidFill>
                            <a:srgbClr val="000000"/>
                          </a:solidFill>
                          <a:effectLst/>
                          <a:latin typeface="游ゴシック" panose="020B0400000000000000" pitchFamily="50" charset="-128"/>
                          <a:ea typeface="游ゴシック" panose="020B0400000000000000" pitchFamily="50" charset="-128"/>
                        </a:rPr>
                        <a:t>유량제어</a:t>
                      </a:r>
                      <a:endParaRPr lang="ko-KR" altLang="en-US" sz="16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a:solidFill>
                            <a:srgbClr val="000000"/>
                          </a:solidFill>
                          <a:effectLst/>
                          <a:latin typeface="Yu Gothic" panose="020B0400000000000000" pitchFamily="34" charset="-128"/>
                          <a:ea typeface="游ゴシック" panose="020B0400000000000000" pitchFamily="50" charset="-128"/>
                        </a:rPr>
                        <a:t> 적용 가능</a:t>
                      </a:r>
                      <a:endParaRPr lang="ko-KR" altLang="en-US" sz="11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99005">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baseline="0" dirty="0">
                          <a:solidFill>
                            <a:srgbClr val="000000"/>
                          </a:solidFill>
                          <a:effectLst/>
                          <a:latin typeface="游ゴシック" panose="020B0400000000000000" pitchFamily="50" charset="-128"/>
                          <a:ea typeface="游ゴシック" panose="020B0400000000000000" pitchFamily="50" charset="-128"/>
                        </a:rPr>
                        <a:t>긴급차단</a:t>
                      </a:r>
                      <a:endParaRPr lang="ko-KR" altLang="en-US" sz="16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1" i="0" u="none" strike="noStrike" dirty="0">
                          <a:solidFill>
                            <a:srgbClr val="000000"/>
                          </a:solidFill>
                          <a:effectLst/>
                          <a:latin typeface="Yu Gothic" panose="020B0400000000000000" pitchFamily="34" charset="-128"/>
                          <a:ea typeface="Yu Gothic" panose="020B0400000000000000" pitchFamily="34" charset="-128"/>
                        </a:rPr>
                        <a:t> Quarter Turn</a:t>
                      </a:r>
                      <a:r>
                        <a:rPr lang="ko-KR" altLang="en-US" sz="1100" b="1" i="0" u="none" strike="noStrike" dirty="0">
                          <a:solidFill>
                            <a:srgbClr val="000000"/>
                          </a:solidFill>
                          <a:effectLst/>
                          <a:latin typeface="Yu Gothic" panose="020B0400000000000000" pitchFamily="34" charset="-128"/>
                          <a:ea typeface="游ゴシック" panose="020B0400000000000000" pitchFamily="50" charset="-128"/>
                        </a:rPr>
                        <a:t>을 이용한 급속 개폐 가능</a:t>
                      </a:r>
                      <a:endParaRPr lang="en-US" sz="1100" b="1" i="0" u="none" strike="noStrike" dirty="0">
                        <a:solidFill>
                          <a:srgbClr val="000000"/>
                        </a:solidFill>
                        <a:effectLst/>
                        <a:latin typeface="Yu Gothic" panose="020B0400000000000000" pitchFamily="34" charset="-128"/>
                        <a:ea typeface="Yu Gothic" panose="020B0400000000000000" pitchFamily="34" charset="-128"/>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11086">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a:solidFill>
                            <a:srgbClr val="000000"/>
                          </a:solidFill>
                          <a:effectLst/>
                          <a:latin typeface="游ゴシック" panose="020B0400000000000000" pitchFamily="50" charset="-128"/>
                          <a:ea typeface="游ゴシック" panose="020B0400000000000000" pitchFamily="50" charset="-128"/>
                        </a:rPr>
                        <a:t>공간</a:t>
                      </a:r>
                      <a:endParaRPr lang="en-US" sz="16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100" b="1" i="0" u="none" strike="noStrike" dirty="0">
                          <a:solidFill>
                            <a:srgbClr val="000000"/>
                          </a:solidFill>
                          <a:effectLst/>
                          <a:latin typeface="Yu Gothic" panose="020B0400000000000000" pitchFamily="34" charset="-128"/>
                          <a:ea typeface="Yu Gothic" panose="020B0400000000000000" pitchFamily="34" charset="-128"/>
                        </a:rPr>
                        <a:t> </a:t>
                      </a:r>
                      <a:r>
                        <a:rPr lang="ko-KR" altLang="en-US" sz="1100" b="1" i="0" u="none" strike="noStrike" dirty="0">
                          <a:solidFill>
                            <a:srgbClr val="000000"/>
                          </a:solidFill>
                          <a:effectLst/>
                          <a:latin typeface="Yu Gothic" panose="020B0400000000000000" pitchFamily="34" charset="-128"/>
                          <a:ea typeface="Yu Gothic" panose="020B0400000000000000" pitchFamily="34" charset="-128"/>
                        </a:rPr>
                        <a:t>공간절약</a:t>
                      </a:r>
                      <a:endParaRPr lang="en-US" altLang="ko-KR" sz="1100" b="1" i="0" u="none" strike="noStrike" dirty="0">
                        <a:solidFill>
                          <a:srgbClr val="000000"/>
                        </a:solidFill>
                        <a:effectLst/>
                        <a:latin typeface="Yu Gothic" panose="020B0400000000000000" pitchFamily="34" charset="-128"/>
                        <a:ea typeface="Yu Gothic" panose="020B0400000000000000" pitchFamily="34" charset="-128"/>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99651">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a:solidFill>
                            <a:srgbClr val="000000"/>
                          </a:solidFill>
                          <a:effectLst/>
                          <a:latin typeface="游ゴシック" panose="020B0400000000000000" pitchFamily="50" charset="-128"/>
                          <a:ea typeface="游ゴシック" panose="020B0400000000000000" pitchFamily="50" charset="-128"/>
                        </a:rPr>
                        <a:t>중량</a:t>
                      </a:r>
                      <a:endParaRPr lang="en-US" sz="16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endParaRPr lang="ko-KR" altLang="en-US" sz="1100" b="0"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Yu Gothic" panose="020B0400000000000000" pitchFamily="34" charset="-128"/>
                          <a:ea typeface="Yu Gothic" panose="020B0400000000000000" pitchFamily="34" charset="-128"/>
                        </a:rPr>
                        <a:t> 타 제품 대비 </a:t>
                      </a:r>
                      <a:r>
                        <a:rPr lang="ko-KR" altLang="en-US" sz="1100" b="1" i="0" u="none" strike="noStrike" dirty="0" err="1">
                          <a:solidFill>
                            <a:srgbClr val="000000"/>
                          </a:solidFill>
                          <a:effectLst/>
                          <a:latin typeface="Yu Gothic" panose="020B0400000000000000" pitchFamily="34" charset="-128"/>
                          <a:ea typeface="Yu Gothic" panose="020B0400000000000000" pitchFamily="34" charset="-128"/>
                        </a:rPr>
                        <a:t>저중량</a:t>
                      </a:r>
                      <a:endParaRPr lang="en-US" sz="1100" b="1" i="0" u="none" strike="noStrike" dirty="0">
                        <a:solidFill>
                          <a:srgbClr val="000000"/>
                        </a:solidFill>
                        <a:effectLst/>
                        <a:latin typeface="Yu Gothic" panose="020B0400000000000000" pitchFamily="34" charset="-128"/>
                        <a:ea typeface="Yu Gothic" panose="020B0400000000000000" pitchFamily="34" charset="-128"/>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30506">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a:solidFill>
                            <a:srgbClr val="000000"/>
                          </a:solidFill>
                          <a:effectLst/>
                          <a:latin typeface="游ゴシック" panose="020B0400000000000000" pitchFamily="50" charset="-128"/>
                          <a:ea typeface="游ゴシック" panose="020B0400000000000000" pitchFamily="50" charset="-128"/>
                        </a:rPr>
                        <a:t>가격</a:t>
                      </a:r>
                      <a:endParaRPr lang="en-US" sz="16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1100" b="1" i="0" u="none" strike="noStrike" dirty="0">
                          <a:solidFill>
                            <a:srgbClr val="000000"/>
                          </a:solidFill>
                          <a:effectLst/>
                          <a:latin typeface="Yu Gothic" panose="020B0400000000000000" pitchFamily="34" charset="-128"/>
                          <a:ea typeface="Yu Gothic" panose="020B0400000000000000" pitchFamily="34" charset="-128"/>
                        </a:rPr>
                        <a:t> 타 제품 대비 경쟁력 있는 가격</a:t>
                      </a:r>
                      <a:endParaRPr lang="ko-KR" altLang="en-US" sz="1100" b="1" i="0" u="none" strike="noStrike" dirty="0">
                        <a:solidFill>
                          <a:srgbClr val="000000"/>
                        </a:solidFill>
                        <a:effectLst/>
                        <a:latin typeface="Yu Gothic" panose="020B0400000000000000" pitchFamily="34"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sp>
        <p:nvSpPr>
          <p:cNvPr id="10" name="TextBox 9">
            <a:extLst>
              <a:ext uri="{FF2B5EF4-FFF2-40B4-BE49-F238E27FC236}">
                <a16:creationId xmlns:a16="http://schemas.microsoft.com/office/drawing/2014/main" id="{DEA71A4B-5A81-5B00-2522-6901254D637F}"/>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339900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729840"/>
            <a:ext cx="10504960" cy="437130"/>
          </a:xfrm>
        </p:spPr>
        <p:txBody>
          <a:bodyPr/>
          <a:lstStyle/>
          <a:p>
            <a:r>
              <a:rPr lang="en-US" altLang="ko-KR" sz="3200" dirty="0">
                <a:latin typeface="游ゴシック" panose="020B0400000000000000" pitchFamily="50" charset="-128"/>
                <a:ea typeface="游ゴシック" panose="020B0400000000000000" pitchFamily="50" charset="-128"/>
              </a:rPr>
              <a:t>BUTTEFLY VALVE (Standard &amp; Code Valve Design)</a:t>
            </a:r>
            <a:endParaRPr lang="ko-KR" altLang="en-US" sz="3200" dirty="0">
              <a:latin typeface="游ゴシック" panose="020B0400000000000000" pitchFamily="50" charset="-128"/>
            </a:endParaRPr>
          </a:p>
        </p:txBody>
      </p:sp>
      <p:graphicFrame>
        <p:nvGraphicFramePr>
          <p:cNvPr id="6" name="표 5">
            <a:extLst>
              <a:ext uri="{FF2B5EF4-FFF2-40B4-BE49-F238E27FC236}">
                <a16:creationId xmlns:a16="http://schemas.microsoft.com/office/drawing/2014/main" id="{F49535EE-C8CD-BBA7-4EAE-E6B5D199F3C6}"/>
              </a:ext>
            </a:extLst>
          </p:cNvPr>
          <p:cNvGraphicFramePr>
            <a:graphicFrameLocks noGrp="1"/>
          </p:cNvGraphicFramePr>
          <p:nvPr>
            <p:extLst>
              <p:ext uri="{D42A27DB-BD31-4B8C-83A1-F6EECF244321}">
                <p14:modId xmlns:p14="http://schemas.microsoft.com/office/powerpoint/2010/main" val="632162655"/>
              </p:ext>
            </p:extLst>
          </p:nvPr>
        </p:nvGraphicFramePr>
        <p:xfrm>
          <a:off x="525379" y="1466725"/>
          <a:ext cx="11141242" cy="4969043"/>
        </p:xfrm>
        <a:graphic>
          <a:graphicData uri="http://schemas.openxmlformats.org/drawingml/2006/table">
            <a:tbl>
              <a:tblPr/>
              <a:tblGrid>
                <a:gridCol w="1052234">
                  <a:extLst>
                    <a:ext uri="{9D8B030D-6E8A-4147-A177-3AD203B41FA5}">
                      <a16:colId xmlns:a16="http://schemas.microsoft.com/office/drawing/2014/main" val="20000"/>
                    </a:ext>
                  </a:extLst>
                </a:gridCol>
                <a:gridCol w="1366422">
                  <a:extLst>
                    <a:ext uri="{9D8B030D-6E8A-4147-A177-3AD203B41FA5}">
                      <a16:colId xmlns:a16="http://schemas.microsoft.com/office/drawing/2014/main" val="20001"/>
                    </a:ext>
                  </a:extLst>
                </a:gridCol>
                <a:gridCol w="958161">
                  <a:extLst>
                    <a:ext uri="{9D8B030D-6E8A-4147-A177-3AD203B41FA5}">
                      <a16:colId xmlns:a16="http://schemas.microsoft.com/office/drawing/2014/main" val="20002"/>
                    </a:ext>
                  </a:extLst>
                </a:gridCol>
                <a:gridCol w="1008256">
                  <a:extLst>
                    <a:ext uri="{9D8B030D-6E8A-4147-A177-3AD203B41FA5}">
                      <a16:colId xmlns:a16="http://schemas.microsoft.com/office/drawing/2014/main" val="3122942304"/>
                    </a:ext>
                  </a:extLst>
                </a:gridCol>
                <a:gridCol w="1058682">
                  <a:extLst>
                    <a:ext uri="{9D8B030D-6E8A-4147-A177-3AD203B41FA5}">
                      <a16:colId xmlns:a16="http://schemas.microsoft.com/office/drawing/2014/main" val="20003"/>
                    </a:ext>
                  </a:extLst>
                </a:gridCol>
                <a:gridCol w="961704">
                  <a:extLst>
                    <a:ext uri="{9D8B030D-6E8A-4147-A177-3AD203B41FA5}">
                      <a16:colId xmlns:a16="http://schemas.microsoft.com/office/drawing/2014/main" val="20004"/>
                    </a:ext>
                  </a:extLst>
                </a:gridCol>
                <a:gridCol w="994030">
                  <a:extLst>
                    <a:ext uri="{9D8B030D-6E8A-4147-A177-3AD203B41FA5}">
                      <a16:colId xmlns:a16="http://schemas.microsoft.com/office/drawing/2014/main" val="20005"/>
                    </a:ext>
                  </a:extLst>
                </a:gridCol>
                <a:gridCol w="994030">
                  <a:extLst>
                    <a:ext uri="{9D8B030D-6E8A-4147-A177-3AD203B41FA5}">
                      <a16:colId xmlns:a16="http://schemas.microsoft.com/office/drawing/2014/main" val="1657038763"/>
                    </a:ext>
                  </a:extLst>
                </a:gridCol>
                <a:gridCol w="1010192">
                  <a:extLst>
                    <a:ext uri="{9D8B030D-6E8A-4147-A177-3AD203B41FA5}">
                      <a16:colId xmlns:a16="http://schemas.microsoft.com/office/drawing/2014/main" val="4162268898"/>
                    </a:ext>
                  </a:extLst>
                </a:gridCol>
                <a:gridCol w="808154">
                  <a:extLst>
                    <a:ext uri="{9D8B030D-6E8A-4147-A177-3AD203B41FA5}">
                      <a16:colId xmlns:a16="http://schemas.microsoft.com/office/drawing/2014/main" val="2829114455"/>
                    </a:ext>
                  </a:extLst>
                </a:gridCol>
                <a:gridCol w="929377">
                  <a:extLst>
                    <a:ext uri="{9D8B030D-6E8A-4147-A177-3AD203B41FA5}">
                      <a16:colId xmlns:a16="http://schemas.microsoft.com/office/drawing/2014/main" val="2700727192"/>
                    </a:ext>
                  </a:extLst>
                </a:gridCol>
              </a:tblGrid>
              <a:tr h="49895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Item</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ko-KR" altLang="en-US" sz="900" b="1" i="0" u="none" strike="noStrike" cap="none" normalizeH="0" baseline="0" dirty="0">
                          <a:ln>
                            <a:noFill/>
                          </a:ln>
                          <a:solidFill>
                            <a:srgbClr val="000000"/>
                          </a:solidFill>
                          <a:effectLst/>
                          <a:latin typeface="+mn-ea"/>
                          <a:ea typeface="+mn-ea"/>
                        </a:rPr>
                        <a:t>제품 사진</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ko-KR" altLang="en-US" sz="900" b="1" i="0" u="none" strike="noStrike" cap="none" normalizeH="0" baseline="0" dirty="0">
                          <a:ln>
                            <a:noFill/>
                          </a:ln>
                          <a:solidFill>
                            <a:srgbClr val="000000"/>
                          </a:solidFill>
                          <a:effectLst/>
                          <a:latin typeface="+mn-ea"/>
                          <a:ea typeface="+mn-ea"/>
                        </a:rPr>
                        <a:t>기본구조</a:t>
                      </a:r>
                      <a:endParaRPr kumimoji="0" lang="en-US" altLang="ko-KR" sz="9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Rating</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F to F</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ja-JP" sz="900" b="1" i="0" u="none" strike="noStrike" cap="none" normalizeH="0" baseline="0" dirty="0">
                          <a:ln>
                            <a:noFill/>
                          </a:ln>
                          <a:solidFill>
                            <a:srgbClr val="000000"/>
                          </a:solidFill>
                          <a:effectLst/>
                          <a:latin typeface="+mn-ea"/>
                          <a:ea typeface="+mn-ea"/>
                        </a:rPr>
                        <a:t>Flange </a:t>
                      </a:r>
                      <a:r>
                        <a:rPr kumimoji="0" lang="ko-KR" altLang="en-US" sz="900" b="1" i="0" u="none" strike="noStrike" cap="none" normalizeH="0" baseline="0" dirty="0">
                          <a:ln>
                            <a:noFill/>
                          </a:ln>
                          <a:solidFill>
                            <a:srgbClr val="000000"/>
                          </a:solidFill>
                          <a:effectLst/>
                          <a:latin typeface="+mn-ea"/>
                          <a:ea typeface="+mn-ea"/>
                        </a:rPr>
                        <a:t>기준</a:t>
                      </a:r>
                      <a:endParaRPr kumimoji="0" lang="en-US" altLang="ko-KR" sz="9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Test</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ko-KR" altLang="en-US" sz="900" b="1" i="0" u="none" strike="noStrike" cap="none" normalizeH="0" baseline="0" dirty="0">
                          <a:ln>
                            <a:noFill/>
                          </a:ln>
                          <a:solidFill>
                            <a:srgbClr val="000000"/>
                          </a:solidFill>
                          <a:effectLst/>
                          <a:latin typeface="+mn-ea"/>
                          <a:ea typeface="+mn-ea"/>
                        </a:rPr>
                        <a:t>주요재질</a:t>
                      </a:r>
                      <a:endParaRPr kumimoji="0" lang="en-US" altLang="ko-KR" sz="9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ko-KR" altLang="en-US" sz="900" b="1" i="0" u="none" strike="noStrike" cap="none" normalizeH="0" baseline="0" dirty="0">
                          <a:ln>
                            <a:noFill/>
                          </a:ln>
                          <a:solidFill>
                            <a:srgbClr val="000000"/>
                          </a:solidFill>
                          <a:effectLst/>
                          <a:latin typeface="+mn-ea"/>
                          <a:ea typeface="+mn-ea"/>
                        </a:rPr>
                        <a:t>시트재질</a:t>
                      </a:r>
                      <a:endParaRPr kumimoji="0" lang="en-US" altLang="ko-KR" sz="9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ja-JP" sz="900" b="1" i="0" u="none" strike="noStrike" cap="none" normalizeH="0" baseline="0" dirty="0">
                          <a:ln>
                            <a:noFill/>
                          </a:ln>
                          <a:solidFill>
                            <a:srgbClr val="000000"/>
                          </a:solidFill>
                          <a:effectLst/>
                          <a:latin typeface="+mn-ea"/>
                          <a:ea typeface="+mn-ea"/>
                        </a:rPr>
                        <a:t>Body Type</a:t>
                      </a:r>
                      <a:endParaRPr kumimoji="0" lang="en-US" altLang="ko-KR" sz="9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ko-KR" altLang="en-US" sz="900" b="1" i="0" u="none" strike="noStrike" cap="none" normalizeH="0" baseline="0" dirty="0">
                          <a:ln>
                            <a:noFill/>
                          </a:ln>
                          <a:solidFill>
                            <a:srgbClr val="000000"/>
                          </a:solidFill>
                          <a:effectLst/>
                          <a:latin typeface="+mn-ea"/>
                          <a:ea typeface="+mn-ea"/>
                        </a:rPr>
                        <a:t>적용 </a:t>
                      </a:r>
                      <a:r>
                        <a:rPr kumimoji="0" lang="en-US" altLang="ko-KR" sz="900" b="1" i="0" u="none" strike="noStrike" cap="none" normalizeH="0" baseline="0" dirty="0">
                          <a:ln>
                            <a:noFill/>
                          </a:ln>
                          <a:solidFill>
                            <a:srgbClr val="000000"/>
                          </a:solidFill>
                          <a:effectLst/>
                          <a:latin typeface="+mn-ea"/>
                          <a:ea typeface="+mn-ea"/>
                        </a:rPr>
                        <a:t>Size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extLst>
                  <a:ext uri="{0D108BD9-81ED-4DB2-BD59-A6C34878D82A}">
                    <a16:rowId xmlns:a16="http://schemas.microsoft.com/office/drawing/2014/main" val="10000"/>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CONCENTRIC</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125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ISO5752 Series 20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API609 Category A</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JIS F 7480</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a:ln>
                            <a:noFill/>
                          </a:ln>
                          <a:solidFill>
                            <a:srgbClr val="000000"/>
                          </a:solidFill>
                          <a:effectLst/>
                          <a:latin typeface="+mn-ea"/>
                          <a:ea typeface="+mn-ea"/>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a:ln>
                            <a:noFill/>
                          </a:ln>
                          <a:solidFill>
                            <a:srgbClr val="000000"/>
                          </a:solidFill>
                          <a:effectLst/>
                          <a:latin typeface="+mn-ea"/>
                          <a:ea typeface="+mn-ea"/>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a:ln>
                            <a:noFill/>
                          </a:ln>
                          <a:solidFill>
                            <a:srgbClr val="000000"/>
                          </a:solidFill>
                          <a:effectLst/>
                          <a:latin typeface="+mn-ea"/>
                          <a:ea typeface="+mn-ea"/>
                        </a:rPr>
                        <a:t> BSEN 1092</a:t>
                      </a:r>
                      <a:endParaRPr kumimoji="0" lang="en-US" altLang="ko-KR" sz="7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FF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 Cast Iron,</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 Ductile Iron,</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 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 Aluminum Bronze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EPDM,</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NBR,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VITON</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SILICONE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Wafer,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FF0000"/>
                          </a:solidFill>
                          <a:effectLst/>
                          <a:latin typeface="+mn-ea"/>
                          <a:ea typeface="+mn-ea"/>
                        </a:rPr>
                        <a:t>  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Flange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DN50 (2“)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DN4000(160“)</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DOUBLE</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OFFSET</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125,150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a:ln>
                            <a:noFill/>
                          </a:ln>
                          <a:solidFill>
                            <a:srgbClr val="000000"/>
                          </a:solidFill>
                          <a:effectLst/>
                          <a:latin typeface="+mn-ea"/>
                          <a:ea typeface="+mn-ea"/>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a:ln>
                            <a:noFill/>
                          </a:ln>
                          <a:solidFill>
                            <a:srgbClr val="000000"/>
                          </a:solidFill>
                          <a:effectLst/>
                          <a:latin typeface="+mn-ea"/>
                          <a:ea typeface="+mn-ea"/>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a:ln>
                            <a:noFill/>
                          </a:ln>
                          <a:solidFill>
                            <a:srgbClr val="000000"/>
                          </a:solidFill>
                          <a:effectLst/>
                          <a:latin typeface="+mn-ea"/>
                          <a:ea typeface="+mn-ea"/>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BSEN 1092</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C207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ANSI/FCI 70.2 Class Ⅵ</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FF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RUBBER,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PTFE,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METAL+PTFE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Wafer,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FF0000"/>
                          </a:solidFill>
                          <a:effectLst/>
                          <a:latin typeface="+mn-ea"/>
                          <a:ea typeface="+mn-ea"/>
                        </a:rPr>
                        <a:t>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Flange</a:t>
                      </a: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DN50 (2“)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DN1200(48“)</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TRIPLE</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OFFSET</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150LB~2500LB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5K~30K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a:ln>
                            <a:noFill/>
                          </a:ln>
                          <a:solidFill>
                            <a:srgbClr val="000000"/>
                          </a:solidFill>
                          <a:effectLst/>
                          <a:latin typeface="+mn-ea"/>
                          <a:ea typeface="+mn-ea"/>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a:ln>
                            <a:noFill/>
                          </a:ln>
                          <a:solidFill>
                            <a:srgbClr val="000000"/>
                          </a:solidFill>
                          <a:effectLst/>
                          <a:latin typeface="+mn-ea"/>
                          <a:ea typeface="+mn-ea"/>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a:ln>
                            <a:noFill/>
                          </a:ln>
                          <a:solidFill>
                            <a:srgbClr val="000000"/>
                          </a:solidFill>
                          <a:effectLst/>
                          <a:latin typeface="+mn-ea"/>
                          <a:ea typeface="+mn-ea"/>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B16.5, 16.47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ANSI/FCI 70.2 Class Ⅵ</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FF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METAL+GRAPHITE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METAL+PTFE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FF0000"/>
                          </a:solidFill>
                          <a:effectLst/>
                          <a:latin typeface="+mn-ea"/>
                          <a:ea typeface="+mn-ea"/>
                        </a:rPr>
                        <a:t>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Flange</a:t>
                      </a: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DN80 (3“)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DN3600(144“)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COMBIND</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NON-RETURN</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125,150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BSEN 1092</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C207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ANSI/FCI 70.2 Class Ⅵ</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EPDM</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NBR</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Flange</a:t>
                      </a: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DN80 (3“)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DN4000(160“)</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CARGO BFV</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125,150, 300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5K,10,16K,20K, 30K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BSEN 1092</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C207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ANSI/FCI 70.2 Class Ⅵ</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FF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EPDM</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NBR</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Wafer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FF0000"/>
                          </a:solidFill>
                          <a:effectLst/>
                          <a:latin typeface="+mn-ea"/>
                          <a:ea typeface="+mn-ea"/>
                        </a:rPr>
                        <a:t>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Flange</a:t>
                      </a: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DN30 (2“)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DN600(24“)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7" name="그림 6">
            <a:extLst>
              <a:ext uri="{FF2B5EF4-FFF2-40B4-BE49-F238E27FC236}">
                <a16:creationId xmlns:a16="http://schemas.microsoft.com/office/drawing/2014/main" id="{9993763E-FA80-F042-560E-FC676805292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63422" y="2065437"/>
            <a:ext cx="1028700" cy="675715"/>
          </a:xfrm>
          <a:prstGeom prst="rect">
            <a:avLst/>
          </a:prstGeom>
          <a:ln>
            <a:noFill/>
          </a:ln>
          <a:effectLst>
            <a:outerShdw blurRad="190500" algn="tl" rotWithShape="0">
              <a:srgbClr val="000000">
                <a:alpha val="70000"/>
              </a:srgbClr>
            </a:outerShdw>
          </a:effectLst>
        </p:spPr>
      </p:pic>
      <p:pic>
        <p:nvPicPr>
          <p:cNvPr id="11" name="그림 10">
            <a:extLst>
              <a:ext uri="{FF2B5EF4-FFF2-40B4-BE49-F238E27FC236}">
                <a16:creationId xmlns:a16="http://schemas.microsoft.com/office/drawing/2014/main" id="{19A0B842-BC98-DB49-EBCC-FF7B043DEA1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1745773" y="2996333"/>
            <a:ext cx="1063999" cy="6870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그림 13">
            <a:extLst>
              <a:ext uri="{FF2B5EF4-FFF2-40B4-BE49-F238E27FC236}">
                <a16:creationId xmlns:a16="http://schemas.microsoft.com/office/drawing/2014/main" id="{D2628F8E-5382-1E24-427B-375A6C6011D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66296" y="3814801"/>
            <a:ext cx="1092994" cy="718577"/>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92BD141A-2E7B-D63F-2A94-928AFB81B60D}"/>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8" name="그림 7">
            <a:extLst>
              <a:ext uri="{FF2B5EF4-FFF2-40B4-BE49-F238E27FC236}">
                <a16:creationId xmlns:a16="http://schemas.microsoft.com/office/drawing/2014/main" id="{7D3521AB-4191-BF62-60D8-2DB3383C86E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3422" y="4739582"/>
            <a:ext cx="882463" cy="714795"/>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D5E0AAB5-998D-B138-3E4C-AF878C4D76B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1926408" y="5470367"/>
            <a:ext cx="651796" cy="969663"/>
          </a:xfrm>
          <a:prstGeom prst="rect">
            <a:avLst/>
          </a:prstGeom>
        </p:spPr>
      </p:pic>
    </p:spTree>
    <p:extLst>
      <p:ext uri="{BB962C8B-B14F-4D97-AF65-F5344CB8AC3E}">
        <p14:creationId xmlns:p14="http://schemas.microsoft.com/office/powerpoint/2010/main" val="1634175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729840"/>
            <a:ext cx="10504960" cy="437130"/>
          </a:xfrm>
        </p:spPr>
        <p:txBody>
          <a:bodyPr/>
          <a:lstStyle/>
          <a:p>
            <a:r>
              <a:rPr lang="en-US" altLang="ko-KR" sz="3200" dirty="0">
                <a:latin typeface="游ゴシック" panose="020B0400000000000000" pitchFamily="50" charset="-128"/>
                <a:ea typeface="游ゴシック" panose="020B0400000000000000" pitchFamily="50" charset="-128"/>
              </a:rPr>
              <a:t>BUTTEFLY VALVE (Name Plate)</a:t>
            </a:r>
            <a:endParaRPr lang="ko-KR" altLang="en-US" sz="3200" dirty="0">
              <a:latin typeface="游ゴシック" panose="020B0400000000000000" pitchFamily="50" charset="-128"/>
            </a:endParaRPr>
          </a:p>
        </p:txBody>
      </p:sp>
      <p:sp>
        <p:nvSpPr>
          <p:cNvPr id="3" name="TextBox 2">
            <a:extLst>
              <a:ext uri="{FF2B5EF4-FFF2-40B4-BE49-F238E27FC236}">
                <a16:creationId xmlns:a16="http://schemas.microsoft.com/office/drawing/2014/main" id="{92BD141A-2E7B-D63F-2A94-928AFB81B60D}"/>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5" name="그림 4">
            <a:extLst>
              <a:ext uri="{FF2B5EF4-FFF2-40B4-BE49-F238E27FC236}">
                <a16:creationId xmlns:a16="http://schemas.microsoft.com/office/drawing/2014/main" id="{126B06F0-B3DD-B125-4E20-6145C9E2568C}"/>
              </a:ext>
            </a:extLst>
          </p:cNvPr>
          <p:cNvPicPr>
            <a:picLocks noChangeAspect="1"/>
          </p:cNvPicPr>
          <p:nvPr/>
        </p:nvPicPr>
        <p:blipFill>
          <a:blip r:embed="rId3"/>
          <a:stretch>
            <a:fillRect/>
          </a:stretch>
        </p:blipFill>
        <p:spPr>
          <a:xfrm>
            <a:off x="1038224" y="2618320"/>
            <a:ext cx="3833178" cy="2674194"/>
          </a:xfrm>
          <a:prstGeom prst="rect">
            <a:avLst/>
          </a:prstGeom>
        </p:spPr>
      </p:pic>
      <p:sp>
        <p:nvSpPr>
          <p:cNvPr id="9" name="직사각형 8">
            <a:extLst>
              <a:ext uri="{FF2B5EF4-FFF2-40B4-BE49-F238E27FC236}">
                <a16:creationId xmlns:a16="http://schemas.microsoft.com/office/drawing/2014/main" id="{C46D513D-4585-B669-F271-23404F70B453}"/>
              </a:ext>
            </a:extLst>
          </p:cNvPr>
          <p:cNvSpPr/>
          <p:nvPr/>
        </p:nvSpPr>
        <p:spPr>
          <a:xfrm>
            <a:off x="1714500" y="4733925"/>
            <a:ext cx="2419350" cy="4371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43">
            <a:extLst>
              <a:ext uri="{FF2B5EF4-FFF2-40B4-BE49-F238E27FC236}">
                <a16:creationId xmlns:a16="http://schemas.microsoft.com/office/drawing/2014/main" id="{926CA8A1-E9CA-D440-C198-E3DC52B49018}"/>
              </a:ext>
            </a:extLst>
          </p:cNvPr>
          <p:cNvSpPr txBox="1"/>
          <p:nvPr/>
        </p:nvSpPr>
        <p:spPr bwMode="auto">
          <a:xfrm>
            <a:off x="2716809" y="5292514"/>
            <a:ext cx="818908" cy="43713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400" b="1" kern="0" dirty="0">
                <a:solidFill>
                  <a:sysClr val="windowText" lastClr="000000"/>
                </a:solidFill>
                <a:latin typeface="+mn-ea"/>
              </a:rPr>
              <a:t>Before</a:t>
            </a:r>
          </a:p>
        </p:txBody>
      </p:sp>
      <p:pic>
        <p:nvPicPr>
          <p:cNvPr id="15" name="그림 14">
            <a:extLst>
              <a:ext uri="{FF2B5EF4-FFF2-40B4-BE49-F238E27FC236}">
                <a16:creationId xmlns:a16="http://schemas.microsoft.com/office/drawing/2014/main" id="{8DF1E30F-CACE-CF30-26A7-CCB73EF5CF6A}"/>
              </a:ext>
            </a:extLst>
          </p:cNvPr>
          <p:cNvPicPr>
            <a:picLocks noChangeAspect="1"/>
          </p:cNvPicPr>
          <p:nvPr/>
        </p:nvPicPr>
        <p:blipFill>
          <a:blip r:embed="rId4"/>
          <a:stretch>
            <a:fillRect/>
          </a:stretch>
        </p:blipFill>
        <p:spPr>
          <a:xfrm>
            <a:off x="6152597" y="2333625"/>
            <a:ext cx="4508747" cy="3186470"/>
          </a:xfrm>
          <a:prstGeom prst="rect">
            <a:avLst/>
          </a:prstGeom>
        </p:spPr>
      </p:pic>
      <p:sp>
        <p:nvSpPr>
          <p:cNvPr id="16" name="직사각형 15">
            <a:extLst>
              <a:ext uri="{FF2B5EF4-FFF2-40B4-BE49-F238E27FC236}">
                <a16:creationId xmlns:a16="http://schemas.microsoft.com/office/drawing/2014/main" id="{0D7B6F19-D206-D36C-965A-7003B90ABA8E}"/>
              </a:ext>
            </a:extLst>
          </p:cNvPr>
          <p:cNvSpPr/>
          <p:nvPr/>
        </p:nvSpPr>
        <p:spPr>
          <a:xfrm>
            <a:off x="7197295" y="4733925"/>
            <a:ext cx="2419350" cy="4371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43">
            <a:extLst>
              <a:ext uri="{FF2B5EF4-FFF2-40B4-BE49-F238E27FC236}">
                <a16:creationId xmlns:a16="http://schemas.microsoft.com/office/drawing/2014/main" id="{3E2A20D5-2FCD-E107-DD86-C7667F5348CF}"/>
              </a:ext>
            </a:extLst>
          </p:cNvPr>
          <p:cNvSpPr txBox="1"/>
          <p:nvPr/>
        </p:nvSpPr>
        <p:spPr bwMode="auto">
          <a:xfrm>
            <a:off x="8117484" y="5277237"/>
            <a:ext cx="818908" cy="43713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400" b="1" kern="0" dirty="0">
                <a:solidFill>
                  <a:sysClr val="windowText" lastClr="000000"/>
                </a:solidFill>
                <a:latin typeface="+mn-ea"/>
              </a:rPr>
              <a:t>After</a:t>
            </a:r>
          </a:p>
        </p:txBody>
      </p:sp>
    </p:spTree>
    <p:extLst>
      <p:ext uri="{BB962C8B-B14F-4D97-AF65-F5344CB8AC3E}">
        <p14:creationId xmlns:p14="http://schemas.microsoft.com/office/powerpoint/2010/main" val="93284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34F2AF91-9187-057F-E12E-34B0ABBF5412}"/>
              </a:ext>
            </a:extLst>
          </p:cNvPr>
          <p:cNvGraphicFramePr>
            <a:graphicFrameLocks noGrp="1"/>
          </p:cNvGraphicFramePr>
          <p:nvPr>
            <p:ph idx="1"/>
            <p:extLst>
              <p:ext uri="{D42A27DB-BD31-4B8C-83A1-F6EECF244321}">
                <p14:modId xmlns:p14="http://schemas.microsoft.com/office/powerpoint/2010/main" val="224923418"/>
              </p:ext>
            </p:extLst>
          </p:nvPr>
        </p:nvGraphicFramePr>
        <p:xfrm>
          <a:off x="852525" y="1399433"/>
          <a:ext cx="10381531" cy="1189218"/>
        </p:xfrm>
        <a:graphic>
          <a:graphicData uri="http://schemas.openxmlformats.org/drawingml/2006/table">
            <a:tbl>
              <a:tblPr firstRow="1" bandRow="1">
                <a:tableStyleId>{2D5ABB26-0587-4C30-8999-92F81FD0307C}</a:tableStyleId>
              </a:tblPr>
              <a:tblGrid>
                <a:gridCol w="2781324">
                  <a:extLst>
                    <a:ext uri="{9D8B030D-6E8A-4147-A177-3AD203B41FA5}">
                      <a16:colId xmlns:a16="http://schemas.microsoft.com/office/drawing/2014/main" val="1204293921"/>
                    </a:ext>
                  </a:extLst>
                </a:gridCol>
                <a:gridCol w="7600207">
                  <a:extLst>
                    <a:ext uri="{9D8B030D-6E8A-4147-A177-3AD203B41FA5}">
                      <a16:colId xmlns:a16="http://schemas.microsoft.com/office/drawing/2014/main" val="626641958"/>
                    </a:ext>
                  </a:extLst>
                </a:gridCol>
              </a:tblGrid>
              <a:tr h="1189218">
                <a:tc>
                  <a:txBody>
                    <a:bodyPr/>
                    <a:lstStyle/>
                    <a:p>
                      <a:pPr latinLnBrk="1"/>
                      <a:r>
                        <a:rPr lang="ja-JP" altLang="en-US" sz="3200" b="1" dirty="0">
                          <a:latin typeface="游ゴシック" panose="020B0400000000000000" pitchFamily="50" charset="-128"/>
                          <a:ea typeface="游ゴシック" panose="020B0400000000000000" pitchFamily="50" charset="-128"/>
                        </a:rPr>
                        <a:t>■</a:t>
                      </a:r>
                      <a:r>
                        <a:rPr lang="ko-KR" altLang="en-US" sz="3200" b="1" dirty="0">
                          <a:latin typeface="游ゴシック" panose="020B0400000000000000" pitchFamily="50" charset="-128"/>
                          <a:ea typeface="游ゴシック" panose="020B0400000000000000" pitchFamily="50" charset="-128"/>
                        </a:rPr>
                        <a:t>회사명</a:t>
                      </a:r>
                      <a:r>
                        <a:rPr lang="ja-JP" altLang="en-US" sz="3200" b="1" dirty="0">
                          <a:latin typeface="游ゴシック" panose="020B0400000000000000" pitchFamily="50" charset="-128"/>
                          <a:ea typeface="游ゴシック" panose="020B0400000000000000" pitchFamily="50" charset="-128"/>
                        </a:rPr>
                        <a:t>：</a:t>
                      </a:r>
                      <a:endParaRPr lang="ko-KR" altLang="en-US" sz="3200" b="1" dirty="0">
                        <a:latin typeface="游ゴシック" panose="020B0400000000000000" pitchFamily="50" charset="-128"/>
                      </a:endParaRPr>
                    </a:p>
                  </a:txBody>
                  <a:tcPr/>
                </a:tc>
                <a:tc>
                  <a:txBody>
                    <a:bodyPr/>
                    <a:lstStyle/>
                    <a:p>
                      <a:pPr algn="l" latinLnBrk="1"/>
                      <a:r>
                        <a:rPr lang="en-US" altLang="ko-KR" sz="3200" b="1" dirty="0">
                          <a:solidFill>
                            <a:schemeClr val="tx1"/>
                          </a:solidFill>
                          <a:latin typeface="游ゴシック" panose="020B0400000000000000" pitchFamily="50" charset="-128"/>
                          <a:ea typeface="游ゴシック" panose="020B0400000000000000" pitchFamily="50" charset="-128"/>
                        </a:rPr>
                        <a:t>KITZ CORPORATION OF KOREA</a:t>
                      </a:r>
                    </a:p>
                    <a:p>
                      <a:pPr algn="l" latinLnBrk="1"/>
                      <a:r>
                        <a:rPr lang="ko-KR" altLang="en-US" sz="3200" b="1" dirty="0">
                          <a:solidFill>
                            <a:schemeClr val="tx1"/>
                          </a:solidFill>
                          <a:latin typeface="游ゴシック" panose="020B0400000000000000" pitchFamily="50" charset="-128"/>
                          <a:ea typeface="+mn-ea"/>
                        </a:rPr>
                        <a:t>㈜</a:t>
                      </a:r>
                      <a:r>
                        <a:rPr lang="ko-KR" altLang="en-US" sz="3200" b="1" dirty="0" err="1">
                          <a:solidFill>
                            <a:schemeClr val="tx1"/>
                          </a:solidFill>
                          <a:latin typeface="游ゴシック" panose="020B0400000000000000" pitchFamily="50" charset="-128"/>
                          <a:ea typeface="+mn-ea"/>
                        </a:rPr>
                        <a:t>키츠코리아</a:t>
                      </a:r>
                      <a:endParaRPr lang="ko-KR" altLang="en-US" sz="3200" b="1" dirty="0">
                        <a:solidFill>
                          <a:schemeClr val="tx1"/>
                        </a:solidFill>
                        <a:latin typeface="游ゴシック" panose="020B0400000000000000" pitchFamily="50" charset="-128"/>
                        <a:ea typeface="+mn-ea"/>
                      </a:endParaRPr>
                    </a:p>
                  </a:txBody>
                  <a:tcPr/>
                </a:tc>
                <a:extLst>
                  <a:ext uri="{0D108BD9-81ED-4DB2-BD59-A6C34878D82A}">
                    <a16:rowId xmlns:a16="http://schemas.microsoft.com/office/drawing/2014/main" val="1977390797"/>
                  </a:ext>
                </a:extLst>
              </a:tr>
            </a:tbl>
          </a:graphicData>
        </a:graphic>
      </p:graphicFrame>
      <p:cxnSp>
        <p:nvCxnSpPr>
          <p:cNvPr id="9" name="直線コネクタ 8">
            <a:extLst>
              <a:ext uri="{FF2B5EF4-FFF2-40B4-BE49-F238E27FC236}">
                <a16:creationId xmlns:a16="http://schemas.microsoft.com/office/drawing/2014/main" id="{F297BE93-067A-0812-2C58-47B19C20A0DB}"/>
              </a:ext>
            </a:extLst>
          </p:cNvPr>
          <p:cNvCxnSpPr>
            <a:cxnSpLocks/>
          </p:cNvCxnSpPr>
          <p:nvPr/>
        </p:nvCxnSpPr>
        <p:spPr>
          <a:xfrm>
            <a:off x="7638734" y="400398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AB16C8A4-41B7-66E3-5F82-0EAB8035D9B9}"/>
              </a:ext>
            </a:extLst>
          </p:cNvPr>
          <p:cNvSpPr/>
          <p:nvPr/>
        </p:nvSpPr>
        <p:spPr>
          <a:xfrm>
            <a:off x="852525" y="2954534"/>
            <a:ext cx="5795158" cy="8389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KKR</a:t>
            </a:r>
            <a:r>
              <a:rPr kumimoji="1" lang="ko-KR" altLang="en-US" sz="2400" b="1" dirty="0">
                <a:solidFill>
                  <a:schemeClr val="tx1"/>
                </a:solidFill>
                <a:latin typeface="游ゴシック" panose="020B0400000000000000" pitchFamily="50" charset="-128"/>
                <a:ea typeface="游ゴシック" panose="020B0400000000000000" pitchFamily="50" charset="-128"/>
              </a:rPr>
              <a:t>   설립일</a:t>
            </a:r>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2023.9.20</a:t>
            </a:r>
          </a:p>
          <a:p>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CPL</a:t>
            </a:r>
            <a:r>
              <a:rPr kumimoji="1" lang="ja-JP" altLang="en-US" sz="2400" b="1" dirty="0">
                <a:solidFill>
                  <a:schemeClr val="tx1"/>
                </a:solidFill>
                <a:latin typeface="游ゴシック" panose="020B0400000000000000" pitchFamily="50" charset="-128"/>
                <a:ea typeface="游ゴシック" panose="020B0400000000000000" pitchFamily="50" charset="-128"/>
              </a:rPr>
              <a:t>　</a:t>
            </a:r>
            <a:r>
              <a:rPr kumimoji="1" lang="ko-KR" altLang="en-US" sz="2400" b="1" dirty="0">
                <a:solidFill>
                  <a:schemeClr val="tx1"/>
                </a:solidFill>
                <a:latin typeface="游ゴシック" panose="020B0400000000000000" pitchFamily="50" charset="-128"/>
                <a:ea typeface="游ゴシック" panose="020B0400000000000000" pitchFamily="50" charset="-128"/>
              </a:rPr>
              <a:t>설립일</a:t>
            </a:r>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1990.7.20</a:t>
            </a:r>
            <a:endParaRPr kumimoji="1" lang="ja-JP" altLang="en-US" sz="2400" b="1" dirty="0">
              <a:solidFill>
                <a:schemeClr val="tx1"/>
              </a:solidFill>
              <a:latin typeface="游ゴシック" panose="020B0400000000000000" pitchFamily="50" charset="-128"/>
              <a:ea typeface="游ゴシック" panose="020B0400000000000000" pitchFamily="50" charset="-128"/>
            </a:endParaRPr>
          </a:p>
        </p:txBody>
      </p:sp>
      <p:sp>
        <p:nvSpPr>
          <p:cNvPr id="18" name="正方形/長方形 17">
            <a:extLst>
              <a:ext uri="{FF2B5EF4-FFF2-40B4-BE49-F238E27FC236}">
                <a16:creationId xmlns:a16="http://schemas.microsoft.com/office/drawing/2014/main" id="{04988DEF-A0B1-79B9-4625-65FB979532E1}"/>
              </a:ext>
            </a:extLst>
          </p:cNvPr>
          <p:cNvSpPr/>
          <p:nvPr/>
        </p:nvSpPr>
        <p:spPr>
          <a:xfrm>
            <a:off x="982710" y="4431784"/>
            <a:ext cx="6729097" cy="14607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1" hangingPunct="1">
              <a:lnSpc>
                <a:spcPct val="150000"/>
              </a:lnSpc>
              <a:spcBef>
                <a:spcPts val="0"/>
              </a:spcBef>
              <a:spcAft>
                <a:spcPts val="0"/>
              </a:spcAft>
              <a:buClrTx/>
              <a:buSzTx/>
              <a:buFontTx/>
              <a:buNone/>
              <a:tabLst/>
              <a:defRPr/>
            </a:pPr>
            <a:r>
              <a:rPr lang="ko-KR" altLang="en-US" sz="2000" b="1" dirty="0">
                <a:solidFill>
                  <a:schemeClr val="tx1"/>
                </a:solidFill>
                <a:latin typeface="游ゴシック" panose="020B0400000000000000" pitchFamily="50" charset="-128"/>
                <a:ea typeface="游ゴシック" panose="020B0400000000000000" pitchFamily="50" charset="-128"/>
              </a:rPr>
              <a:t>본사</a:t>
            </a:r>
            <a:r>
              <a:rPr lang="en-US" altLang="ja-JP" sz="2000" b="1" kern="1200" dirty="0">
                <a:solidFill>
                  <a:schemeClr val="tx1"/>
                </a:solidFill>
                <a:latin typeface="游ゴシック" panose="020B0400000000000000" pitchFamily="50" charset="-128"/>
                <a:ea typeface="游ゴシック" panose="020B0400000000000000" pitchFamily="50" charset="-128"/>
              </a:rPr>
              <a:t> &amp; </a:t>
            </a:r>
            <a:r>
              <a:rPr lang="ko-KR" altLang="en-US" sz="2000" b="1" kern="1200" dirty="0">
                <a:solidFill>
                  <a:schemeClr val="tx1"/>
                </a:solidFill>
                <a:latin typeface="游ゴシック" panose="020B0400000000000000" pitchFamily="50" charset="-128"/>
                <a:ea typeface="游ゴシック" panose="020B0400000000000000" pitchFamily="50" charset="-128"/>
              </a:rPr>
              <a:t>공장</a:t>
            </a:r>
            <a:r>
              <a:rPr lang="en-US" altLang="ja-JP" sz="2000" b="1" kern="1200" dirty="0">
                <a:solidFill>
                  <a:schemeClr val="tx1"/>
                </a:solidFill>
                <a:latin typeface="游ゴシック" panose="020B0400000000000000" pitchFamily="50" charset="-128"/>
                <a:ea typeface="游ゴシック" panose="020B0400000000000000" pitchFamily="50" charset="-128"/>
              </a:rPr>
              <a:t> (</a:t>
            </a:r>
            <a:r>
              <a:rPr lang="ko-KR" altLang="en-US" sz="2000" b="1" kern="1200" dirty="0">
                <a:solidFill>
                  <a:schemeClr val="tx1"/>
                </a:solidFill>
                <a:latin typeface="游ゴシック" panose="020B0400000000000000" pitchFamily="50" charset="-128"/>
                <a:ea typeface="游ゴシック" panose="020B0400000000000000" pitchFamily="50" charset="-128"/>
              </a:rPr>
              <a:t>부산</a:t>
            </a:r>
            <a:r>
              <a:rPr lang="en-US" altLang="ja-JP" sz="2000" b="1" kern="1200" dirty="0">
                <a:solidFill>
                  <a:schemeClr val="tx1"/>
                </a:solidFill>
                <a:latin typeface="游ゴシック" panose="020B0400000000000000" pitchFamily="50" charset="-128"/>
                <a:ea typeface="游ゴシック" panose="020B0400000000000000" pitchFamily="50" charset="-128"/>
              </a:rPr>
              <a:t>) </a:t>
            </a:r>
            <a:r>
              <a:rPr lang="en-US" altLang="ja-JP" sz="2000" b="0" kern="1200" dirty="0">
                <a:solidFill>
                  <a:schemeClr val="tx1"/>
                </a:solidFill>
                <a:latin typeface="游ゴシック" panose="020B0400000000000000" pitchFamily="50" charset="-128"/>
                <a:ea typeface="游ゴシック" panose="020B0400000000000000" pitchFamily="50" charset="-128"/>
              </a:rPr>
              <a:t>:</a:t>
            </a:r>
            <a:r>
              <a:rPr lang="en-US" altLang="ja-JP" sz="2000" b="1" kern="1200" dirty="0">
                <a:solidFill>
                  <a:schemeClr val="tx1"/>
                </a:solidFill>
                <a:latin typeface="游ゴシック" panose="020B0400000000000000" pitchFamily="50" charset="-128"/>
                <a:ea typeface="游ゴシック" panose="020B0400000000000000" pitchFamily="50" charset="-128"/>
              </a:rPr>
              <a:t> </a:t>
            </a:r>
            <a:r>
              <a:rPr lang="ko-KR" altLang="en-US" sz="2000" b="0" kern="1200" dirty="0">
                <a:solidFill>
                  <a:schemeClr val="tx1"/>
                </a:solidFill>
                <a:latin typeface="游ゴシック" panose="020B0400000000000000" pitchFamily="50" charset="-128"/>
                <a:ea typeface="游ゴシック" panose="020B0400000000000000" pitchFamily="50" charset="-128"/>
              </a:rPr>
              <a:t>부산 강서구 화전산단</a:t>
            </a:r>
            <a:r>
              <a:rPr lang="en-US" altLang="ko-KR" sz="2000" b="0" kern="1200" dirty="0">
                <a:solidFill>
                  <a:schemeClr val="tx1"/>
                </a:solidFill>
                <a:latin typeface="游ゴシック" panose="020B0400000000000000" pitchFamily="50" charset="-128"/>
                <a:ea typeface="游ゴシック" panose="020B0400000000000000" pitchFamily="50" charset="-128"/>
              </a:rPr>
              <a:t>6</a:t>
            </a:r>
            <a:r>
              <a:rPr lang="ko-KR" altLang="en-US" sz="2000" b="0" kern="1200" dirty="0">
                <a:solidFill>
                  <a:schemeClr val="tx1"/>
                </a:solidFill>
                <a:latin typeface="游ゴシック" panose="020B0400000000000000" pitchFamily="50" charset="-128"/>
                <a:ea typeface="游ゴシック" panose="020B0400000000000000" pitchFamily="50" charset="-128"/>
              </a:rPr>
              <a:t>로</a:t>
            </a:r>
            <a:r>
              <a:rPr lang="en-US" altLang="ko-KR" sz="2000" b="0" kern="1200" dirty="0">
                <a:solidFill>
                  <a:schemeClr val="tx1"/>
                </a:solidFill>
                <a:latin typeface="游ゴシック" panose="020B0400000000000000" pitchFamily="50" charset="-128"/>
                <a:ea typeface="游ゴシック" panose="020B0400000000000000" pitchFamily="50" charset="-128"/>
              </a:rPr>
              <a:t>54</a:t>
            </a:r>
            <a:r>
              <a:rPr lang="ko-KR" altLang="en-US" sz="2000" b="0" kern="1200" dirty="0" err="1">
                <a:solidFill>
                  <a:schemeClr val="tx1"/>
                </a:solidFill>
                <a:latin typeface="游ゴシック" panose="020B0400000000000000" pitchFamily="50" charset="-128"/>
                <a:ea typeface="游ゴシック" panose="020B0400000000000000" pitchFamily="50" charset="-128"/>
              </a:rPr>
              <a:t>번길</a:t>
            </a:r>
            <a:r>
              <a:rPr lang="ko-KR" altLang="en-US" sz="2000" b="0" kern="1200" dirty="0">
                <a:solidFill>
                  <a:schemeClr val="tx1"/>
                </a:solidFill>
                <a:latin typeface="游ゴシック" panose="020B0400000000000000" pitchFamily="50" charset="-128"/>
                <a:ea typeface="游ゴシック" panose="020B0400000000000000" pitchFamily="50" charset="-128"/>
              </a:rPr>
              <a:t> </a:t>
            </a:r>
            <a:r>
              <a:rPr lang="en-US" altLang="ko-KR" sz="2000" b="0" kern="1200" dirty="0">
                <a:solidFill>
                  <a:schemeClr val="tx1"/>
                </a:solidFill>
                <a:latin typeface="游ゴシック" panose="020B0400000000000000" pitchFamily="50" charset="-128"/>
                <a:ea typeface="游ゴシック" panose="020B0400000000000000" pitchFamily="50" charset="-128"/>
              </a:rPr>
              <a:t>20</a:t>
            </a:r>
            <a:r>
              <a:rPr lang="ko-KR" altLang="en-US" sz="2000" b="0" kern="1200" dirty="0">
                <a:solidFill>
                  <a:schemeClr val="tx1"/>
                </a:solidFill>
                <a:latin typeface="游ゴシック" panose="020B0400000000000000" pitchFamily="50" charset="-128"/>
                <a:ea typeface="游ゴシック" panose="020B0400000000000000" pitchFamily="50" charset="-128"/>
              </a:rPr>
              <a:t> </a:t>
            </a:r>
            <a:endParaRPr lang="en-US" altLang="ko-KR" sz="2000" b="0" kern="1200" dirty="0">
              <a:solidFill>
                <a:schemeClr val="tx1"/>
              </a:solidFill>
              <a:latin typeface="游ゴシック" panose="020B0400000000000000" pitchFamily="50" charset="-128"/>
              <a:ea typeface="游ゴシック" panose="020B0400000000000000" pitchFamily="50" charset="-128"/>
            </a:endParaRPr>
          </a:p>
          <a:p>
            <a:pPr marL="0" marR="0" lvl="0" indent="0" algn="l" defTabSz="914377" rtl="0" eaLnBrk="1" fontAlgn="auto" latinLnBrk="1" hangingPunct="1">
              <a:lnSpc>
                <a:spcPct val="150000"/>
              </a:lnSpc>
              <a:spcBef>
                <a:spcPts val="0"/>
              </a:spcBef>
              <a:spcAft>
                <a:spcPts val="0"/>
              </a:spcAft>
              <a:buClrTx/>
              <a:buSzTx/>
              <a:buFontTx/>
              <a:buNone/>
              <a:tabLst/>
              <a:defRPr/>
            </a:pPr>
            <a:r>
              <a:rPr lang="ko-KR" altLang="en-US" sz="2000" b="1" kern="1200" dirty="0">
                <a:solidFill>
                  <a:schemeClr val="tx1"/>
                </a:solidFill>
                <a:latin typeface="游ゴシック" panose="020B0400000000000000" pitchFamily="50" charset="-128"/>
                <a:ea typeface="游ゴシック" panose="020B0400000000000000" pitchFamily="50" charset="-128"/>
              </a:rPr>
              <a:t>서울지</a:t>
            </a:r>
            <a:r>
              <a:rPr lang="ko-KR" altLang="en-US" sz="2000" b="1" dirty="0">
                <a:solidFill>
                  <a:schemeClr val="tx1"/>
                </a:solidFill>
                <a:latin typeface="游ゴシック" panose="020B0400000000000000" pitchFamily="50" charset="-128"/>
                <a:ea typeface="游ゴシック" panose="020B0400000000000000" pitchFamily="50" charset="-128"/>
              </a:rPr>
              <a:t>사</a:t>
            </a:r>
            <a:r>
              <a:rPr lang="ko-KR" altLang="en-US" sz="2000" b="1" kern="1200" dirty="0">
                <a:solidFill>
                  <a:schemeClr val="tx1"/>
                </a:solidFill>
                <a:latin typeface="游ゴシック" panose="020B0400000000000000" pitchFamily="50" charset="-128"/>
                <a:ea typeface="游ゴシック" panose="020B0400000000000000" pitchFamily="50" charset="-128"/>
              </a:rPr>
              <a:t> </a:t>
            </a:r>
            <a:r>
              <a:rPr lang="en-US" altLang="ja-JP" sz="2000" b="0" kern="1200" dirty="0">
                <a:solidFill>
                  <a:schemeClr val="tx1"/>
                </a:solidFill>
                <a:latin typeface="游ゴシック" panose="020B0400000000000000" pitchFamily="50" charset="-128"/>
                <a:ea typeface="游ゴシック" panose="020B0400000000000000" pitchFamily="50" charset="-128"/>
              </a:rPr>
              <a:t>:</a:t>
            </a:r>
            <a:r>
              <a:rPr lang="en-US" altLang="ja-JP" sz="2000" b="1" kern="1200" dirty="0">
                <a:solidFill>
                  <a:schemeClr val="tx1"/>
                </a:solidFill>
                <a:latin typeface="游ゴシック" panose="020B0400000000000000" pitchFamily="50" charset="-128"/>
                <a:ea typeface="游ゴシック" panose="020B0400000000000000" pitchFamily="50" charset="-128"/>
              </a:rPr>
              <a:t> </a:t>
            </a:r>
            <a:r>
              <a:rPr lang="ko-KR" altLang="en-US" sz="2000" kern="1200" dirty="0">
                <a:solidFill>
                  <a:schemeClr val="tx1"/>
                </a:solidFill>
                <a:latin typeface="游ゴシック" panose="020B0400000000000000" pitchFamily="50" charset="-128"/>
                <a:ea typeface="游ゴシック" panose="020B0400000000000000" pitchFamily="50" charset="-128"/>
              </a:rPr>
              <a:t>서울 중구 통일로</a:t>
            </a:r>
            <a:r>
              <a:rPr lang="en-US" altLang="ko-KR" sz="2000" kern="1200" dirty="0">
                <a:solidFill>
                  <a:schemeClr val="tx1"/>
                </a:solidFill>
                <a:latin typeface="游ゴシック" panose="020B0400000000000000" pitchFamily="50" charset="-128"/>
                <a:ea typeface="游ゴシック" panose="020B0400000000000000" pitchFamily="50" charset="-128"/>
              </a:rPr>
              <a:t>2</a:t>
            </a:r>
            <a:r>
              <a:rPr lang="ko-KR" altLang="en-US" sz="2000" kern="1200" dirty="0">
                <a:solidFill>
                  <a:schemeClr val="tx1"/>
                </a:solidFill>
                <a:latin typeface="游ゴシック" panose="020B0400000000000000" pitchFamily="50" charset="-128"/>
                <a:ea typeface="游ゴシック" panose="020B0400000000000000" pitchFamily="50" charset="-128"/>
              </a:rPr>
              <a:t>길 </a:t>
            </a:r>
            <a:r>
              <a:rPr lang="en-US" altLang="ko-KR" sz="2000" kern="1200" dirty="0">
                <a:solidFill>
                  <a:schemeClr val="tx1"/>
                </a:solidFill>
                <a:latin typeface="游ゴシック" panose="020B0400000000000000" pitchFamily="50" charset="-128"/>
                <a:ea typeface="游ゴシック" panose="020B0400000000000000" pitchFamily="50" charset="-128"/>
              </a:rPr>
              <a:t>16 AIA TOWER 4</a:t>
            </a:r>
            <a:r>
              <a:rPr lang="ko-KR" altLang="en-US" sz="2000" kern="1200" dirty="0">
                <a:solidFill>
                  <a:schemeClr val="tx1"/>
                </a:solidFill>
                <a:latin typeface="游ゴシック" panose="020B0400000000000000" pitchFamily="50" charset="-128"/>
                <a:ea typeface="游ゴシック" panose="020B0400000000000000" pitchFamily="50" charset="-128"/>
              </a:rPr>
              <a:t>층</a:t>
            </a:r>
            <a:endParaRPr lang="en-US" altLang="ja-JP" sz="2000" kern="1200" dirty="0">
              <a:solidFill>
                <a:schemeClr val="tx1"/>
              </a:solidFill>
              <a:latin typeface="游ゴシック" panose="020B0400000000000000" pitchFamily="50" charset="-128"/>
              <a:ea typeface="游ゴシック" panose="020B0400000000000000" pitchFamily="50" charset="-128"/>
            </a:endParaRPr>
          </a:p>
        </p:txBody>
      </p:sp>
      <p:grpSp>
        <p:nvGrpSpPr>
          <p:cNvPr id="5" name="그룹 4">
            <a:extLst>
              <a:ext uri="{FF2B5EF4-FFF2-40B4-BE49-F238E27FC236}">
                <a16:creationId xmlns:a16="http://schemas.microsoft.com/office/drawing/2014/main" id="{5AB5FAEA-3CCB-E0A6-93C0-F1D50255BA48}"/>
              </a:ext>
            </a:extLst>
          </p:cNvPr>
          <p:cNvGrpSpPr/>
          <p:nvPr/>
        </p:nvGrpSpPr>
        <p:grpSpPr>
          <a:xfrm>
            <a:off x="7557569" y="2054306"/>
            <a:ext cx="4318614" cy="4430087"/>
            <a:chOff x="7557569" y="2054306"/>
            <a:chExt cx="4318614" cy="4430087"/>
          </a:xfrm>
        </p:grpSpPr>
        <p:pic>
          <p:nvPicPr>
            <p:cNvPr id="3" name="그림 2">
              <a:extLst>
                <a:ext uri="{FF2B5EF4-FFF2-40B4-BE49-F238E27FC236}">
                  <a16:creationId xmlns:a16="http://schemas.microsoft.com/office/drawing/2014/main" id="{16D60015-839C-D536-562D-FA1BDCC46AE3}"/>
                </a:ext>
              </a:extLst>
            </p:cNvPr>
            <p:cNvPicPr>
              <a:picLocks noChangeAspect="1"/>
            </p:cNvPicPr>
            <p:nvPr/>
          </p:nvPicPr>
          <p:blipFill>
            <a:blip r:embed="rId3"/>
            <a:stretch>
              <a:fillRect/>
            </a:stretch>
          </p:blipFill>
          <p:spPr>
            <a:xfrm>
              <a:off x="7757009" y="2054306"/>
              <a:ext cx="3562821" cy="4430087"/>
            </a:xfrm>
            <a:prstGeom prst="rect">
              <a:avLst/>
            </a:prstGeom>
          </p:spPr>
        </p:pic>
        <p:cxnSp>
          <p:nvCxnSpPr>
            <p:cNvPr id="21" name="直線コネクタ 20">
              <a:extLst>
                <a:ext uri="{FF2B5EF4-FFF2-40B4-BE49-F238E27FC236}">
                  <a16:creationId xmlns:a16="http://schemas.microsoft.com/office/drawing/2014/main" id="{0522183F-1A04-6C59-5642-76FD207AACED}"/>
                </a:ext>
              </a:extLst>
            </p:cNvPr>
            <p:cNvCxnSpPr>
              <a:cxnSpLocks/>
            </p:cNvCxnSpPr>
            <p:nvPr/>
          </p:nvCxnSpPr>
          <p:spPr>
            <a:xfrm flipV="1">
              <a:off x="8160480" y="2679896"/>
              <a:ext cx="0" cy="2783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꺾인 연결선 10">
              <a:extLst>
                <a:ext uri="{FF2B5EF4-FFF2-40B4-BE49-F238E27FC236}">
                  <a16:creationId xmlns:a16="http://schemas.microsoft.com/office/drawing/2014/main" id="{00FF0409-BD53-A4B7-2B7F-C85F4C694386}"/>
                </a:ext>
              </a:extLst>
            </p:cNvPr>
            <p:cNvCxnSpPr>
              <a:cxnSpLocks/>
            </p:cNvCxnSpPr>
            <p:nvPr/>
          </p:nvCxnSpPr>
          <p:spPr>
            <a:xfrm>
              <a:off x="10491919" y="4836779"/>
              <a:ext cx="551161" cy="441652"/>
            </a:xfrm>
            <a:prstGeom prst="bentConnector3">
              <a:avLst>
                <a:gd name="adj1" fmla="val 50000"/>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7" name="직사각형 15">
              <a:hlinkClick r:id="rId4" action="ppaction://hlinkpres?slideindex=1&amp;slidetitle="/>
              <a:extLst>
                <a:ext uri="{FF2B5EF4-FFF2-40B4-BE49-F238E27FC236}">
                  <a16:creationId xmlns:a16="http://schemas.microsoft.com/office/drawing/2014/main" id="{37C23AD0-CF5B-42B4-FF6C-DD48339977F3}"/>
                </a:ext>
              </a:extLst>
            </p:cNvPr>
            <p:cNvSpPr/>
            <p:nvPr/>
          </p:nvSpPr>
          <p:spPr>
            <a:xfrm>
              <a:off x="10654812" y="5186770"/>
              <a:ext cx="1221371" cy="35471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solidFill>
                    <a:schemeClr val="tx1"/>
                  </a:solidFill>
                  <a:latin typeface="游ゴシック" panose="020B0400000000000000" pitchFamily="50" charset="-128"/>
                  <a:ea typeface="游ゴシック" panose="020B0400000000000000" pitchFamily="50" charset="-128"/>
                </a:rPr>
                <a:t>부산본사</a:t>
              </a:r>
              <a:endParaRPr lang="ko-KR" altLang="en-US" sz="2000" b="1" dirty="0">
                <a:solidFill>
                  <a:schemeClr val="tx1"/>
                </a:solidFill>
                <a:latin typeface="游ゴシック" panose="020B0400000000000000" pitchFamily="50" charset="-128"/>
              </a:endParaRPr>
            </a:p>
          </p:txBody>
        </p:sp>
        <p:sp>
          <p:nvSpPr>
            <p:cNvPr id="8" name="직사각형 15">
              <a:hlinkClick r:id="rId4" action="ppaction://hlinkpres?slideindex=1&amp;slidetitle="/>
              <a:extLst>
                <a:ext uri="{FF2B5EF4-FFF2-40B4-BE49-F238E27FC236}">
                  <a16:creationId xmlns:a16="http://schemas.microsoft.com/office/drawing/2014/main" id="{0921B457-B48E-CFC5-BFE5-AF09F182BD00}"/>
                </a:ext>
              </a:extLst>
            </p:cNvPr>
            <p:cNvSpPr/>
            <p:nvPr/>
          </p:nvSpPr>
          <p:spPr>
            <a:xfrm>
              <a:off x="7557569" y="2313542"/>
              <a:ext cx="1199826" cy="36049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solidFill>
                    <a:schemeClr val="tx1"/>
                  </a:solidFill>
                  <a:latin typeface="游ゴシック" panose="020B0400000000000000" pitchFamily="50" charset="-128"/>
                  <a:ea typeface="游ゴシック" panose="020B0400000000000000" pitchFamily="50" charset="-128"/>
                </a:rPr>
                <a:t>서울지사</a:t>
              </a:r>
              <a:endParaRPr lang="ko-KR" altLang="en-US" sz="1100" b="1" dirty="0">
                <a:solidFill>
                  <a:schemeClr val="tx1"/>
                </a:solidFill>
                <a:latin typeface="游ゴシック" panose="020B0400000000000000" pitchFamily="50" charset="-128"/>
              </a:endParaRPr>
            </a:p>
          </p:txBody>
        </p:sp>
        <p:cxnSp>
          <p:nvCxnSpPr>
            <p:cNvPr id="10" name="직선 연결선 21">
              <a:extLst>
                <a:ext uri="{FF2B5EF4-FFF2-40B4-BE49-F238E27FC236}">
                  <a16:creationId xmlns:a16="http://schemas.microsoft.com/office/drawing/2014/main" id="{84F7B065-AAFC-3683-FDD4-2FDD2EB930A1}"/>
                </a:ext>
              </a:extLst>
            </p:cNvPr>
            <p:cNvCxnSpPr>
              <a:cxnSpLocks/>
            </p:cNvCxnSpPr>
            <p:nvPr/>
          </p:nvCxnSpPr>
          <p:spPr>
            <a:xfrm flipV="1">
              <a:off x="8136787" y="2938548"/>
              <a:ext cx="970872" cy="1965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타원 10">
              <a:extLst>
                <a:ext uri="{FF2B5EF4-FFF2-40B4-BE49-F238E27FC236}">
                  <a16:creationId xmlns:a16="http://schemas.microsoft.com/office/drawing/2014/main" id="{57E65E12-BB31-04E3-FBCD-0F8419C3E099}"/>
                </a:ext>
              </a:extLst>
            </p:cNvPr>
            <p:cNvSpPr/>
            <p:nvPr/>
          </p:nvSpPr>
          <p:spPr>
            <a:xfrm>
              <a:off x="9096642" y="2841081"/>
              <a:ext cx="191476" cy="191476"/>
            </a:xfrm>
            <a:prstGeom prst="ellipse">
              <a:avLst/>
            </a:prstGeom>
            <a:gradFill flip="none" rotWithShape="1">
              <a:gsLst>
                <a:gs pos="30000">
                  <a:schemeClr val="accent2">
                    <a:lumMod val="75000"/>
                  </a:schemeClr>
                </a:gs>
                <a:gs pos="72000">
                  <a:schemeClr val="accent2">
                    <a:lumMod val="60000"/>
                    <a:lumOff val="40000"/>
                  </a:schemeClr>
                </a:gs>
                <a:gs pos="100000">
                  <a:schemeClr val="accent1">
                    <a:tint val="23500"/>
                    <a:satMod val="16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DAE79EB3-4E53-F131-C300-D96A45C3E77D}"/>
                </a:ext>
              </a:extLst>
            </p:cNvPr>
            <p:cNvSpPr/>
            <p:nvPr/>
          </p:nvSpPr>
          <p:spPr>
            <a:xfrm>
              <a:off x="10306664" y="4734145"/>
              <a:ext cx="191476" cy="191476"/>
            </a:xfrm>
            <a:prstGeom prst="ellipse">
              <a:avLst/>
            </a:prstGeom>
            <a:gradFill flip="none" rotWithShape="1">
              <a:gsLst>
                <a:gs pos="30000">
                  <a:schemeClr val="accent2">
                    <a:lumMod val="75000"/>
                  </a:schemeClr>
                </a:gs>
                <a:gs pos="72000">
                  <a:schemeClr val="accent2">
                    <a:lumMod val="60000"/>
                    <a:lumOff val="40000"/>
                  </a:schemeClr>
                </a:gs>
                <a:gs pos="100000">
                  <a:schemeClr val="accent1">
                    <a:tint val="23500"/>
                    <a:satMod val="16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0CD8E8D7-EDF2-7AAA-562D-7858A9D19798}"/>
              </a:ext>
            </a:extLst>
          </p:cNvPr>
          <p:cNvSpPr txBox="1"/>
          <p:nvPr/>
        </p:nvSpPr>
        <p:spPr>
          <a:xfrm>
            <a:off x="272096" y="26035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889940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C3CFC26C-59F4-4C8B-192C-C62E64AD03F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직사각형 6">
            <a:extLst>
              <a:ext uri="{FF2B5EF4-FFF2-40B4-BE49-F238E27FC236}">
                <a16:creationId xmlns:a16="http://schemas.microsoft.com/office/drawing/2014/main" id="{6EDD52D0-1655-EB15-B77A-FA929EB90543}"/>
              </a:ext>
            </a:extLst>
          </p:cNvPr>
          <p:cNvSpPr/>
          <p:nvPr/>
        </p:nvSpPr>
        <p:spPr>
          <a:xfrm>
            <a:off x="0" y="-13200"/>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3" name="TextBox 2">
            <a:extLst>
              <a:ext uri="{FF2B5EF4-FFF2-40B4-BE49-F238E27FC236}">
                <a16:creationId xmlns:a16="http://schemas.microsoft.com/office/drawing/2014/main" id="{B3706B9F-74AB-419F-D9D8-3E8B0D8D9542}"/>
              </a:ext>
            </a:extLst>
          </p:cNvPr>
          <p:cNvSpPr txBox="1"/>
          <p:nvPr/>
        </p:nvSpPr>
        <p:spPr>
          <a:xfrm>
            <a:off x="555636" y="1653610"/>
            <a:ext cx="7003840" cy="830997"/>
          </a:xfrm>
          <a:prstGeom prst="rect">
            <a:avLst/>
          </a:prstGeom>
          <a:noFill/>
        </p:spPr>
        <p:txBody>
          <a:bodyPr wrap="none" rtlCol="0">
            <a:spAutoFit/>
          </a:bodyPr>
          <a:lstStyle/>
          <a:p>
            <a:r>
              <a:rPr lang="en-US" altLang="ko-KR" sz="4800" dirty="0">
                <a:solidFill>
                  <a:schemeClr val="bg1"/>
                </a:solidFill>
                <a:latin typeface="나눔스퀘어 네오 OTF Heavy" panose="00000A00000000000000" pitchFamily="50" charset="-127"/>
                <a:ea typeface="나눔스퀘어 네오 OTF Heavy" panose="00000A00000000000000" pitchFamily="50" charset="-127"/>
              </a:rPr>
              <a:t>TROUBLE SHOOTING</a:t>
            </a:r>
          </a:p>
        </p:txBody>
      </p:sp>
      <p:sp>
        <p:nvSpPr>
          <p:cNvPr id="11" name="TextBox 10">
            <a:extLst>
              <a:ext uri="{FF2B5EF4-FFF2-40B4-BE49-F238E27FC236}">
                <a16:creationId xmlns:a16="http://schemas.microsoft.com/office/drawing/2014/main" id="{7EB82D17-068F-FF69-21CC-5CB1F6FFD222}"/>
              </a:ext>
            </a:extLst>
          </p:cNvPr>
          <p:cNvSpPr txBox="1"/>
          <p:nvPr/>
        </p:nvSpPr>
        <p:spPr>
          <a:xfrm>
            <a:off x="624567" y="1253497"/>
            <a:ext cx="554960"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05</a:t>
            </a:r>
          </a:p>
        </p:txBody>
      </p:sp>
    </p:spTree>
    <p:extLst>
      <p:ext uri="{BB962C8B-B14F-4D97-AF65-F5344CB8AC3E}">
        <p14:creationId xmlns:p14="http://schemas.microsoft.com/office/powerpoint/2010/main" val="3334655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82B96D-CA22-A4DD-2D0B-5859E8E8029E}"/>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3" name="TextBox 523">
            <a:extLst>
              <a:ext uri="{FF2B5EF4-FFF2-40B4-BE49-F238E27FC236}">
                <a16:creationId xmlns:a16="http://schemas.microsoft.com/office/drawing/2014/main" id="{54A356AE-3DF3-2FFC-EECA-D8BFBD05BE31}"/>
              </a:ext>
            </a:extLst>
          </p:cNvPr>
          <p:cNvSpPr txBox="1"/>
          <p:nvPr/>
        </p:nvSpPr>
        <p:spPr>
          <a:xfrm>
            <a:off x="1115818" y="934151"/>
            <a:ext cx="8009017"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latin typeface="游ゴシック" panose="020B0400000000000000" pitchFamily="50" charset="-128"/>
                <a:ea typeface="游ゴシック" panose="020B0400000000000000" pitchFamily="50" charset="-128"/>
              </a:rPr>
              <a:t>Concentric BFV</a:t>
            </a:r>
          </a:p>
        </p:txBody>
      </p:sp>
      <p:graphicFrame>
        <p:nvGraphicFramePr>
          <p:cNvPr id="6" name="표 5">
            <a:extLst>
              <a:ext uri="{FF2B5EF4-FFF2-40B4-BE49-F238E27FC236}">
                <a16:creationId xmlns:a16="http://schemas.microsoft.com/office/drawing/2014/main" id="{09B99282-A03F-77EF-B8C0-5B53C05C9B8D}"/>
              </a:ext>
            </a:extLst>
          </p:cNvPr>
          <p:cNvGraphicFramePr>
            <a:graphicFrameLocks noGrp="1"/>
          </p:cNvGraphicFramePr>
          <p:nvPr>
            <p:extLst>
              <p:ext uri="{D42A27DB-BD31-4B8C-83A1-F6EECF244321}">
                <p14:modId xmlns:p14="http://schemas.microsoft.com/office/powerpoint/2010/main" val="2607861758"/>
              </p:ext>
            </p:extLst>
          </p:nvPr>
        </p:nvGraphicFramePr>
        <p:xfrm>
          <a:off x="1194987" y="1467495"/>
          <a:ext cx="9802025" cy="4521464"/>
        </p:xfrm>
        <a:graphic>
          <a:graphicData uri="http://schemas.openxmlformats.org/drawingml/2006/table">
            <a:tbl>
              <a:tblPr firstRow="1" bandRow="1">
                <a:tableStyleId>{5C22544A-7EE6-4342-B048-85BDC9FD1C3A}</a:tableStyleId>
              </a:tblPr>
              <a:tblGrid>
                <a:gridCol w="1547688">
                  <a:extLst>
                    <a:ext uri="{9D8B030D-6E8A-4147-A177-3AD203B41FA5}">
                      <a16:colId xmlns:a16="http://schemas.microsoft.com/office/drawing/2014/main" val="20000"/>
                    </a:ext>
                  </a:extLst>
                </a:gridCol>
                <a:gridCol w="3955203">
                  <a:extLst>
                    <a:ext uri="{9D8B030D-6E8A-4147-A177-3AD203B41FA5}">
                      <a16:colId xmlns:a16="http://schemas.microsoft.com/office/drawing/2014/main" val="20001"/>
                    </a:ext>
                  </a:extLst>
                </a:gridCol>
                <a:gridCol w="4299134">
                  <a:extLst>
                    <a:ext uri="{9D8B030D-6E8A-4147-A177-3AD203B41FA5}">
                      <a16:colId xmlns:a16="http://schemas.microsoft.com/office/drawing/2014/main" val="20002"/>
                    </a:ext>
                  </a:extLst>
                </a:gridCol>
              </a:tblGrid>
              <a:tr h="375365">
                <a:tc>
                  <a:txBody>
                    <a:bodyPr/>
                    <a:lstStyle/>
                    <a:p>
                      <a:pPr algn="ctr" latinLnBrk="1"/>
                      <a:r>
                        <a:rPr lang="en-US" altLang="ko-KR" sz="1800" dirty="0">
                          <a:latin typeface="游ゴシック" panose="020B0400000000000000" pitchFamily="50" charset="-128"/>
                          <a:ea typeface="游ゴシック" panose="020B0400000000000000" pitchFamily="50" charset="-128"/>
                        </a:rPr>
                        <a:t>Problem</a:t>
                      </a:r>
                      <a:endParaRPr lang="ko-KR" altLang="en-US" sz="18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800" dirty="0">
                          <a:latin typeface="游ゴシック" panose="020B0400000000000000" pitchFamily="50" charset="-128"/>
                          <a:ea typeface="游ゴシック" panose="020B0400000000000000" pitchFamily="50" charset="-128"/>
                        </a:rPr>
                        <a:t>Cause</a:t>
                      </a:r>
                      <a:endParaRPr lang="ko-KR" altLang="en-US" sz="18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800" dirty="0">
                          <a:latin typeface="游ゴシック" panose="020B0400000000000000" pitchFamily="50" charset="-128"/>
                          <a:ea typeface="游ゴシック" panose="020B0400000000000000" pitchFamily="50" charset="-128"/>
                        </a:rPr>
                        <a:t>Countermeasures</a:t>
                      </a:r>
                      <a:endParaRPr lang="ko-KR" altLang="en-US" sz="18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5858">
                <a:tc rowSpan="3">
                  <a:txBody>
                    <a:bodyPr/>
                    <a:lstStyle/>
                    <a:p>
                      <a:pPr latinLnBrk="1"/>
                      <a:r>
                        <a:rPr lang="en-US" altLang="ja-JP" sz="1100" dirty="0">
                          <a:latin typeface="游ゴシック" panose="020B0400000000000000" pitchFamily="50" charset="-128"/>
                          <a:ea typeface="游ゴシック" panose="020B0400000000000000" pitchFamily="50" charset="-128"/>
                        </a:rPr>
                        <a:t>Valve Body</a:t>
                      </a:r>
                      <a:r>
                        <a:rPr lang="ko-KR" altLang="en-US" sz="1100" dirty="0">
                          <a:latin typeface="游ゴシック" panose="020B0400000000000000" pitchFamily="50" charset="-128"/>
                          <a:ea typeface="游ゴシック" panose="020B0400000000000000" pitchFamily="50" charset="-128"/>
                        </a:rPr>
                        <a:t>와 배관 </a:t>
                      </a:r>
                      <a:r>
                        <a:rPr lang="en-US" altLang="ko-KR" sz="1100" dirty="0">
                          <a:latin typeface="游ゴシック" panose="020B0400000000000000" pitchFamily="50" charset="-128"/>
                          <a:ea typeface="游ゴシック" panose="020B0400000000000000" pitchFamily="50" charset="-128"/>
                        </a:rPr>
                        <a:t>Flange </a:t>
                      </a:r>
                      <a:r>
                        <a:rPr lang="ko-KR" altLang="en-US" sz="1100" dirty="0">
                          <a:latin typeface="游ゴシック" panose="020B0400000000000000" pitchFamily="50" charset="-128"/>
                          <a:ea typeface="游ゴシック" panose="020B0400000000000000" pitchFamily="50" charset="-128"/>
                        </a:rPr>
                        <a:t>면 사이에서 </a:t>
                      </a:r>
                      <a:r>
                        <a:rPr lang="en-US" altLang="ko-KR" sz="1100" dirty="0">
                          <a:latin typeface="游ゴシック" panose="020B0400000000000000" pitchFamily="50" charset="-128"/>
                          <a:ea typeface="游ゴシック" panose="020B0400000000000000" pitchFamily="50" charset="-128"/>
                        </a:rPr>
                        <a:t>Leak</a:t>
                      </a:r>
                      <a:endParaRPr lang="ja-JP" altLang="en-US"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ko-KR" altLang="en-US" sz="1100" dirty="0">
                          <a:latin typeface="游ゴシック" panose="020B0400000000000000" pitchFamily="50" charset="-128"/>
                          <a:ea typeface="游ゴシック" panose="020B0400000000000000" pitchFamily="50" charset="-128"/>
                        </a:rPr>
                        <a:t>배관 </a:t>
                      </a:r>
                      <a:r>
                        <a:rPr lang="en-US" altLang="ko-KR" sz="1100" dirty="0">
                          <a:latin typeface="游ゴシック" panose="020B0400000000000000" pitchFamily="50" charset="-128"/>
                          <a:ea typeface="游ゴシック" panose="020B0400000000000000" pitchFamily="50" charset="-128"/>
                        </a:rPr>
                        <a:t>Bolt</a:t>
                      </a:r>
                      <a:r>
                        <a:rPr lang="ko-KR" altLang="en-US" sz="1100" dirty="0">
                          <a:latin typeface="游ゴシック" panose="020B0400000000000000" pitchFamily="50" charset="-128"/>
                          <a:ea typeface="游ゴシック" panose="020B0400000000000000" pitchFamily="50" charset="-128"/>
                        </a:rPr>
                        <a:t>가 느슨하거나 균등한 </a:t>
                      </a:r>
                      <a:r>
                        <a:rPr lang="en-US" altLang="ko-KR" sz="1100" dirty="0">
                          <a:latin typeface="游ゴシック" panose="020B0400000000000000" pitchFamily="50" charset="-128"/>
                          <a:ea typeface="游ゴシック" panose="020B0400000000000000" pitchFamily="50" charset="-128"/>
                        </a:rPr>
                        <a:t>Torque</a:t>
                      </a:r>
                      <a:r>
                        <a:rPr lang="ko-KR" altLang="en-US" sz="1100" dirty="0">
                          <a:latin typeface="游ゴシック" panose="020B0400000000000000" pitchFamily="50" charset="-128"/>
                          <a:ea typeface="游ゴシック" panose="020B0400000000000000" pitchFamily="50" charset="-128"/>
                        </a:rPr>
                        <a:t>로 조여지지 않음</a:t>
                      </a:r>
                      <a:r>
                        <a:rPr lang="en-US" altLang="ko-KR" sz="1100" dirty="0">
                          <a:latin typeface="游ゴシック" panose="020B0400000000000000" pitchFamily="50" charset="-128"/>
                          <a:ea typeface="游ゴシック" panose="020B0400000000000000" pitchFamily="50" charset="-128"/>
                        </a:rPr>
                        <a:t>.</a:t>
                      </a:r>
                      <a:endParaRPr lang="ja-JP" altLang="en-US"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latinLnBrk="1"/>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감압 후 배관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Bolt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풀고 대각선 순으로 다시 조인다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1"/>
                  </a:ext>
                </a:extLst>
              </a:tr>
              <a:tr h="399191">
                <a:tc vMerge="1">
                  <a:txBody>
                    <a:bodyPr/>
                    <a:lstStyle/>
                    <a:p>
                      <a:pPr latinLnBrk="1"/>
                      <a:endParaRPr lang="ko-KR" altLang="en-US" sz="1000" dirty="0"/>
                    </a:p>
                  </a:txBody>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Flange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또는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Pipe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의 위치가 어긋남</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Valve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제거하고</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Flange/Pipe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의 위치를 맞추어 평행하게 한다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2"/>
                  </a:ext>
                </a:extLst>
              </a:tr>
              <a:tr h="416613">
                <a:tc vMerge="1">
                  <a:txBody>
                    <a:bodyPr/>
                    <a:lstStyle/>
                    <a:p>
                      <a:pPr latinLnBrk="1"/>
                      <a:endParaRPr lang="ko-KR" altLang="en-US" sz="1000" dirty="0"/>
                    </a:p>
                  </a:txBody>
                  <a:tcPr/>
                </a:tc>
                <a:tc>
                  <a:txBody>
                    <a:bodyPr/>
                    <a:lstStyle/>
                    <a:p>
                      <a:pPr latinLnBrk="1"/>
                      <a:r>
                        <a:rPr lang="ko-KR" altLang="en-US" sz="1100" b="0" i="0" kern="1200" dirty="0">
                          <a:solidFill>
                            <a:schemeClr val="dk1"/>
                          </a:solidFill>
                          <a:effectLst/>
                          <a:latin typeface="游ゴシック" panose="020B0400000000000000" pitchFamily="50" charset="-128"/>
                          <a:ea typeface="+mn-ea"/>
                          <a:cs typeface="+mn-cs"/>
                        </a:rPr>
                        <a:t>배관 </a:t>
                      </a:r>
                      <a:r>
                        <a:rPr lang="en-US" altLang="ko-KR" sz="1100" b="0" i="0" kern="1200" dirty="0">
                          <a:solidFill>
                            <a:schemeClr val="dk1"/>
                          </a:solidFill>
                          <a:effectLst/>
                          <a:latin typeface="游ゴシック" panose="020B0400000000000000" pitchFamily="50" charset="-128"/>
                          <a:ea typeface="+mn-ea"/>
                          <a:cs typeface="+mn-cs"/>
                        </a:rPr>
                        <a:t>Gasket</a:t>
                      </a:r>
                      <a:r>
                        <a:rPr lang="ko-KR" altLang="en-US" sz="1100" b="0" i="0" kern="1200" dirty="0">
                          <a:solidFill>
                            <a:schemeClr val="dk1"/>
                          </a:solidFill>
                          <a:effectLst/>
                          <a:latin typeface="游ゴシック" panose="020B0400000000000000" pitchFamily="50" charset="-128"/>
                          <a:ea typeface="+mn-ea"/>
                          <a:cs typeface="+mn-cs"/>
                        </a:rPr>
                        <a:t>의 적절하지 않은 사용</a:t>
                      </a:r>
                      <a:r>
                        <a:rPr lang="en-US" altLang="ko-KR" sz="1100" b="0" i="0" kern="1200" dirty="0">
                          <a:solidFill>
                            <a:schemeClr val="dk1"/>
                          </a:solidFill>
                          <a:effectLst/>
                          <a:latin typeface="游ゴシック" panose="020B0400000000000000" pitchFamily="50" charset="-128"/>
                          <a:ea typeface="+mn-ea"/>
                          <a:cs typeface="+mn-cs"/>
                        </a:rPr>
                        <a:t>.</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Valve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와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Pipe Flange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사이에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Gasket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을 삽입하지 않도록 한다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(Valve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에 포함 된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Seat Ring</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이 그 역할을 수행하고 있음</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75365">
                <a:tc rowSpan="2">
                  <a:txBody>
                    <a:bodyPr/>
                    <a:lstStyle/>
                    <a:p>
                      <a:pPr latinLnBrk="1"/>
                      <a:r>
                        <a:rPr lang="en-US" altLang="ja-JP" sz="1100" dirty="0">
                          <a:latin typeface="游ゴシック" panose="020B0400000000000000" pitchFamily="50" charset="-128"/>
                          <a:ea typeface="游ゴシック" panose="020B0400000000000000" pitchFamily="50" charset="-128"/>
                        </a:rPr>
                        <a:t>Grand </a:t>
                      </a:r>
                      <a:r>
                        <a:rPr lang="ko-KR" altLang="en-US" sz="1100" dirty="0">
                          <a:latin typeface="游ゴシック" panose="020B0400000000000000" pitchFamily="50" charset="-128"/>
                          <a:ea typeface="游ゴシック" panose="020B0400000000000000" pitchFamily="50" charset="-128"/>
                        </a:rPr>
                        <a:t>하부에서 </a:t>
                      </a:r>
                      <a:r>
                        <a:rPr lang="en-US" altLang="ko-KR" sz="1100" dirty="0">
                          <a:latin typeface="游ゴシック" panose="020B0400000000000000" pitchFamily="50" charset="-128"/>
                          <a:ea typeface="游ゴシック" panose="020B0400000000000000" pitchFamily="50" charset="-128"/>
                        </a:rPr>
                        <a:t>Leak</a:t>
                      </a:r>
                      <a:endParaRPr lang="ja-JP" altLang="en-US"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Grand</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Bolt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가 느슨하거나</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Packing</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이 마모</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혹은 열화 됨</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Gland Bolt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다시 조이고</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해결되지 않을 경우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Gland Packing</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을 교환한다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4"/>
                  </a:ext>
                </a:extLst>
              </a:tr>
              <a:tr h="375365">
                <a:tc vMerge="1">
                  <a:txBody>
                    <a:bodyPr/>
                    <a:lstStyle/>
                    <a:p>
                      <a:pPr latinLnBrk="1"/>
                      <a:endParaRPr lang="ko-KR" altLang="en-US" sz="1000" dirty="0"/>
                    </a:p>
                  </a:txBody>
                  <a:tcPr/>
                </a:tc>
                <a:tc>
                  <a:txBody>
                    <a:bodyPr/>
                    <a:lstStyle/>
                    <a:p>
                      <a:pPr latinLnBrk="1"/>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하부 볼트가 느슨하거나 하부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Gasket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이 열화 됨</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육각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Bolt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가 느슨해 진 경우는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Bolt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다시 조인다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해결되지 않을 경우 하부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Gasket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을 교체한다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75365">
                <a:tc rowSpan="5">
                  <a:txBody>
                    <a:bodyPr/>
                    <a:lstStyle/>
                    <a:p>
                      <a:pPr latinLnBrk="1"/>
                      <a:r>
                        <a:rPr lang="en-US" altLang="ja-JP" sz="1100" dirty="0">
                          <a:latin typeface="游ゴシック" panose="020B0400000000000000" pitchFamily="50" charset="-128"/>
                          <a:ea typeface="游ゴシック" panose="020B0400000000000000" pitchFamily="50" charset="-128"/>
                        </a:rPr>
                        <a:t>Valve Seat </a:t>
                      </a:r>
                      <a:r>
                        <a:rPr lang="en-US" altLang="ko-KR" sz="1100" dirty="0">
                          <a:latin typeface="游ゴシック" panose="020B0400000000000000" pitchFamily="50" charset="-128"/>
                          <a:ea typeface="游ゴシック" panose="020B0400000000000000" pitchFamily="50" charset="-128"/>
                        </a:rPr>
                        <a:t>Leak</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배관 내부에 이물질이 혼입되어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Disc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또는 시트가 파손됨</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ja-JP" altLang="en-US" sz="1100" b="0" i="0" kern="1200" dirty="0">
                        <a:solidFill>
                          <a:schemeClr val="dk1"/>
                        </a:solidFill>
                        <a:effectLst/>
                        <a:latin typeface="游ゴシック" panose="020B0400000000000000" pitchFamily="50" charset="-128"/>
                        <a:ea typeface="游ゴシック" panose="020B0400000000000000"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Seat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파손의 경우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Seat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교체</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Disc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손상의 경우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Valve Assy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교체</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6"/>
                  </a:ext>
                </a:extLst>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Disc</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의 완전 차단 위치가 달라짐</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(Actuator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장착 볼트 체결 불량</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Valve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청소하고 완전 차단 위치를 올바르게 조정한다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p>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Actuator</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점검하고 필요시 수리</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교체 한다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7"/>
                  </a:ext>
                </a:extLst>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장기간 사용</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혹은 개폐횟수의 과다로 인해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Seat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의 마모 및 변화가 발생</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Seat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교환한다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8"/>
                  </a:ext>
                </a:extLst>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Seat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의 손상 또는 변형에 의한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Disc</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의 비정상적인 간섭</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Seat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파손의 경우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Seat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교체</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Disc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손상의 경우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Valve Assy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교체</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9"/>
                  </a:ext>
                </a:extLst>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ko-KR" sz="1100" dirty="0">
                          <a:latin typeface="游ゴシック" panose="020B0400000000000000" pitchFamily="50" charset="-128"/>
                          <a:ea typeface="+mn-ea"/>
                        </a:rPr>
                        <a:t>Valve</a:t>
                      </a:r>
                      <a:r>
                        <a:rPr lang="ko-KR" altLang="en-US" sz="1100" dirty="0">
                          <a:latin typeface="游ゴシック" panose="020B0400000000000000" pitchFamily="50" charset="-128"/>
                          <a:ea typeface="+mn-ea"/>
                        </a:rPr>
                        <a:t>의 변형 또는 파손</a:t>
                      </a:r>
                      <a:endParaRPr lang="en-US" altLang="ko-KR"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dirty="0">
                          <a:latin typeface="游ゴシック" panose="020B0400000000000000" pitchFamily="50" charset="-128"/>
                          <a:ea typeface="+mn-ea"/>
                        </a:rPr>
                        <a:t>Valve </a:t>
                      </a:r>
                      <a:r>
                        <a:rPr lang="ko-KR" altLang="en-US" sz="1100" dirty="0">
                          <a:latin typeface="游ゴシック" panose="020B0400000000000000" pitchFamily="50" charset="-128"/>
                          <a:ea typeface="+mn-ea"/>
                        </a:rPr>
                        <a:t>전반의 외관을 확인하여</a:t>
                      </a:r>
                      <a:r>
                        <a:rPr lang="en-US" altLang="ko-KR" sz="1100" dirty="0">
                          <a:latin typeface="游ゴシック" panose="020B0400000000000000" pitchFamily="50" charset="-128"/>
                          <a:ea typeface="+mn-ea"/>
                        </a:rPr>
                        <a:t>, </a:t>
                      </a:r>
                      <a:r>
                        <a:rPr lang="ko-KR" altLang="en-US" sz="1100" dirty="0">
                          <a:latin typeface="游ゴシック" panose="020B0400000000000000" pitchFamily="50" charset="-128"/>
                          <a:ea typeface="+mn-ea"/>
                        </a:rPr>
                        <a:t>변형</a:t>
                      </a:r>
                      <a:r>
                        <a:rPr lang="en-US" altLang="ko-KR" sz="1100" dirty="0">
                          <a:latin typeface="游ゴシック" panose="020B0400000000000000" pitchFamily="50" charset="-128"/>
                          <a:ea typeface="+mn-ea"/>
                        </a:rPr>
                        <a:t>, </a:t>
                      </a:r>
                      <a:r>
                        <a:rPr lang="ko-KR" altLang="en-US" sz="1100" dirty="0">
                          <a:latin typeface="游ゴシック" panose="020B0400000000000000" pitchFamily="50" charset="-128"/>
                          <a:ea typeface="+mn-ea"/>
                        </a:rPr>
                        <a:t>패임</a:t>
                      </a:r>
                      <a:r>
                        <a:rPr lang="en-US" altLang="ko-KR" sz="1100" dirty="0">
                          <a:latin typeface="游ゴシック" panose="020B0400000000000000" pitchFamily="50" charset="-128"/>
                          <a:ea typeface="+mn-ea"/>
                        </a:rPr>
                        <a:t>, </a:t>
                      </a:r>
                      <a:r>
                        <a:rPr lang="ko-KR" altLang="en-US" sz="1100" dirty="0">
                          <a:latin typeface="游ゴシック" panose="020B0400000000000000" pitchFamily="50" charset="-128"/>
                          <a:ea typeface="+mn-ea"/>
                        </a:rPr>
                        <a:t>파손</a:t>
                      </a:r>
                      <a:r>
                        <a:rPr lang="en-US" altLang="ko-KR" sz="1100" dirty="0">
                          <a:latin typeface="游ゴシック" panose="020B0400000000000000" pitchFamily="50" charset="-128"/>
                          <a:ea typeface="+mn-ea"/>
                        </a:rPr>
                        <a:t>, </a:t>
                      </a:r>
                      <a:r>
                        <a:rPr lang="ko-KR" altLang="en-US" sz="1100" dirty="0">
                          <a:latin typeface="游ゴシック" panose="020B0400000000000000" pitchFamily="50" charset="-128"/>
                          <a:ea typeface="+mn-ea"/>
                        </a:rPr>
                        <a:t>부식 등이 없는지 확인한다</a:t>
                      </a:r>
                      <a:r>
                        <a:rPr lang="en-US" altLang="ko-KR" sz="1100" dirty="0">
                          <a:latin typeface="游ゴシック" panose="020B0400000000000000" pitchFamily="50" charset="-128"/>
                          <a:ea typeface="+mn-ea"/>
                        </a:rPr>
                        <a:t>, </a:t>
                      </a:r>
                      <a:r>
                        <a:rPr lang="ko-KR" altLang="en-US" sz="1100" dirty="0">
                          <a:latin typeface="游ゴシック" panose="020B0400000000000000" pitchFamily="50" charset="-128"/>
                          <a:ea typeface="+mn-ea"/>
                        </a:rPr>
                        <a:t>해당 현상이 하나라도 확인될 경우 </a:t>
                      </a:r>
                      <a:r>
                        <a:rPr lang="en-US" altLang="ko-KR" sz="1100" dirty="0">
                          <a:latin typeface="游ゴシック" panose="020B0400000000000000" pitchFamily="50" charset="-128"/>
                          <a:ea typeface="+mn-ea"/>
                        </a:rPr>
                        <a:t>Valve Assy </a:t>
                      </a:r>
                      <a:r>
                        <a:rPr lang="ko-KR" altLang="en-US" sz="1100" dirty="0">
                          <a:latin typeface="游ゴシック" panose="020B0400000000000000" pitchFamily="50" charset="-128"/>
                          <a:ea typeface="+mn-ea"/>
                        </a:rPr>
                        <a:t>교체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529202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3">
            <a:extLst>
              <a:ext uri="{FF2B5EF4-FFF2-40B4-BE49-F238E27FC236}">
                <a16:creationId xmlns:a16="http://schemas.microsoft.com/office/drawing/2014/main" id="{54A356AE-3DF3-2FFC-EECA-D8BFBD05BE31}"/>
              </a:ext>
            </a:extLst>
          </p:cNvPr>
          <p:cNvSpPr txBox="1"/>
          <p:nvPr/>
        </p:nvSpPr>
        <p:spPr>
          <a:xfrm>
            <a:off x="1064359" y="861910"/>
            <a:ext cx="8009017"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latin typeface="游ゴシック" panose="020B0400000000000000" pitchFamily="50" charset="-128"/>
                <a:ea typeface="游ゴシック" panose="020B0400000000000000" pitchFamily="50" charset="-128"/>
              </a:rPr>
              <a:t>Concentric BFV Seat </a:t>
            </a:r>
            <a:r>
              <a:rPr lang="ko-KR" altLang="en-US" sz="2400" b="1" kern="0" dirty="0">
                <a:latin typeface="游ゴシック" panose="020B0400000000000000" pitchFamily="50" charset="-128"/>
                <a:ea typeface="游ゴシック" panose="020B0400000000000000" pitchFamily="50" charset="-128"/>
              </a:rPr>
              <a:t>손상 사례</a:t>
            </a:r>
            <a:endParaRPr lang="en-US" altLang="ko-KR" sz="2400" b="1" kern="0" dirty="0">
              <a:latin typeface="游ゴシック" panose="020B0400000000000000" pitchFamily="50" charset="-128"/>
              <a:ea typeface="游ゴシック" panose="020B0400000000000000" pitchFamily="50" charset="-128"/>
            </a:endParaRPr>
          </a:p>
        </p:txBody>
      </p:sp>
      <p:pic>
        <p:nvPicPr>
          <p:cNvPr id="3" name="그림 2">
            <a:extLst>
              <a:ext uri="{FF2B5EF4-FFF2-40B4-BE49-F238E27FC236}">
                <a16:creationId xmlns:a16="http://schemas.microsoft.com/office/drawing/2014/main" id="{2842A746-692E-3824-9DA1-107635066B3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6200000">
            <a:off x="1954926" y="4331801"/>
            <a:ext cx="1552525" cy="2161664"/>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1164480-58DF-D12A-AA7D-D351680905FF}"/>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505096" y="4640480"/>
            <a:ext cx="2496500" cy="154442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C8031EFE-D5E9-58F6-BCDE-1025AA27671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416431" y="1812664"/>
            <a:ext cx="3585165" cy="2678529"/>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35DE8C23-8873-3AD8-2DF2-8D90ABBE3CB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656765" y="1780323"/>
            <a:ext cx="4000941" cy="2848233"/>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C92DA85C-11B3-27BB-B6BC-F9291B9133FE}"/>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4285911" y="4636370"/>
            <a:ext cx="2762032" cy="1548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9DD6D4-A851-9C93-2DA9-DA191F4F014F}"/>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058535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3">
            <a:extLst>
              <a:ext uri="{FF2B5EF4-FFF2-40B4-BE49-F238E27FC236}">
                <a16:creationId xmlns:a16="http://schemas.microsoft.com/office/drawing/2014/main" id="{54A356AE-3DF3-2FFC-EECA-D8BFBD05BE31}"/>
              </a:ext>
            </a:extLst>
          </p:cNvPr>
          <p:cNvSpPr txBox="1"/>
          <p:nvPr/>
        </p:nvSpPr>
        <p:spPr>
          <a:xfrm>
            <a:off x="1187865" y="1024550"/>
            <a:ext cx="8009017"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latin typeface="游ゴシック" panose="020B0400000000000000" pitchFamily="50" charset="-128"/>
                <a:ea typeface="游ゴシック" panose="020B0400000000000000" pitchFamily="50" charset="-128"/>
              </a:rPr>
              <a:t>Double &amp; Triple Offset Eccentric BFV</a:t>
            </a:r>
          </a:p>
        </p:txBody>
      </p:sp>
      <p:graphicFrame>
        <p:nvGraphicFramePr>
          <p:cNvPr id="3" name="표 2">
            <a:extLst>
              <a:ext uri="{FF2B5EF4-FFF2-40B4-BE49-F238E27FC236}">
                <a16:creationId xmlns:a16="http://schemas.microsoft.com/office/drawing/2014/main" id="{BB5224E7-A9F0-F404-6FFC-56B720F62DB3}"/>
              </a:ext>
            </a:extLst>
          </p:cNvPr>
          <p:cNvGraphicFramePr>
            <a:graphicFrameLocks noGrp="1"/>
          </p:cNvGraphicFramePr>
          <p:nvPr>
            <p:extLst>
              <p:ext uri="{D42A27DB-BD31-4B8C-83A1-F6EECF244321}">
                <p14:modId xmlns:p14="http://schemas.microsoft.com/office/powerpoint/2010/main" val="3480482908"/>
              </p:ext>
            </p:extLst>
          </p:nvPr>
        </p:nvGraphicFramePr>
        <p:xfrm>
          <a:off x="1187865" y="2123941"/>
          <a:ext cx="9856854" cy="3533446"/>
        </p:xfrm>
        <a:graphic>
          <a:graphicData uri="http://schemas.openxmlformats.org/drawingml/2006/table">
            <a:tbl>
              <a:tblPr firstRow="1" bandRow="1">
                <a:tableStyleId>{5C22544A-7EE6-4342-B048-85BDC9FD1C3A}</a:tableStyleId>
              </a:tblPr>
              <a:tblGrid>
                <a:gridCol w="1555785">
                  <a:extLst>
                    <a:ext uri="{9D8B030D-6E8A-4147-A177-3AD203B41FA5}">
                      <a16:colId xmlns:a16="http://schemas.microsoft.com/office/drawing/2014/main" val="20000"/>
                    </a:ext>
                  </a:extLst>
                </a:gridCol>
                <a:gridCol w="3975893">
                  <a:extLst>
                    <a:ext uri="{9D8B030D-6E8A-4147-A177-3AD203B41FA5}">
                      <a16:colId xmlns:a16="http://schemas.microsoft.com/office/drawing/2014/main" val="20001"/>
                    </a:ext>
                  </a:extLst>
                </a:gridCol>
                <a:gridCol w="4325176">
                  <a:extLst>
                    <a:ext uri="{9D8B030D-6E8A-4147-A177-3AD203B41FA5}">
                      <a16:colId xmlns:a16="http://schemas.microsoft.com/office/drawing/2014/main" val="20002"/>
                    </a:ext>
                  </a:extLst>
                </a:gridCol>
              </a:tblGrid>
              <a:tr h="375365">
                <a:tc>
                  <a:txBody>
                    <a:bodyPr/>
                    <a:lstStyle/>
                    <a:p>
                      <a:pPr algn="ctr" latinLnBrk="1"/>
                      <a:r>
                        <a:rPr lang="en-US" altLang="ko-KR" sz="1200" dirty="0">
                          <a:latin typeface="游ゴシック" panose="020B0400000000000000" pitchFamily="50" charset="-128"/>
                          <a:ea typeface="游ゴシック" panose="020B0400000000000000" pitchFamily="50" charset="-128"/>
                        </a:rPr>
                        <a:t>Problem</a:t>
                      </a:r>
                      <a:endParaRPr lang="ko-KR" altLang="en-US" sz="12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a:latin typeface="游ゴシック" panose="020B0400000000000000" pitchFamily="50" charset="-128"/>
                          <a:ea typeface="游ゴシック" panose="020B0400000000000000" pitchFamily="50" charset="-128"/>
                        </a:rPr>
                        <a:t>Cause</a:t>
                      </a:r>
                      <a:endParaRPr lang="ko-KR" altLang="en-US" sz="12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游ゴシック" panose="020B0400000000000000" pitchFamily="50" charset="-128"/>
                          <a:ea typeface="游ゴシック" panose="020B0400000000000000" pitchFamily="50" charset="-128"/>
                        </a:rPr>
                        <a:t>Countermeasures</a:t>
                      </a:r>
                      <a:endParaRPr lang="ko-KR" altLang="en-US" sz="12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365">
                <a:tc rowSpan="3">
                  <a:txBody>
                    <a:bodyPr/>
                    <a:lstStyle/>
                    <a:p>
                      <a:pPr latinLnBrk="1"/>
                      <a:r>
                        <a:rPr lang="en-US" altLang="ja-JP" sz="1000" dirty="0">
                          <a:latin typeface="游ゴシック" panose="020B0400000000000000" pitchFamily="50" charset="-128"/>
                          <a:ea typeface="游ゴシック" panose="020B0400000000000000" pitchFamily="50" charset="-128"/>
                        </a:rPr>
                        <a:t>Grand </a:t>
                      </a:r>
                      <a:r>
                        <a:rPr lang="ko-KR" altLang="en-US" sz="1000" dirty="0">
                          <a:latin typeface="游ゴシック" panose="020B0400000000000000" pitchFamily="50" charset="-128"/>
                          <a:ea typeface="游ゴシック" panose="020B0400000000000000" pitchFamily="50" charset="-128"/>
                        </a:rPr>
                        <a:t>하부 </a:t>
                      </a:r>
                      <a:r>
                        <a:rPr lang="en-US" altLang="ko-KR" sz="1000" dirty="0">
                          <a:latin typeface="游ゴシック" panose="020B0400000000000000" pitchFamily="50" charset="-128"/>
                          <a:ea typeface="游ゴシック" panose="020B0400000000000000" pitchFamily="50" charset="-128"/>
                        </a:rPr>
                        <a:t>Leak</a:t>
                      </a:r>
                      <a:endParaRPr lang="ja-JP" altLang="en-US" sz="10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Grand</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Bolt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가 느슨하거나</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Packing</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이 마모</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혹은 열화 됨</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Gland Bolt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다시 체결</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현상이 지속 될 경우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Gland Packing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교체</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6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solidFill>
                      <a:schemeClr val="bg1">
                        <a:lumMod val="95000"/>
                      </a:schemeClr>
                    </a:solidFill>
                  </a:tcPr>
                </a:tc>
                <a:extLst>
                  <a:ext uri="{0D108BD9-81ED-4DB2-BD59-A6C34878D82A}">
                    <a16:rowId xmlns:a16="http://schemas.microsoft.com/office/drawing/2014/main" val="10001"/>
                  </a:ext>
                </a:extLst>
              </a:tr>
              <a:tr h="375365">
                <a:tc vMerge="1">
                  <a:txBody>
                    <a:bodyPr/>
                    <a:lstStyle/>
                    <a:p>
                      <a:pPr latinLnBrk="1"/>
                      <a:endParaRPr lang="ko-KR" altLang="en-US" sz="1000" dirty="0"/>
                    </a:p>
                  </a:txBody>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Grand Bolt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체결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Torque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가 균일하지 않음</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Gland Bolt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다시 체결</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현상이 지속 될 경우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Gland Packing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교체</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6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75365">
                <a:tc vMerge="1">
                  <a:txBody>
                    <a:bodyPr/>
                    <a:lstStyle/>
                    <a:p>
                      <a:pPr latinLnBrk="1"/>
                      <a:endParaRPr lang="en-US" altLang="ko-KR" sz="10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Grand</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Packing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파손</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Gland Packing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교체</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6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75365">
                <a:tc>
                  <a:txBody>
                    <a:bodyPr/>
                    <a:lstStyle/>
                    <a:p>
                      <a:pPr latinLnBrk="1"/>
                      <a:r>
                        <a:rPr lang="ko-KR" altLang="en-US" sz="1000" dirty="0">
                          <a:latin typeface="游ゴシック" panose="020B0400000000000000" pitchFamily="50" charset="-128"/>
                          <a:ea typeface="游ゴシック" panose="020B0400000000000000" pitchFamily="50" charset="-128"/>
                        </a:rPr>
                        <a:t>내부 </a:t>
                      </a:r>
                      <a:r>
                        <a:rPr lang="en-US" altLang="ko-KR" sz="1000" dirty="0">
                          <a:latin typeface="游ゴシック" panose="020B0400000000000000" pitchFamily="50" charset="-128"/>
                          <a:ea typeface="游ゴシック" panose="020B0400000000000000" pitchFamily="50" charset="-128"/>
                        </a:rPr>
                        <a:t>Bore Leak</a:t>
                      </a:r>
                      <a:endParaRPr lang="ja-JP" altLang="en-US" sz="10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1200" b="0" i="0" kern="1200" dirty="0">
                          <a:solidFill>
                            <a:schemeClr val="dk1"/>
                          </a:solidFill>
                          <a:effectLst/>
                          <a:latin typeface="游ゴシック" panose="020B0400000000000000" pitchFamily="50" charset="-128"/>
                          <a:ea typeface="游ゴシック" panose="020B0400000000000000" pitchFamily="50" charset="-128"/>
                          <a:cs typeface="+mn-cs"/>
                        </a:rPr>
                        <a:t>Seat</a:t>
                      </a:r>
                      <a:r>
                        <a:rPr lang="ko-KR" altLang="en-US" sz="1200" b="0"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200" b="0" i="0" kern="1200" dirty="0">
                          <a:solidFill>
                            <a:schemeClr val="dk1"/>
                          </a:solidFill>
                          <a:effectLst/>
                          <a:latin typeface="游ゴシック" panose="020B0400000000000000" pitchFamily="50" charset="-128"/>
                          <a:ea typeface="游ゴシック" panose="020B0400000000000000" pitchFamily="50" charset="-128"/>
                          <a:cs typeface="+mn-cs"/>
                        </a:rPr>
                        <a:t>Ring</a:t>
                      </a:r>
                      <a:r>
                        <a:rPr lang="ko-KR" altLang="en-US" sz="1200" b="0" i="0" kern="1200" dirty="0">
                          <a:solidFill>
                            <a:schemeClr val="dk1"/>
                          </a:solidFill>
                          <a:effectLst/>
                          <a:latin typeface="游ゴシック" panose="020B0400000000000000" pitchFamily="50" charset="-128"/>
                          <a:ea typeface="游ゴシック" panose="020B0400000000000000" pitchFamily="50" charset="-128"/>
                          <a:cs typeface="+mn-cs"/>
                        </a:rPr>
                        <a:t> 파손</a:t>
                      </a:r>
                      <a:r>
                        <a:rPr lang="en-US" altLang="ko-KR" sz="12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7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ja-JP" sz="1200" b="0" i="0" kern="1200" dirty="0">
                          <a:solidFill>
                            <a:schemeClr val="dk1"/>
                          </a:solidFill>
                          <a:effectLst/>
                          <a:latin typeface="游ゴシック" panose="020B0400000000000000" pitchFamily="50" charset="-128"/>
                          <a:ea typeface="游ゴシック" panose="020B0400000000000000" pitchFamily="50" charset="-128"/>
                          <a:cs typeface="+mn-cs"/>
                        </a:rPr>
                        <a:t>Valve</a:t>
                      </a:r>
                      <a:r>
                        <a:rPr lang="ko-KR" altLang="en-US" sz="1200" b="0" i="0" kern="1200" dirty="0">
                          <a:solidFill>
                            <a:schemeClr val="dk1"/>
                          </a:solidFill>
                          <a:effectLst/>
                          <a:latin typeface="游ゴシック" panose="020B0400000000000000" pitchFamily="50" charset="-128"/>
                          <a:ea typeface="游ゴシック" panose="020B0400000000000000" pitchFamily="50" charset="-128"/>
                          <a:cs typeface="+mn-cs"/>
                        </a:rPr>
                        <a:t>를 분해하여 점검</a:t>
                      </a:r>
                      <a:r>
                        <a:rPr lang="en-US" altLang="ko-KR" sz="1200" b="0" i="0" kern="1200" dirty="0">
                          <a:solidFill>
                            <a:schemeClr val="dk1"/>
                          </a:solidFill>
                          <a:effectLst/>
                          <a:latin typeface="游ゴシック" panose="020B0400000000000000" pitchFamily="50" charset="-128"/>
                          <a:ea typeface="游ゴシック" panose="020B0400000000000000" pitchFamily="50" charset="-128"/>
                          <a:cs typeface="+mn-cs"/>
                        </a:rPr>
                        <a:t>, Seat Ring </a:t>
                      </a:r>
                      <a:r>
                        <a:rPr lang="ko-KR" altLang="en-US" sz="1200" b="0" i="0" kern="1200" dirty="0">
                          <a:solidFill>
                            <a:schemeClr val="dk1"/>
                          </a:solidFill>
                          <a:effectLst/>
                          <a:latin typeface="游ゴシック" panose="020B0400000000000000" pitchFamily="50" charset="-128"/>
                          <a:ea typeface="游ゴシック" panose="020B0400000000000000" pitchFamily="50" charset="-128"/>
                          <a:cs typeface="+mn-cs"/>
                        </a:rPr>
                        <a:t>교체</a:t>
                      </a:r>
                      <a:endParaRPr lang="en-US" altLang="ko-KR" sz="7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75365">
                <a:tc>
                  <a:txBody>
                    <a:bodyPr/>
                    <a:lstStyle/>
                    <a:p>
                      <a:pPr latinLnBrk="1"/>
                      <a:r>
                        <a:rPr lang="ko-KR" altLang="en-US" sz="1000" dirty="0">
                          <a:latin typeface="游ゴシック" panose="020B0400000000000000" pitchFamily="50" charset="-128"/>
                          <a:ea typeface="+mn-ea"/>
                        </a:rPr>
                        <a:t>소음 ・ 진동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dirty="0">
                          <a:latin typeface="游ゴシック" panose="020B0400000000000000" pitchFamily="50" charset="-128"/>
                          <a:ea typeface="游ゴシック" panose="020B0400000000000000" pitchFamily="50" charset="-128"/>
                        </a:rPr>
                        <a:t>체결 부위가 느슨해 짐</a:t>
                      </a:r>
                      <a:r>
                        <a:rPr lang="en-US" altLang="ko-KR" sz="1000" dirty="0">
                          <a:latin typeface="游ゴシック" panose="020B0400000000000000" pitchFamily="50" charset="-128"/>
                          <a:ea typeface="游ゴシック" panose="020B0400000000000000" pitchFamily="50" charset="-128"/>
                        </a:rPr>
                        <a:t>.</a:t>
                      </a:r>
                      <a:endParaRPr lang="ja-JP" altLang="en-US" sz="10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ko-KR" altLang="en-US" sz="1000" b="0" i="0" kern="1200" dirty="0">
                          <a:solidFill>
                            <a:schemeClr val="dk1"/>
                          </a:solidFill>
                          <a:effectLst/>
                          <a:latin typeface="游ゴシック" panose="020B0400000000000000" pitchFamily="50" charset="-128"/>
                          <a:ea typeface="游ゴシック" panose="020B0400000000000000" pitchFamily="50" charset="-128"/>
                          <a:cs typeface="+mn-cs"/>
                        </a:rPr>
                        <a:t>체결 부위의 </a:t>
                      </a:r>
                      <a:r>
                        <a:rPr lang="en-US" altLang="ko-KR" sz="1000" b="0" i="0" kern="1200" dirty="0">
                          <a:solidFill>
                            <a:schemeClr val="dk1"/>
                          </a:solidFill>
                          <a:effectLst/>
                          <a:latin typeface="游ゴシック" panose="020B0400000000000000" pitchFamily="50" charset="-128"/>
                          <a:ea typeface="游ゴシック" panose="020B0400000000000000" pitchFamily="50" charset="-128"/>
                          <a:cs typeface="+mn-cs"/>
                        </a:rPr>
                        <a:t>Bolt</a:t>
                      </a:r>
                      <a:r>
                        <a:rPr lang="ko-KR" altLang="en-US" sz="1000" b="0" i="0" kern="1200" dirty="0">
                          <a:solidFill>
                            <a:schemeClr val="dk1"/>
                          </a:solidFill>
                          <a:effectLst/>
                          <a:latin typeface="游ゴシック" panose="020B0400000000000000" pitchFamily="50" charset="-128"/>
                          <a:ea typeface="游ゴシック" panose="020B0400000000000000" pitchFamily="50" charset="-128"/>
                          <a:cs typeface="+mn-cs"/>
                        </a:rPr>
                        <a:t>등을 다시 조인다</a:t>
                      </a:r>
                      <a:r>
                        <a:rPr lang="en-US" altLang="ko-KR" sz="10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8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75365">
                <a:tc rowSpan="3">
                  <a:txBody>
                    <a:bodyPr/>
                    <a:lstStyle/>
                    <a:p>
                      <a:pPr latinLnBrk="1"/>
                      <a:r>
                        <a:rPr lang="ko-KR" altLang="en-US" sz="1000" b="0" i="0" kern="1200" dirty="0">
                          <a:solidFill>
                            <a:schemeClr val="dk1"/>
                          </a:solidFill>
                          <a:effectLst/>
                          <a:latin typeface="游ゴシック" panose="020B0400000000000000" pitchFamily="50" charset="-128"/>
                          <a:ea typeface="游ゴシック" panose="020B0400000000000000" pitchFamily="50" charset="-128"/>
                          <a:cs typeface="+mn-cs"/>
                        </a:rPr>
                        <a:t>과도한 </a:t>
                      </a:r>
                      <a:r>
                        <a:rPr lang="en-US" altLang="ko-KR" sz="1000" b="0" i="0" kern="1200" dirty="0">
                          <a:solidFill>
                            <a:schemeClr val="dk1"/>
                          </a:solidFill>
                          <a:effectLst/>
                          <a:latin typeface="游ゴシック" panose="020B0400000000000000" pitchFamily="50" charset="-128"/>
                          <a:ea typeface="游ゴシック" panose="020B0400000000000000" pitchFamily="50" charset="-128"/>
                          <a:cs typeface="+mn-cs"/>
                        </a:rPr>
                        <a:t>Valve Torque</a:t>
                      </a:r>
                      <a:endParaRPr lang="ko-KR" altLang="en-US" sz="10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Stem</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에 이물질이 묻어 있을 가능성</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en-US" altLang="ko-KR" sz="6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Valve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점검하여 이물질을 제거한다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6"/>
                  </a:ext>
                </a:extLst>
              </a:tr>
              <a:tr h="375365">
                <a:tc vMerge="1">
                  <a:txBody>
                    <a:bodyPr/>
                    <a:lstStyle/>
                    <a:p>
                      <a:pPr latinLnBrk="1"/>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이물질로 인해 막히거나</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 Seat Ring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주위에 이물질이 있을 가능성</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Valve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조금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Open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시킨 상태로 유체로 세척하거나 </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Valve</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를 분해하여 검사한다</a:t>
                      </a:r>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7"/>
                  </a:ext>
                </a:extLst>
              </a:tr>
              <a:tr h="479171">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Gland Bolt</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가 과도하게 조여져 있음</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Gland Bolt </a:t>
                      </a:r>
                      <a:r>
                        <a:rPr lang="ko-KR" altLang="en-US" sz="1100" b="0" i="0" kern="1200" dirty="0">
                          <a:solidFill>
                            <a:schemeClr val="dk1"/>
                          </a:solidFill>
                          <a:effectLst/>
                          <a:latin typeface="游ゴシック" panose="020B0400000000000000" pitchFamily="50" charset="-128"/>
                          <a:ea typeface="游ゴシック" panose="020B0400000000000000" pitchFamily="50" charset="-128"/>
                          <a:cs typeface="+mn-cs"/>
                        </a:rPr>
                        <a:t>다시 체결</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bl>
          </a:graphicData>
        </a:graphic>
      </p:graphicFrame>
      <p:sp>
        <p:nvSpPr>
          <p:cNvPr id="6" name="TextBox 5">
            <a:extLst>
              <a:ext uri="{FF2B5EF4-FFF2-40B4-BE49-F238E27FC236}">
                <a16:creationId xmlns:a16="http://schemas.microsoft.com/office/drawing/2014/main" id="{18148021-3815-1031-864E-00249430C490}"/>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468644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C4CFDA80-5EDE-EAE6-B810-567C88A02F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51860" y="2414870"/>
            <a:ext cx="2342465" cy="3128962"/>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A0F30505-79D6-60DA-A472-FBFF978347D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77243" y="2414870"/>
            <a:ext cx="2327187" cy="3128962"/>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D8C3C7D5-BBC3-6AEB-0752-A2475D56062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35840" y="2414870"/>
            <a:ext cx="4203713" cy="31289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3D710C-7C2E-8918-F63F-6A1C0E76794F}"/>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 name="TextBox 523">
            <a:extLst>
              <a:ext uri="{FF2B5EF4-FFF2-40B4-BE49-F238E27FC236}">
                <a16:creationId xmlns:a16="http://schemas.microsoft.com/office/drawing/2014/main" id="{613889D2-8906-B180-4335-C31EC99A60F6}"/>
              </a:ext>
            </a:extLst>
          </p:cNvPr>
          <p:cNvSpPr txBox="1"/>
          <p:nvPr/>
        </p:nvSpPr>
        <p:spPr>
          <a:xfrm>
            <a:off x="1088109" y="1029898"/>
            <a:ext cx="10660868"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latin typeface="游ゴシック" panose="020B0400000000000000" pitchFamily="50" charset="-128"/>
                <a:ea typeface="游ゴシック" panose="020B0400000000000000" pitchFamily="50" charset="-128"/>
              </a:rPr>
              <a:t>Double &amp; Triple Offset Eccentric BFV (Seat </a:t>
            </a:r>
            <a:r>
              <a:rPr lang="ko-KR" altLang="en-US" sz="2400" b="1" kern="0" dirty="0">
                <a:latin typeface="游ゴシック" panose="020B0400000000000000" pitchFamily="50" charset="-128"/>
                <a:ea typeface="游ゴシック" panose="020B0400000000000000" pitchFamily="50" charset="-128"/>
              </a:rPr>
              <a:t>손상 사례</a:t>
            </a:r>
            <a:r>
              <a:rPr lang="en-US" altLang="ko-KR" sz="2400" b="1" kern="0" dirty="0">
                <a:latin typeface="游ゴシック" panose="020B0400000000000000" pitchFamily="50" charset="-128"/>
                <a:ea typeface="游ゴシック" panose="020B0400000000000000" pitchFamily="50" charset="-128"/>
              </a:rPr>
              <a:t>)</a:t>
            </a:r>
          </a:p>
        </p:txBody>
      </p:sp>
    </p:spTree>
    <p:extLst>
      <p:ext uri="{BB962C8B-B14F-4D97-AF65-F5344CB8AC3E}">
        <p14:creationId xmlns:p14="http://schemas.microsoft.com/office/powerpoint/2010/main" val="2841759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DD2E97B-C2A8-E80D-4258-1BBD0C7512CE}"/>
              </a:ext>
            </a:extLst>
          </p:cNvPr>
          <p:cNvGrpSpPr/>
          <p:nvPr/>
        </p:nvGrpSpPr>
        <p:grpSpPr>
          <a:xfrm>
            <a:off x="7194430" y="3657853"/>
            <a:ext cx="4036418" cy="1205087"/>
            <a:chOff x="6123958" y="2363016"/>
            <a:chExt cx="5643339" cy="1317857"/>
          </a:xfrm>
          <a:solidFill>
            <a:schemeClr val="accent3">
              <a:lumMod val="40000"/>
              <a:lumOff val="60000"/>
            </a:schemeClr>
          </a:solidFill>
        </p:grpSpPr>
        <p:sp>
          <p:nvSpPr>
            <p:cNvPr id="22" name="사각형: 둥근 모서리 21">
              <a:extLst>
                <a:ext uri="{FF2B5EF4-FFF2-40B4-BE49-F238E27FC236}">
                  <a16:creationId xmlns:a16="http://schemas.microsoft.com/office/drawing/2014/main" id="{229DF3B3-D359-DEC6-0B38-CDC09B13B7E2}"/>
                </a:ext>
              </a:extLst>
            </p:cNvPr>
            <p:cNvSpPr/>
            <p:nvPr/>
          </p:nvSpPr>
          <p:spPr>
            <a:xfrm>
              <a:off x="6123958" y="2363016"/>
              <a:ext cx="5643339" cy="1317574"/>
            </a:xfrm>
            <a:prstGeom prst="roundRect">
              <a:avLst>
                <a:gd name="adj" fmla="val 5400"/>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23" name="TextBox 22">
              <a:extLst>
                <a:ext uri="{FF2B5EF4-FFF2-40B4-BE49-F238E27FC236}">
                  <a16:creationId xmlns:a16="http://schemas.microsoft.com/office/drawing/2014/main" id="{F51E7DF3-4B13-A85A-AAB2-382D4272857E}"/>
                </a:ext>
              </a:extLst>
            </p:cNvPr>
            <p:cNvSpPr txBox="1"/>
            <p:nvPr/>
          </p:nvSpPr>
          <p:spPr>
            <a:xfrm>
              <a:off x="6252436" y="2502851"/>
              <a:ext cx="5382854" cy="1178022"/>
            </a:xfrm>
            <a:prstGeom prst="rect">
              <a:avLst/>
            </a:prstGeom>
            <a:grpFill/>
          </p:spPr>
          <p:txBody>
            <a:bodyPr wrap="square" rtlCol="0">
              <a:spAutoFit/>
            </a:bodyPr>
            <a:lstStyle/>
            <a:p>
              <a:r>
                <a:rPr lang="en-US" altLang="ko-KR" sz="1600" b="1" dirty="0">
                  <a:latin typeface="游ゴシック" panose="020B0400000000000000" pitchFamily="50" charset="-128"/>
                  <a:ea typeface="游ゴシック" panose="020B0400000000000000" pitchFamily="50" charset="-128"/>
                </a:rPr>
                <a:t>KITZ Korea (</a:t>
              </a:r>
              <a:r>
                <a:rPr lang="ko-KR" altLang="en-US" sz="1600" b="1" dirty="0">
                  <a:latin typeface="游ゴシック" panose="020B0400000000000000" pitchFamily="50" charset="-128"/>
                  <a:ea typeface="游ゴシック" panose="020B0400000000000000" pitchFamily="50" charset="-128"/>
                </a:rPr>
                <a:t>영업부</a:t>
              </a:r>
              <a:r>
                <a:rPr lang="ja-JP" altLang="en-US" sz="1600" b="1" dirty="0">
                  <a:latin typeface="游ゴシック" panose="020B0400000000000000" pitchFamily="50" charset="-128"/>
                  <a:ea typeface="游ゴシック" panose="020B0400000000000000" pitchFamily="50" charset="-128"/>
                </a:rPr>
                <a:t> </a:t>
              </a:r>
              <a:r>
                <a:rPr lang="en-US" altLang="ko-KR" sz="1600" b="1" dirty="0">
                  <a:latin typeface="游ゴシック" panose="020B0400000000000000" pitchFamily="50" charset="-128"/>
                  <a:ea typeface="游ゴシック" panose="020B0400000000000000" pitchFamily="50" charset="-128"/>
                </a:rPr>
                <a:t>/ Main</a:t>
              </a:r>
              <a:r>
                <a:rPr lang="ko-KR" altLang="en-US" sz="1600" b="1" dirty="0">
                  <a:latin typeface="游ゴシック" panose="020B0400000000000000" pitchFamily="50" charset="-128"/>
                  <a:ea typeface="游ゴシック" panose="020B0400000000000000" pitchFamily="50" charset="-128"/>
                </a:rPr>
                <a:t> 담당자</a:t>
              </a:r>
              <a:r>
                <a:rPr lang="en-US" altLang="ko-KR" sz="1600" b="1" dirty="0">
                  <a:latin typeface="游ゴシック" panose="020B0400000000000000" pitchFamily="50" charset="-128"/>
                  <a:ea typeface="游ゴシック" panose="020B0400000000000000" pitchFamily="50" charset="-128"/>
                </a:rPr>
                <a:t>)</a:t>
              </a:r>
            </a:p>
            <a:p>
              <a:r>
                <a:rPr lang="en-US" altLang="ko-KR" sz="1600" b="1" dirty="0">
                  <a:solidFill>
                    <a:schemeClr val="accent6">
                      <a:lumMod val="50000"/>
                    </a:schemeClr>
                  </a:solidFill>
                  <a:latin typeface="游ゴシック" panose="020B0400000000000000" pitchFamily="50" charset="-128"/>
                  <a:ea typeface="游ゴシック" panose="020B0400000000000000" pitchFamily="50" charset="-128"/>
                </a:rPr>
                <a:t>*A/S Engineer</a:t>
              </a:r>
              <a:r>
                <a:rPr lang="ko-KR" altLang="en-US" sz="1600" b="1" dirty="0">
                  <a:solidFill>
                    <a:schemeClr val="accent6">
                      <a:lumMod val="50000"/>
                    </a:schemeClr>
                  </a:solidFill>
                  <a:latin typeface="游ゴシック" panose="020B0400000000000000" pitchFamily="50" charset="-128"/>
                  <a:ea typeface="游ゴシック" panose="020B0400000000000000" pitchFamily="50" charset="-128"/>
                </a:rPr>
                <a:t>는</a:t>
              </a:r>
              <a:r>
                <a:rPr lang="en-US" altLang="ko-KR" sz="1600" b="1" dirty="0">
                  <a:solidFill>
                    <a:schemeClr val="accent6">
                      <a:lumMod val="50000"/>
                    </a:schemeClr>
                  </a:solidFill>
                  <a:latin typeface="游ゴシック" panose="020B0400000000000000" pitchFamily="50" charset="-128"/>
                  <a:ea typeface="游ゴシック" panose="020B0400000000000000" pitchFamily="50" charset="-128"/>
                </a:rPr>
                <a:t> </a:t>
              </a:r>
              <a:r>
                <a:rPr lang="ko-KR" altLang="en-US" sz="1600" b="1" dirty="0">
                  <a:solidFill>
                    <a:schemeClr val="accent6">
                      <a:lumMod val="50000"/>
                    </a:schemeClr>
                  </a:solidFill>
                  <a:latin typeface="游ゴシック" panose="020B0400000000000000" pitchFamily="50" charset="-128"/>
                  <a:ea typeface="游ゴシック" panose="020B0400000000000000" pitchFamily="50" charset="-128"/>
                </a:rPr>
                <a:t>영업부 소속</a:t>
              </a:r>
              <a:r>
                <a:rPr lang="en-US" altLang="ko-KR" sz="1600" b="1" dirty="0">
                  <a:solidFill>
                    <a:schemeClr val="accent6">
                      <a:lumMod val="50000"/>
                    </a:schemeClr>
                  </a:solidFill>
                  <a:latin typeface="游ゴシック" panose="020B0400000000000000" pitchFamily="50" charset="-128"/>
                  <a:ea typeface="游ゴシック" panose="020B0400000000000000" pitchFamily="50" charset="-128"/>
                </a:rPr>
                <a:t>.</a:t>
              </a:r>
            </a:p>
            <a:p>
              <a:endParaRPr lang="en-US" altLang="ko-KR" sz="1600" dirty="0">
                <a:solidFill>
                  <a:schemeClr val="bg2">
                    <a:lumMod val="50000"/>
                  </a:schemeClr>
                </a:solidFill>
                <a:latin typeface="游ゴシック" panose="020B0400000000000000" pitchFamily="50" charset="-128"/>
                <a:ea typeface="游ゴシック" panose="020B0400000000000000" pitchFamily="50" charset="-128"/>
              </a:endParaRPr>
            </a:p>
            <a:p>
              <a:pPr marL="171450" indent="-171450">
                <a:buFontTx/>
                <a:buChar char="-"/>
              </a:pPr>
              <a:r>
                <a:rPr lang="en-US" altLang="ja-JP" sz="1600" b="1" dirty="0">
                  <a:solidFill>
                    <a:schemeClr val="bg2">
                      <a:lumMod val="25000"/>
                    </a:schemeClr>
                  </a:solidFill>
                  <a:latin typeface="游ゴシック" panose="020B0400000000000000" pitchFamily="50" charset="-128"/>
                  <a:ea typeface="游ゴシック" panose="020B0400000000000000" pitchFamily="50" charset="-128"/>
                </a:rPr>
                <a:t>QA/QA</a:t>
              </a:r>
              <a:r>
                <a:rPr lang="ko-KR" altLang="en-US" sz="1600" b="1" dirty="0">
                  <a:solidFill>
                    <a:schemeClr val="bg2">
                      <a:lumMod val="25000"/>
                    </a:schemeClr>
                  </a:solidFill>
                  <a:latin typeface="游ゴシック" panose="020B0400000000000000" pitchFamily="50" charset="-128"/>
                  <a:ea typeface="游ゴシック" panose="020B0400000000000000" pitchFamily="50" charset="-128"/>
                </a:rPr>
                <a:t>에서 </a:t>
              </a:r>
              <a:r>
                <a:rPr lang="en-US" altLang="ko-KR" sz="1600" b="1" dirty="0">
                  <a:solidFill>
                    <a:schemeClr val="bg2">
                      <a:lumMod val="25000"/>
                    </a:schemeClr>
                  </a:solidFill>
                  <a:latin typeface="游ゴシック" panose="020B0400000000000000" pitchFamily="50" charset="-128"/>
                  <a:ea typeface="游ゴシック" panose="020B0400000000000000" pitchFamily="50" charset="-128"/>
                </a:rPr>
                <a:t>Claim</a:t>
              </a:r>
              <a:r>
                <a:rPr lang="ko-KR" altLang="en-US" sz="1600" b="1" dirty="0">
                  <a:solidFill>
                    <a:schemeClr val="bg2">
                      <a:lumMod val="25000"/>
                    </a:schemeClr>
                  </a:solidFill>
                  <a:latin typeface="游ゴシック" panose="020B0400000000000000" pitchFamily="50" charset="-128"/>
                  <a:ea typeface="游ゴシック" panose="020B0400000000000000" pitchFamily="50" charset="-128"/>
                </a:rPr>
                <a:t>통합 관리</a:t>
              </a:r>
              <a:endParaRPr lang="en-US" altLang="ko-KR" sz="1600" b="1" dirty="0">
                <a:solidFill>
                  <a:schemeClr val="bg2">
                    <a:lumMod val="25000"/>
                  </a:schemeClr>
                </a:solidFill>
                <a:latin typeface="游ゴシック" panose="020B0400000000000000" pitchFamily="50" charset="-128"/>
                <a:ea typeface="游ゴシック" panose="020B0400000000000000" pitchFamily="50" charset="-128"/>
              </a:endParaRPr>
            </a:p>
          </p:txBody>
        </p:sp>
      </p:grpSp>
      <p:sp>
        <p:nvSpPr>
          <p:cNvPr id="53" name="TextBox 523">
            <a:extLst>
              <a:ext uri="{FF2B5EF4-FFF2-40B4-BE49-F238E27FC236}">
                <a16:creationId xmlns:a16="http://schemas.microsoft.com/office/drawing/2014/main" id="{54A356AE-3DF3-2FFC-EECA-D8BFBD05BE31}"/>
              </a:ext>
            </a:extLst>
          </p:cNvPr>
          <p:cNvSpPr txBox="1"/>
          <p:nvPr/>
        </p:nvSpPr>
        <p:spPr>
          <a:xfrm>
            <a:off x="1170332" y="1028244"/>
            <a:ext cx="8009017"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solidFill>
                  <a:schemeClr val="accent5">
                    <a:lumMod val="50000"/>
                  </a:schemeClr>
                </a:solidFill>
                <a:latin typeface="游ゴシック" panose="020B0400000000000000" pitchFamily="50" charset="-128"/>
                <a:ea typeface="游ゴシック" panose="020B0400000000000000" pitchFamily="50" charset="-128"/>
              </a:rPr>
              <a:t>A/S</a:t>
            </a:r>
            <a:r>
              <a:rPr lang="ko-KR" altLang="en-US" sz="2400" b="1" kern="0" dirty="0">
                <a:solidFill>
                  <a:schemeClr val="accent5">
                    <a:lumMod val="50000"/>
                  </a:schemeClr>
                </a:solidFill>
                <a:latin typeface="游ゴシック" panose="020B0400000000000000" pitchFamily="50" charset="-128"/>
                <a:ea typeface="游ゴシック" panose="020B0400000000000000" pitchFamily="50" charset="-128"/>
              </a:rPr>
              <a:t> </a:t>
            </a:r>
            <a:r>
              <a:rPr lang="en-US" altLang="ko-KR" sz="2400" b="1" kern="0" dirty="0">
                <a:solidFill>
                  <a:schemeClr val="accent5">
                    <a:lumMod val="50000"/>
                  </a:schemeClr>
                </a:solidFill>
                <a:latin typeface="游ゴシック" panose="020B0400000000000000" pitchFamily="50" charset="-128"/>
                <a:ea typeface="游ゴシック" panose="020B0400000000000000" pitchFamily="50" charset="-128"/>
              </a:rPr>
              <a:t>Process Flow</a:t>
            </a:r>
          </a:p>
        </p:txBody>
      </p:sp>
      <p:grpSp>
        <p:nvGrpSpPr>
          <p:cNvPr id="3" name="그룹 2">
            <a:extLst>
              <a:ext uri="{FF2B5EF4-FFF2-40B4-BE49-F238E27FC236}">
                <a16:creationId xmlns:a16="http://schemas.microsoft.com/office/drawing/2014/main" id="{A83C37D0-8153-259B-4E50-E04CCC0EB99E}"/>
              </a:ext>
            </a:extLst>
          </p:cNvPr>
          <p:cNvGrpSpPr/>
          <p:nvPr/>
        </p:nvGrpSpPr>
        <p:grpSpPr>
          <a:xfrm>
            <a:off x="1234864" y="3669071"/>
            <a:ext cx="1357779" cy="2129030"/>
            <a:chOff x="6144083" y="2353680"/>
            <a:chExt cx="5643339" cy="785732"/>
          </a:xfrm>
        </p:grpSpPr>
        <p:sp>
          <p:nvSpPr>
            <p:cNvPr id="9" name="사각형: 둥근 모서리 8">
              <a:extLst>
                <a:ext uri="{FF2B5EF4-FFF2-40B4-BE49-F238E27FC236}">
                  <a16:creationId xmlns:a16="http://schemas.microsoft.com/office/drawing/2014/main" id="{8EFB61DD-A1F2-2961-EB80-E1718A238AC6}"/>
                </a:ext>
              </a:extLst>
            </p:cNvPr>
            <p:cNvSpPr/>
            <p:nvPr/>
          </p:nvSpPr>
          <p:spPr>
            <a:xfrm>
              <a:off x="6144083" y="2353680"/>
              <a:ext cx="5643339" cy="785732"/>
            </a:xfrm>
            <a:prstGeom prst="roundRect">
              <a:avLst>
                <a:gd name="adj" fmla="val 5400"/>
              </a:avLst>
            </a:prstGeom>
            <a:solidFill>
              <a:schemeClr val="accent4">
                <a:lumMod val="7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10" name="TextBox 9">
              <a:extLst>
                <a:ext uri="{FF2B5EF4-FFF2-40B4-BE49-F238E27FC236}">
                  <a16:creationId xmlns:a16="http://schemas.microsoft.com/office/drawing/2014/main" id="{02EB5726-A09B-39D5-19B3-38D98F818A20}"/>
                </a:ext>
              </a:extLst>
            </p:cNvPr>
            <p:cNvSpPr txBox="1"/>
            <p:nvPr/>
          </p:nvSpPr>
          <p:spPr>
            <a:xfrm>
              <a:off x="6919616" y="2711825"/>
              <a:ext cx="4072157" cy="102228"/>
            </a:xfrm>
            <a:prstGeom prst="rect">
              <a:avLst/>
            </a:prstGeom>
            <a:noFill/>
          </p:spPr>
          <p:txBody>
            <a:bodyPr wrap="none" rtlCol="0">
              <a:spAutoFit/>
            </a:bodyPr>
            <a:lstStyle/>
            <a:p>
              <a:r>
                <a:rPr lang="en-US" altLang="ko-KR" sz="1200" dirty="0">
                  <a:latin typeface="나눔스퀘어 네오 OTF ExtraBold" panose="00000900000000000000" pitchFamily="50" charset="-127"/>
                  <a:ea typeface="나눔스퀘어 네오 OTF ExtraBold" panose="00000900000000000000" pitchFamily="50" charset="-127"/>
                </a:rPr>
                <a:t>Customer</a:t>
              </a:r>
              <a:endParaRPr lang="ko-KR" altLang="en-US" sz="1200" dirty="0">
                <a:latin typeface="나눔스퀘어 네오 OTF ExtraBold" panose="00000900000000000000" pitchFamily="50" charset="-127"/>
                <a:ea typeface="나눔스퀘어 네오 OTF ExtraBold" panose="00000900000000000000" pitchFamily="50" charset="-127"/>
              </a:endParaRPr>
            </a:p>
          </p:txBody>
        </p:sp>
      </p:grpSp>
      <p:sp>
        <p:nvSpPr>
          <p:cNvPr id="11" name="TextBox 10">
            <a:extLst>
              <a:ext uri="{FF2B5EF4-FFF2-40B4-BE49-F238E27FC236}">
                <a16:creationId xmlns:a16="http://schemas.microsoft.com/office/drawing/2014/main" id="{6E6C01F1-DA4F-70BA-DF13-E9535A6C0CF9}"/>
              </a:ext>
            </a:extLst>
          </p:cNvPr>
          <p:cNvSpPr txBox="1"/>
          <p:nvPr/>
        </p:nvSpPr>
        <p:spPr>
          <a:xfrm>
            <a:off x="4614981" y="1819395"/>
            <a:ext cx="3334567" cy="338554"/>
          </a:xfrm>
          <a:prstGeom prst="rect">
            <a:avLst/>
          </a:prstGeom>
          <a:noFill/>
        </p:spPr>
        <p:txBody>
          <a:bodyPr wrap="none" rtlCol="0">
            <a:spAutoFit/>
          </a:bodyPr>
          <a:lstStyle/>
          <a:p>
            <a:r>
              <a:rPr lang="en-US" altLang="ja-JP" sz="1600" b="1" u="sng" dirty="0">
                <a:latin typeface="+mj-ea"/>
                <a:ea typeface="+mj-ea"/>
              </a:rPr>
              <a:t>A</a:t>
            </a:r>
            <a:r>
              <a:rPr lang="en-US" altLang="ko-KR" sz="1600" b="1" u="sng" dirty="0">
                <a:latin typeface="+mj-ea"/>
                <a:ea typeface="+mj-ea"/>
              </a:rPr>
              <a:t>/S </a:t>
            </a:r>
            <a:r>
              <a:rPr lang="en-US" altLang="ja-JP" sz="1600" b="1" u="sng" dirty="0">
                <a:latin typeface="+mj-ea"/>
                <a:ea typeface="+mj-ea"/>
              </a:rPr>
              <a:t>and C/S </a:t>
            </a:r>
            <a:r>
              <a:rPr lang="en-US" altLang="ko-KR" sz="1600" b="1" u="sng" dirty="0">
                <a:latin typeface="+mj-ea"/>
                <a:ea typeface="+mj-ea"/>
              </a:rPr>
              <a:t> PROCESS FLOW</a:t>
            </a:r>
            <a:endParaRPr lang="ko-KR" altLang="en-US" sz="1600" b="1" u="sng" dirty="0">
              <a:latin typeface="+mj-ea"/>
              <a:ea typeface="+mj-ea"/>
            </a:endParaRPr>
          </a:p>
        </p:txBody>
      </p:sp>
      <p:grpSp>
        <p:nvGrpSpPr>
          <p:cNvPr id="12" name="그룹 11">
            <a:extLst>
              <a:ext uri="{FF2B5EF4-FFF2-40B4-BE49-F238E27FC236}">
                <a16:creationId xmlns:a16="http://schemas.microsoft.com/office/drawing/2014/main" id="{96DC1BB9-0AE4-C22A-3B67-B4E71FF138C3}"/>
              </a:ext>
            </a:extLst>
          </p:cNvPr>
          <p:cNvGrpSpPr/>
          <p:nvPr/>
        </p:nvGrpSpPr>
        <p:grpSpPr>
          <a:xfrm>
            <a:off x="1251860" y="2527938"/>
            <a:ext cx="4871639" cy="636535"/>
            <a:chOff x="6123958" y="2363016"/>
            <a:chExt cx="5643339" cy="785732"/>
          </a:xfrm>
          <a:solidFill>
            <a:schemeClr val="accent1">
              <a:lumMod val="40000"/>
              <a:lumOff val="60000"/>
            </a:schemeClr>
          </a:solidFill>
        </p:grpSpPr>
        <p:sp>
          <p:nvSpPr>
            <p:cNvPr id="13" name="사각형: 둥근 모서리 12">
              <a:extLst>
                <a:ext uri="{FF2B5EF4-FFF2-40B4-BE49-F238E27FC236}">
                  <a16:creationId xmlns:a16="http://schemas.microsoft.com/office/drawing/2014/main" id="{F7CED9DD-BD88-9CDE-D198-718980C43858}"/>
                </a:ext>
              </a:extLst>
            </p:cNvPr>
            <p:cNvSpPr/>
            <p:nvPr/>
          </p:nvSpPr>
          <p:spPr>
            <a:xfrm>
              <a:off x="6123958" y="2363016"/>
              <a:ext cx="5643339" cy="785732"/>
            </a:xfrm>
            <a:prstGeom prst="roundRect">
              <a:avLst>
                <a:gd name="adj" fmla="val 5400"/>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14" name="TextBox 13">
              <a:extLst>
                <a:ext uri="{FF2B5EF4-FFF2-40B4-BE49-F238E27FC236}">
                  <a16:creationId xmlns:a16="http://schemas.microsoft.com/office/drawing/2014/main" id="{5086960A-0083-FD8F-BAA1-125418923D7D}"/>
                </a:ext>
              </a:extLst>
            </p:cNvPr>
            <p:cNvSpPr txBox="1"/>
            <p:nvPr/>
          </p:nvSpPr>
          <p:spPr>
            <a:xfrm>
              <a:off x="8449869" y="2593082"/>
              <a:ext cx="1569950" cy="341925"/>
            </a:xfrm>
            <a:prstGeom prst="rect">
              <a:avLst/>
            </a:prstGeom>
            <a:grpFill/>
          </p:spPr>
          <p:txBody>
            <a:bodyPr wrap="square" rtlCol="0">
              <a:spAutoFit/>
            </a:bodyPr>
            <a:lstStyle/>
            <a:p>
              <a:r>
                <a:rPr lang="en-US" altLang="ko-KR" sz="1200" dirty="0">
                  <a:latin typeface="나눔스퀘어 네오 OTF ExtraBold" panose="00000900000000000000" pitchFamily="50" charset="-127"/>
                  <a:ea typeface="나눔스퀘어 네오 OTF ExtraBold" panose="00000900000000000000" pitchFamily="50" charset="-127"/>
                </a:rPr>
                <a:t>Customer</a:t>
              </a:r>
              <a:endParaRPr lang="ko-KR" altLang="en-US" sz="1200" dirty="0">
                <a:latin typeface="나눔스퀘어 네오 OTF ExtraBold" panose="00000900000000000000" pitchFamily="50" charset="-127"/>
                <a:ea typeface="나눔스퀘어 네오 OTF ExtraBold" panose="00000900000000000000" pitchFamily="50" charset="-127"/>
              </a:endParaRPr>
            </a:p>
          </p:txBody>
        </p:sp>
      </p:grpSp>
      <p:grpSp>
        <p:nvGrpSpPr>
          <p:cNvPr id="15" name="그룹 14">
            <a:extLst>
              <a:ext uri="{FF2B5EF4-FFF2-40B4-BE49-F238E27FC236}">
                <a16:creationId xmlns:a16="http://schemas.microsoft.com/office/drawing/2014/main" id="{61F6E65E-4E2F-D789-CA07-2AD4A764AF5F}"/>
              </a:ext>
            </a:extLst>
          </p:cNvPr>
          <p:cNvGrpSpPr/>
          <p:nvPr/>
        </p:nvGrpSpPr>
        <p:grpSpPr>
          <a:xfrm>
            <a:off x="6359209" y="2518356"/>
            <a:ext cx="4871639" cy="636535"/>
            <a:chOff x="6123958" y="2363016"/>
            <a:chExt cx="5643339" cy="785732"/>
          </a:xfrm>
          <a:solidFill>
            <a:schemeClr val="accent6">
              <a:lumMod val="60000"/>
              <a:lumOff val="40000"/>
            </a:schemeClr>
          </a:solidFill>
        </p:grpSpPr>
        <p:sp>
          <p:nvSpPr>
            <p:cNvPr id="16" name="사각형: 둥근 모서리 15">
              <a:extLst>
                <a:ext uri="{FF2B5EF4-FFF2-40B4-BE49-F238E27FC236}">
                  <a16:creationId xmlns:a16="http://schemas.microsoft.com/office/drawing/2014/main" id="{1590DF4D-D999-A99A-8D4A-572629668381}"/>
                </a:ext>
              </a:extLst>
            </p:cNvPr>
            <p:cNvSpPr/>
            <p:nvPr/>
          </p:nvSpPr>
          <p:spPr>
            <a:xfrm>
              <a:off x="6123958" y="2363016"/>
              <a:ext cx="5643339" cy="785732"/>
            </a:xfrm>
            <a:prstGeom prst="roundRect">
              <a:avLst>
                <a:gd name="adj" fmla="val 5400"/>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17" name="TextBox 16">
              <a:extLst>
                <a:ext uri="{FF2B5EF4-FFF2-40B4-BE49-F238E27FC236}">
                  <a16:creationId xmlns:a16="http://schemas.microsoft.com/office/drawing/2014/main" id="{0F9971E2-C3A7-07C9-91C0-CB7F0591FFB9}"/>
                </a:ext>
              </a:extLst>
            </p:cNvPr>
            <p:cNvSpPr txBox="1"/>
            <p:nvPr/>
          </p:nvSpPr>
          <p:spPr>
            <a:xfrm>
              <a:off x="8500428" y="2579553"/>
              <a:ext cx="890399" cy="341925"/>
            </a:xfrm>
            <a:prstGeom prst="rect">
              <a:avLst/>
            </a:prstGeom>
            <a:grpFill/>
          </p:spPr>
          <p:txBody>
            <a:bodyPr wrap="square" rtlCol="0">
              <a:spAutoFit/>
            </a:bodyPr>
            <a:lstStyle/>
            <a:p>
              <a:r>
                <a:rPr lang="en-US" altLang="ko-KR" sz="1200" dirty="0">
                  <a:latin typeface="나눔스퀘어 네오 OTF ExtraBold" panose="00000900000000000000" pitchFamily="50" charset="-127"/>
                  <a:ea typeface="나눔스퀘어 네오 OTF ExtraBold" panose="00000900000000000000" pitchFamily="50" charset="-127"/>
                </a:rPr>
                <a:t>KOREA</a:t>
              </a:r>
              <a:endParaRPr lang="ko-KR" altLang="en-US" sz="1200" dirty="0">
                <a:latin typeface="나눔스퀘어 네오 OTF ExtraBold" panose="00000900000000000000" pitchFamily="50" charset="-127"/>
                <a:ea typeface="나눔스퀘어 네오 OTF ExtraBold" panose="00000900000000000000" pitchFamily="50" charset="-127"/>
              </a:endParaRPr>
            </a:p>
          </p:txBody>
        </p:sp>
      </p:grpSp>
      <p:grpSp>
        <p:nvGrpSpPr>
          <p:cNvPr id="18" name="그룹 17">
            <a:extLst>
              <a:ext uri="{FF2B5EF4-FFF2-40B4-BE49-F238E27FC236}">
                <a16:creationId xmlns:a16="http://schemas.microsoft.com/office/drawing/2014/main" id="{D4FD45E5-77FD-FBD7-E283-9800D701A059}"/>
              </a:ext>
            </a:extLst>
          </p:cNvPr>
          <p:cNvGrpSpPr/>
          <p:nvPr/>
        </p:nvGrpSpPr>
        <p:grpSpPr>
          <a:xfrm>
            <a:off x="3387909" y="3669071"/>
            <a:ext cx="2735589" cy="636535"/>
            <a:chOff x="6313650" y="2363016"/>
            <a:chExt cx="5458323" cy="785732"/>
          </a:xfrm>
          <a:solidFill>
            <a:schemeClr val="accent3">
              <a:lumMod val="40000"/>
              <a:lumOff val="60000"/>
            </a:schemeClr>
          </a:solidFill>
        </p:grpSpPr>
        <p:sp>
          <p:nvSpPr>
            <p:cNvPr id="19" name="사각형: 둥근 모서리 18">
              <a:extLst>
                <a:ext uri="{FF2B5EF4-FFF2-40B4-BE49-F238E27FC236}">
                  <a16:creationId xmlns:a16="http://schemas.microsoft.com/office/drawing/2014/main" id="{2FBCD2FD-A550-7936-3954-39B732AC7DA4}"/>
                </a:ext>
              </a:extLst>
            </p:cNvPr>
            <p:cNvSpPr/>
            <p:nvPr/>
          </p:nvSpPr>
          <p:spPr>
            <a:xfrm>
              <a:off x="6313650" y="2363016"/>
              <a:ext cx="5458323" cy="785732"/>
            </a:xfrm>
            <a:prstGeom prst="roundRect">
              <a:avLst>
                <a:gd name="adj" fmla="val 5400"/>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20" name="TextBox 19">
              <a:extLst>
                <a:ext uri="{FF2B5EF4-FFF2-40B4-BE49-F238E27FC236}">
                  <a16:creationId xmlns:a16="http://schemas.microsoft.com/office/drawing/2014/main" id="{1214DBC9-9B64-169F-34A3-1C5F748B3A16}"/>
                </a:ext>
              </a:extLst>
            </p:cNvPr>
            <p:cNvSpPr txBox="1"/>
            <p:nvPr/>
          </p:nvSpPr>
          <p:spPr>
            <a:xfrm>
              <a:off x="8109870" y="2584918"/>
              <a:ext cx="2124427" cy="341925"/>
            </a:xfrm>
            <a:prstGeom prst="rect">
              <a:avLst/>
            </a:prstGeom>
            <a:grpFill/>
          </p:spPr>
          <p:txBody>
            <a:bodyPr wrap="none" rtlCol="0">
              <a:spAutoFit/>
            </a:bodyPr>
            <a:lstStyle/>
            <a:p>
              <a:r>
                <a:rPr lang="en-US" altLang="ko-KR" sz="1200" dirty="0">
                  <a:latin typeface="나눔스퀘어 네오 OTF ExtraBold" panose="00000900000000000000" pitchFamily="50" charset="-127"/>
                  <a:ea typeface="나눔스퀘어 네오 OTF ExtraBold" panose="00000900000000000000" pitchFamily="50" charset="-127"/>
                </a:rPr>
                <a:t>Distributor</a:t>
              </a:r>
              <a:endParaRPr lang="ko-KR" altLang="en-US" sz="1200" dirty="0">
                <a:latin typeface="나눔스퀘어 네오 OTF ExtraBold" panose="00000900000000000000" pitchFamily="50" charset="-127"/>
                <a:ea typeface="나눔스퀘어 네오 OTF ExtraBold" panose="00000900000000000000" pitchFamily="50" charset="-127"/>
              </a:endParaRPr>
            </a:p>
          </p:txBody>
        </p:sp>
      </p:grpSp>
      <p:cxnSp>
        <p:nvCxnSpPr>
          <p:cNvPr id="24" name="직선 화살표 연결선 23">
            <a:extLst>
              <a:ext uri="{FF2B5EF4-FFF2-40B4-BE49-F238E27FC236}">
                <a16:creationId xmlns:a16="http://schemas.microsoft.com/office/drawing/2014/main" id="{3573EA63-B784-FF75-A54D-B8D28EE26211}"/>
              </a:ext>
            </a:extLst>
          </p:cNvPr>
          <p:cNvCxnSpPr>
            <a:cxnSpLocks/>
          </p:cNvCxnSpPr>
          <p:nvPr/>
        </p:nvCxnSpPr>
        <p:spPr>
          <a:xfrm>
            <a:off x="2596425" y="3994077"/>
            <a:ext cx="804698" cy="1"/>
          </a:xfrm>
          <a:prstGeom prst="straightConnector1">
            <a:avLst/>
          </a:prstGeom>
          <a:ln w="28575">
            <a:solidFill>
              <a:srgbClr val="005BA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C6B80E8-FF32-1D2A-54DB-0076F423BA40}"/>
              </a:ext>
            </a:extLst>
          </p:cNvPr>
          <p:cNvCxnSpPr>
            <a:cxnSpLocks/>
            <a:stCxn id="19" idx="3"/>
          </p:cNvCxnSpPr>
          <p:nvPr/>
        </p:nvCxnSpPr>
        <p:spPr>
          <a:xfrm>
            <a:off x="6123498" y="3987339"/>
            <a:ext cx="1070931" cy="6738"/>
          </a:xfrm>
          <a:prstGeom prst="straightConnector1">
            <a:avLst/>
          </a:prstGeom>
          <a:ln w="28575">
            <a:solidFill>
              <a:srgbClr val="005BA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49">
            <a:extLst>
              <a:ext uri="{FF2B5EF4-FFF2-40B4-BE49-F238E27FC236}">
                <a16:creationId xmlns:a16="http://schemas.microsoft.com/office/drawing/2014/main" id="{6446AF59-F263-E82C-1F18-C8DDB5ADFA52}"/>
              </a:ext>
            </a:extLst>
          </p:cNvPr>
          <p:cNvCxnSpPr>
            <a:cxnSpLocks/>
            <a:stCxn id="22" idx="2"/>
          </p:cNvCxnSpPr>
          <p:nvPr/>
        </p:nvCxnSpPr>
        <p:spPr>
          <a:xfrm rot="5400000">
            <a:off x="5702425" y="1765080"/>
            <a:ext cx="412612" cy="6607817"/>
          </a:xfrm>
          <a:prstGeom prst="bentConnector2">
            <a:avLst/>
          </a:prstGeom>
          <a:ln w="28575">
            <a:solidFill>
              <a:srgbClr val="005BA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FB78839-CC7E-6DB8-FED5-696BEA9A6733}"/>
              </a:ext>
            </a:extLst>
          </p:cNvPr>
          <p:cNvCxnSpPr>
            <a:cxnSpLocks/>
            <a:endCxn id="19" idx="2"/>
          </p:cNvCxnSpPr>
          <p:nvPr/>
        </p:nvCxnSpPr>
        <p:spPr>
          <a:xfrm flipV="1">
            <a:off x="4755704" y="4305606"/>
            <a:ext cx="0" cy="969688"/>
          </a:xfrm>
          <a:prstGeom prst="straightConnector1">
            <a:avLst/>
          </a:prstGeom>
          <a:ln w="28575">
            <a:solidFill>
              <a:srgbClr val="005BA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6F24B59-7EE7-1027-B6F8-4F2051DF51D4}"/>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892470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F7C3379B-EDAF-86E8-1F0C-4780D4AA8D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 y="0"/>
            <a:ext cx="12192001" cy="6854111"/>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직사각형 6">
            <a:extLst>
              <a:ext uri="{FF2B5EF4-FFF2-40B4-BE49-F238E27FC236}">
                <a16:creationId xmlns:a16="http://schemas.microsoft.com/office/drawing/2014/main" id="{6EDD52D0-1655-EB15-B77A-FA929EB90543}"/>
              </a:ext>
            </a:extLst>
          </p:cNvPr>
          <p:cNvSpPr/>
          <p:nvPr/>
        </p:nvSpPr>
        <p:spPr>
          <a:xfrm>
            <a:off x="0" y="0"/>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3" name="TextBox 2">
            <a:extLst>
              <a:ext uri="{FF2B5EF4-FFF2-40B4-BE49-F238E27FC236}">
                <a16:creationId xmlns:a16="http://schemas.microsoft.com/office/drawing/2014/main" id="{B3706B9F-74AB-419F-D9D8-3E8B0D8D9542}"/>
              </a:ext>
            </a:extLst>
          </p:cNvPr>
          <p:cNvSpPr txBox="1"/>
          <p:nvPr/>
        </p:nvSpPr>
        <p:spPr>
          <a:xfrm>
            <a:off x="555636" y="1653610"/>
            <a:ext cx="3547766" cy="830997"/>
          </a:xfrm>
          <a:prstGeom prst="rect">
            <a:avLst/>
          </a:prstGeom>
          <a:noFill/>
        </p:spPr>
        <p:txBody>
          <a:bodyPr wrap="none" rtlCol="0">
            <a:spAutoFit/>
          </a:bodyPr>
          <a:lstStyle/>
          <a:p>
            <a:r>
              <a:rPr lang="en-US" altLang="ko-KR" sz="4800" dirty="0">
                <a:solidFill>
                  <a:schemeClr val="bg1"/>
                </a:solidFill>
                <a:latin typeface="나눔스퀘어 네오 OTF Heavy" panose="00000A00000000000000" pitchFamily="50" charset="-127"/>
                <a:ea typeface="나눔스퀘어 네오 OTF Heavy" panose="00000A00000000000000" pitchFamily="50" charset="-127"/>
              </a:rPr>
              <a:t>BUSINESS</a:t>
            </a:r>
          </a:p>
        </p:txBody>
      </p:sp>
      <p:sp>
        <p:nvSpPr>
          <p:cNvPr id="11" name="TextBox 10">
            <a:extLst>
              <a:ext uri="{FF2B5EF4-FFF2-40B4-BE49-F238E27FC236}">
                <a16:creationId xmlns:a16="http://schemas.microsoft.com/office/drawing/2014/main" id="{7EB82D17-068F-FF69-21CC-5CB1F6FFD222}"/>
              </a:ext>
            </a:extLst>
          </p:cNvPr>
          <p:cNvSpPr txBox="1"/>
          <p:nvPr/>
        </p:nvSpPr>
        <p:spPr>
          <a:xfrm>
            <a:off x="624567" y="1253497"/>
            <a:ext cx="559769"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06</a:t>
            </a:r>
          </a:p>
        </p:txBody>
      </p:sp>
    </p:spTree>
    <p:extLst>
      <p:ext uri="{BB962C8B-B14F-4D97-AF65-F5344CB8AC3E}">
        <p14:creationId xmlns:p14="http://schemas.microsoft.com/office/powerpoint/2010/main" val="4208865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40ADD3-F05C-E0A9-1034-4C66136FC7AA}"/>
              </a:ext>
            </a:extLst>
          </p:cNvPr>
          <p:cNvSpPr>
            <a:spLocks noGrp="1"/>
          </p:cNvSpPr>
          <p:nvPr>
            <p:ph type="title"/>
          </p:nvPr>
        </p:nvSpPr>
        <p:spPr>
          <a:xfrm>
            <a:off x="838200" y="862192"/>
            <a:ext cx="8482070" cy="437130"/>
          </a:xfrm>
        </p:spPr>
        <p:txBody>
          <a:bodyPr/>
          <a:lstStyle/>
          <a:p>
            <a:r>
              <a:rPr lang="en-US" altLang="ja-JP" sz="3200" dirty="0">
                <a:latin typeface="游ゴシック" panose="020B0400000000000000" pitchFamily="50" charset="-128"/>
                <a:ea typeface="游ゴシック" panose="020B0400000000000000" pitchFamily="50" charset="-128"/>
              </a:rPr>
              <a:t>Main</a:t>
            </a:r>
            <a:r>
              <a:rPr lang="ko-KR" altLang="en-US" sz="3200" dirty="0">
                <a:latin typeface="游ゴシック" panose="020B0400000000000000" pitchFamily="50" charset="-128"/>
                <a:ea typeface="游ゴシック" panose="020B0400000000000000" pitchFamily="50" charset="-128"/>
              </a:rPr>
              <a:t> </a:t>
            </a:r>
            <a:r>
              <a:rPr lang="en-US" altLang="ja-JP" sz="3200" dirty="0">
                <a:latin typeface="游ゴシック" panose="020B0400000000000000" pitchFamily="50" charset="-128"/>
                <a:ea typeface="游ゴシック" panose="020B0400000000000000" pitchFamily="50" charset="-128"/>
              </a:rPr>
              <a:t>Business Market</a:t>
            </a:r>
            <a:endParaRPr lang="ko-KR" altLang="en-US" sz="3200" dirty="0">
              <a:latin typeface="游ゴシック" panose="020B0400000000000000" pitchFamily="50" charset="-128"/>
            </a:endParaRPr>
          </a:p>
        </p:txBody>
      </p:sp>
      <p:grpSp>
        <p:nvGrpSpPr>
          <p:cNvPr id="6" name="그룹 5">
            <a:extLst>
              <a:ext uri="{FF2B5EF4-FFF2-40B4-BE49-F238E27FC236}">
                <a16:creationId xmlns:a16="http://schemas.microsoft.com/office/drawing/2014/main" id="{D07555BA-5919-8F12-D0DB-1C0AB129387F}"/>
              </a:ext>
            </a:extLst>
          </p:cNvPr>
          <p:cNvGrpSpPr/>
          <p:nvPr/>
        </p:nvGrpSpPr>
        <p:grpSpPr>
          <a:xfrm>
            <a:off x="2276981" y="1423363"/>
            <a:ext cx="7865640" cy="4912245"/>
            <a:chOff x="795651" y="717619"/>
            <a:chExt cx="6908934" cy="5956602"/>
          </a:xfrm>
        </p:grpSpPr>
        <p:grpSp>
          <p:nvGrpSpPr>
            <p:cNvPr id="7" name="그룹 6">
              <a:extLst>
                <a:ext uri="{FF2B5EF4-FFF2-40B4-BE49-F238E27FC236}">
                  <a16:creationId xmlns:a16="http://schemas.microsoft.com/office/drawing/2014/main" id="{D62DA0E9-E950-4B78-70A0-AF6303796480}"/>
                </a:ext>
              </a:extLst>
            </p:cNvPr>
            <p:cNvGrpSpPr/>
            <p:nvPr/>
          </p:nvGrpSpPr>
          <p:grpSpPr>
            <a:xfrm>
              <a:off x="795651" y="742388"/>
              <a:ext cx="1756938" cy="1306509"/>
              <a:chOff x="424323" y="894788"/>
              <a:chExt cx="1756938" cy="1306509"/>
            </a:xfrm>
          </p:grpSpPr>
          <p:pic>
            <p:nvPicPr>
              <p:cNvPr id="48" name="Picture 13" descr="C:\Users\정성한\Desktop\담수1.bmp">
                <a:extLst>
                  <a:ext uri="{FF2B5EF4-FFF2-40B4-BE49-F238E27FC236}">
                    <a16:creationId xmlns:a16="http://schemas.microsoft.com/office/drawing/2014/main" id="{808B71D4-A92C-5264-B2AE-11512E12615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4323" y="1169580"/>
                <a:ext cx="1756938" cy="1031717"/>
              </a:xfrm>
              <a:prstGeom prst="rect">
                <a:avLst/>
              </a:prstGeom>
              <a:noFill/>
              <a:extLst>
                <a:ext uri="{909E8E84-426E-40DD-AFC4-6F175D3DCCD1}">
                  <a14:hiddenFill xmlns:a14="http://schemas.microsoft.com/office/drawing/2010/main">
                    <a:solidFill>
                      <a:srgbClr val="FFFFFF"/>
                    </a:solidFill>
                  </a14:hiddenFill>
                </a:ext>
              </a:extLst>
            </p:spPr>
          </p:pic>
          <p:sp>
            <p:nvSpPr>
              <p:cNvPr id="49" name="모서리가 둥근 직사각형 121">
                <a:extLst>
                  <a:ext uri="{FF2B5EF4-FFF2-40B4-BE49-F238E27FC236}">
                    <a16:creationId xmlns:a16="http://schemas.microsoft.com/office/drawing/2014/main" id="{8DD2272A-85F5-036E-0C1B-B4DFFB32F23D}"/>
                  </a:ext>
                </a:extLst>
              </p:cNvPr>
              <p:cNvSpPr/>
              <p:nvPr/>
            </p:nvSpPr>
            <p:spPr>
              <a:xfrm>
                <a:off x="424323" y="894788"/>
                <a:ext cx="1756938" cy="573670"/>
              </a:xfrm>
              <a:prstGeom prst="roundRect">
                <a:avLst/>
              </a:prstGeom>
              <a:solidFill>
                <a:schemeClr val="tx2">
                  <a:lumMod val="40000"/>
                  <a:lumOff val="6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Water Treatment</a:t>
                </a:r>
              </a:p>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Desalination</a:t>
                </a:r>
              </a:p>
            </p:txBody>
          </p:sp>
        </p:grpSp>
        <p:grpSp>
          <p:nvGrpSpPr>
            <p:cNvPr id="8" name="그룹 7">
              <a:extLst>
                <a:ext uri="{FF2B5EF4-FFF2-40B4-BE49-F238E27FC236}">
                  <a16:creationId xmlns:a16="http://schemas.microsoft.com/office/drawing/2014/main" id="{578B0D9A-5567-D445-D9B4-217FF6BA3555}"/>
                </a:ext>
              </a:extLst>
            </p:cNvPr>
            <p:cNvGrpSpPr/>
            <p:nvPr/>
          </p:nvGrpSpPr>
          <p:grpSpPr>
            <a:xfrm>
              <a:off x="795651" y="2299516"/>
              <a:ext cx="1756938" cy="1306509"/>
              <a:chOff x="424323" y="2552100"/>
              <a:chExt cx="1756938" cy="1306509"/>
            </a:xfrm>
          </p:grpSpPr>
          <p:pic>
            <p:nvPicPr>
              <p:cNvPr id="46" name="Picture 12" descr="C:\Users\정성한\Desktop\담수.bmp">
                <a:extLst>
                  <a:ext uri="{FF2B5EF4-FFF2-40B4-BE49-F238E27FC236}">
                    <a16:creationId xmlns:a16="http://schemas.microsoft.com/office/drawing/2014/main" id="{4A2E16A0-B4F6-1B90-D140-F817B617DD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4323" y="2801055"/>
                <a:ext cx="1756938" cy="1057554"/>
              </a:xfrm>
              <a:prstGeom prst="rect">
                <a:avLst/>
              </a:prstGeom>
              <a:noFill/>
              <a:extLst>
                <a:ext uri="{909E8E84-426E-40DD-AFC4-6F175D3DCCD1}">
                  <a14:hiddenFill xmlns:a14="http://schemas.microsoft.com/office/drawing/2010/main">
                    <a:solidFill>
                      <a:srgbClr val="FFFFFF"/>
                    </a:solidFill>
                  </a14:hiddenFill>
                </a:ext>
              </a:extLst>
            </p:spPr>
          </p:pic>
          <p:sp>
            <p:nvSpPr>
              <p:cNvPr id="47" name="모서리가 둥근 직사각형 119">
                <a:extLst>
                  <a:ext uri="{FF2B5EF4-FFF2-40B4-BE49-F238E27FC236}">
                    <a16:creationId xmlns:a16="http://schemas.microsoft.com/office/drawing/2014/main" id="{7758366D-91B3-043B-5325-7B1F4F0811E2}"/>
                  </a:ext>
                </a:extLst>
              </p:cNvPr>
              <p:cNvSpPr/>
              <p:nvPr/>
            </p:nvSpPr>
            <p:spPr>
              <a:xfrm>
                <a:off x="424323" y="2552100"/>
                <a:ext cx="1756938" cy="358011"/>
              </a:xfrm>
              <a:prstGeom prst="roundRect">
                <a:avLst/>
              </a:prstGeom>
              <a:solidFill>
                <a:schemeClr val="tx2">
                  <a:lumMod val="40000"/>
                  <a:lumOff val="6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Power Plant</a:t>
                </a:r>
              </a:p>
            </p:txBody>
          </p:sp>
        </p:grpSp>
        <p:grpSp>
          <p:nvGrpSpPr>
            <p:cNvPr id="9" name="그룹 8">
              <a:extLst>
                <a:ext uri="{FF2B5EF4-FFF2-40B4-BE49-F238E27FC236}">
                  <a16:creationId xmlns:a16="http://schemas.microsoft.com/office/drawing/2014/main" id="{4AC647E5-C429-0176-4540-954C03C962BA}"/>
                </a:ext>
              </a:extLst>
            </p:cNvPr>
            <p:cNvGrpSpPr/>
            <p:nvPr/>
          </p:nvGrpSpPr>
          <p:grpSpPr>
            <a:xfrm>
              <a:off x="795651" y="3828045"/>
              <a:ext cx="1756938" cy="1306509"/>
              <a:chOff x="3329409" y="2656963"/>
              <a:chExt cx="1756938" cy="1306509"/>
            </a:xfrm>
          </p:grpSpPr>
          <p:pic>
            <p:nvPicPr>
              <p:cNvPr id="44" name="Picture 2" descr="C:\Users\정성한\Desktop\oil&amp;gas.bmp">
                <a:extLst>
                  <a:ext uri="{FF2B5EF4-FFF2-40B4-BE49-F238E27FC236}">
                    <a16:creationId xmlns:a16="http://schemas.microsoft.com/office/drawing/2014/main" id="{973E3EF0-FF89-ED48-FB1E-224078AE96A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9409" y="2834675"/>
                <a:ext cx="1756938" cy="1128797"/>
              </a:xfrm>
              <a:prstGeom prst="rect">
                <a:avLst/>
              </a:prstGeom>
              <a:noFill/>
              <a:extLst>
                <a:ext uri="{909E8E84-426E-40DD-AFC4-6F175D3DCCD1}">
                  <a14:hiddenFill xmlns:a14="http://schemas.microsoft.com/office/drawing/2010/main">
                    <a:solidFill>
                      <a:srgbClr val="FFFFFF"/>
                    </a:solidFill>
                  </a14:hiddenFill>
                </a:ext>
              </a:extLst>
            </p:spPr>
          </p:pic>
          <p:sp>
            <p:nvSpPr>
              <p:cNvPr id="45" name="모서리가 둥근 직사각형 117">
                <a:extLst>
                  <a:ext uri="{FF2B5EF4-FFF2-40B4-BE49-F238E27FC236}">
                    <a16:creationId xmlns:a16="http://schemas.microsoft.com/office/drawing/2014/main" id="{710EA86B-DD49-8E01-D3EE-D4BABFE0B4A8}"/>
                  </a:ext>
                </a:extLst>
              </p:cNvPr>
              <p:cNvSpPr/>
              <p:nvPr/>
            </p:nvSpPr>
            <p:spPr>
              <a:xfrm>
                <a:off x="3329409" y="2656963"/>
                <a:ext cx="1756938" cy="358011"/>
              </a:xfrm>
              <a:prstGeom prst="roundRect">
                <a:avLst/>
              </a:prstGeom>
              <a:solidFill>
                <a:schemeClr val="tx2">
                  <a:lumMod val="40000"/>
                  <a:lumOff val="6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Oil &amp; Gas</a:t>
                </a:r>
              </a:p>
            </p:txBody>
          </p:sp>
        </p:grpSp>
        <p:grpSp>
          <p:nvGrpSpPr>
            <p:cNvPr id="10" name="그룹 9">
              <a:extLst>
                <a:ext uri="{FF2B5EF4-FFF2-40B4-BE49-F238E27FC236}">
                  <a16:creationId xmlns:a16="http://schemas.microsoft.com/office/drawing/2014/main" id="{80294C86-AE66-26A5-00DE-7F5EE8583F82}"/>
                </a:ext>
              </a:extLst>
            </p:cNvPr>
            <p:cNvGrpSpPr/>
            <p:nvPr/>
          </p:nvGrpSpPr>
          <p:grpSpPr>
            <a:xfrm>
              <a:off x="795651" y="5367713"/>
              <a:ext cx="1756938" cy="1306508"/>
              <a:chOff x="424323" y="5501063"/>
              <a:chExt cx="1756938" cy="1306508"/>
            </a:xfrm>
          </p:grpSpPr>
          <p:pic>
            <p:nvPicPr>
              <p:cNvPr id="42" name="Picture 24" descr="C:\Users\정성한\Desktop\untitled.bmp">
                <a:extLst>
                  <a:ext uri="{FF2B5EF4-FFF2-40B4-BE49-F238E27FC236}">
                    <a16:creationId xmlns:a16="http://schemas.microsoft.com/office/drawing/2014/main" id="{C80B17BA-2C7B-C706-7BE7-88A4BC52FAB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24323" y="5859073"/>
                <a:ext cx="1756938" cy="948498"/>
              </a:xfrm>
              <a:prstGeom prst="rect">
                <a:avLst/>
              </a:prstGeom>
              <a:noFill/>
              <a:extLst>
                <a:ext uri="{909E8E84-426E-40DD-AFC4-6F175D3DCCD1}">
                  <a14:hiddenFill xmlns:a14="http://schemas.microsoft.com/office/drawing/2010/main">
                    <a:solidFill>
                      <a:srgbClr val="FFFFFF"/>
                    </a:solidFill>
                  </a14:hiddenFill>
                </a:ext>
              </a:extLst>
            </p:spPr>
          </p:pic>
          <p:sp>
            <p:nvSpPr>
              <p:cNvPr id="43" name="모서리가 둥근 직사각형 115">
                <a:extLst>
                  <a:ext uri="{FF2B5EF4-FFF2-40B4-BE49-F238E27FC236}">
                    <a16:creationId xmlns:a16="http://schemas.microsoft.com/office/drawing/2014/main" id="{2F75A561-E4FC-4703-2B9A-88D66EB97733}"/>
                  </a:ext>
                </a:extLst>
              </p:cNvPr>
              <p:cNvSpPr/>
              <p:nvPr/>
            </p:nvSpPr>
            <p:spPr>
              <a:xfrm>
                <a:off x="424323" y="5501063"/>
                <a:ext cx="1756938" cy="358011"/>
              </a:xfrm>
              <a:prstGeom prst="roundRect">
                <a:avLst/>
              </a:prstGeom>
              <a:solidFill>
                <a:schemeClr val="tx2">
                  <a:lumMod val="40000"/>
                  <a:lumOff val="6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Shipbuilding</a:t>
                </a:r>
              </a:p>
            </p:txBody>
          </p:sp>
        </p:grpSp>
        <p:grpSp>
          <p:nvGrpSpPr>
            <p:cNvPr id="11" name="그룹 10">
              <a:extLst>
                <a:ext uri="{FF2B5EF4-FFF2-40B4-BE49-F238E27FC236}">
                  <a16:creationId xmlns:a16="http://schemas.microsoft.com/office/drawing/2014/main" id="{6D3F09BA-3BA7-AD80-6B87-21919D535DE5}"/>
                </a:ext>
              </a:extLst>
            </p:cNvPr>
            <p:cNvGrpSpPr/>
            <p:nvPr/>
          </p:nvGrpSpPr>
          <p:grpSpPr>
            <a:xfrm>
              <a:off x="2890491" y="717619"/>
              <a:ext cx="4814094" cy="1331278"/>
              <a:chOff x="3513212" y="621842"/>
              <a:chExt cx="4814094" cy="1331278"/>
            </a:xfrm>
          </p:grpSpPr>
          <p:pic>
            <p:nvPicPr>
              <p:cNvPr id="35" name="Picture 36" descr="C:\Users\정성한\Desktop\salini.bmp">
                <a:extLst>
                  <a:ext uri="{FF2B5EF4-FFF2-40B4-BE49-F238E27FC236}">
                    <a16:creationId xmlns:a16="http://schemas.microsoft.com/office/drawing/2014/main" id="{B0CF06B3-4206-BB70-DE36-E1610753511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13212" y="646611"/>
                <a:ext cx="1009683" cy="36465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0" descr="C:\Users\정성한\Desktop\royal commission.bmp">
                <a:extLst>
                  <a:ext uri="{FF2B5EF4-FFF2-40B4-BE49-F238E27FC236}">
                    <a16:creationId xmlns:a16="http://schemas.microsoft.com/office/drawing/2014/main" id="{D715E586-2ABF-B57D-CB42-C3D15664E87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973350" y="634078"/>
                <a:ext cx="564000" cy="58620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C:\Users\정성한\Desktop\toshiba.bmp">
                <a:extLst>
                  <a:ext uri="{FF2B5EF4-FFF2-40B4-BE49-F238E27FC236}">
                    <a16:creationId xmlns:a16="http://schemas.microsoft.com/office/drawing/2014/main" id="{87E452FF-FD3E-225E-4FA7-7A57D1933DB5}"/>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48976" y="1435268"/>
                <a:ext cx="911690" cy="43210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4" descr="C:\Users\정성한\Desktop\GS.bmp">
                <a:extLst>
                  <a:ext uri="{FF2B5EF4-FFF2-40B4-BE49-F238E27FC236}">
                    <a16:creationId xmlns:a16="http://schemas.microsoft.com/office/drawing/2014/main" id="{FCFC8E5F-8DDA-8BEF-8972-1786952B8468}"/>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929188" y="621842"/>
                <a:ext cx="564000" cy="6343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C:\Users\정성한\Desktop\WP.bmp">
                <a:extLst>
                  <a:ext uri="{FF2B5EF4-FFF2-40B4-BE49-F238E27FC236}">
                    <a16:creationId xmlns:a16="http://schemas.microsoft.com/office/drawing/2014/main" id="{C22A5732-21DB-9B30-916B-EBD67F4FA905}"/>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544367" y="1239535"/>
                <a:ext cx="957988" cy="71358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descr="C:\Users\정성한\Desktop\qewc.bmp">
                <a:extLst>
                  <a:ext uri="{FF2B5EF4-FFF2-40B4-BE49-F238E27FC236}">
                    <a16:creationId xmlns:a16="http://schemas.microsoft.com/office/drawing/2014/main" id="{29131ADD-4658-5E5F-3711-AA4D1FFE71A8}"/>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91395" y="673235"/>
                <a:ext cx="1037544" cy="54704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0" descr="C:\Users\정성한\Desktop\삼성물산.bmp">
                <a:extLst>
                  <a:ext uri="{FF2B5EF4-FFF2-40B4-BE49-F238E27FC236}">
                    <a16:creationId xmlns:a16="http://schemas.microsoft.com/office/drawing/2014/main" id="{6A542061-8C4C-6482-D5E8-546A318B688A}"/>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t="26118" r="5174" b="30555"/>
              <a:stretch/>
            </p:blipFill>
            <p:spPr bwMode="auto">
              <a:xfrm>
                <a:off x="6752203" y="1336410"/>
                <a:ext cx="1575103" cy="50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그룹 11">
              <a:extLst>
                <a:ext uri="{FF2B5EF4-FFF2-40B4-BE49-F238E27FC236}">
                  <a16:creationId xmlns:a16="http://schemas.microsoft.com/office/drawing/2014/main" id="{60CDBC4C-8700-FAF0-74A8-574A092E3786}"/>
                </a:ext>
              </a:extLst>
            </p:cNvPr>
            <p:cNvGrpSpPr/>
            <p:nvPr/>
          </p:nvGrpSpPr>
          <p:grpSpPr>
            <a:xfrm>
              <a:off x="2886625" y="2265479"/>
              <a:ext cx="4265147" cy="2794901"/>
              <a:chOff x="3510097" y="2084638"/>
              <a:chExt cx="4265147" cy="2794901"/>
            </a:xfrm>
          </p:grpSpPr>
          <p:pic>
            <p:nvPicPr>
              <p:cNvPr id="27" name="Picture 6" descr="C:\Users\정성한\Desktop\technip.bmp">
                <a:extLst>
                  <a:ext uri="{FF2B5EF4-FFF2-40B4-BE49-F238E27FC236}">
                    <a16:creationId xmlns:a16="http://schemas.microsoft.com/office/drawing/2014/main" id="{F9800670-6914-045D-E25E-7765F5C4E86B}"/>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836183" y="2118918"/>
                <a:ext cx="846023" cy="357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5" descr="C:\Users\정성한\Desktop\현대중공업.bmp">
                <a:extLst>
                  <a:ext uri="{FF2B5EF4-FFF2-40B4-BE49-F238E27FC236}">
                    <a16:creationId xmlns:a16="http://schemas.microsoft.com/office/drawing/2014/main" id="{2115E377-4122-53EE-D29E-EB06E8F627F2}"/>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t="26032" b="27683"/>
              <a:stretch/>
            </p:blipFill>
            <p:spPr bwMode="auto">
              <a:xfrm>
                <a:off x="3510097" y="2154462"/>
                <a:ext cx="1117370" cy="3222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3" descr="C:\Users\정성한\Desktop\두산중공업.bmp">
                <a:extLst>
                  <a:ext uri="{FF2B5EF4-FFF2-40B4-BE49-F238E27FC236}">
                    <a16:creationId xmlns:a16="http://schemas.microsoft.com/office/drawing/2014/main" id="{34B66C54-9975-0E43-99C0-313190A53D55}"/>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4854840" y="2643335"/>
                <a:ext cx="846023" cy="69405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7" descr="C:\Users\정성한\Desktop\ttcl.bmp">
                <a:extLst>
                  <a:ext uri="{FF2B5EF4-FFF2-40B4-BE49-F238E27FC236}">
                    <a16:creationId xmlns:a16="http://schemas.microsoft.com/office/drawing/2014/main" id="{30F00BF7-CB05-5BF5-6C8C-49F9F61C6FE8}"/>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6045274" y="2736319"/>
                <a:ext cx="629949" cy="5407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C:\Users\정성한\Desktop\jgc.bmp">
                <a:extLst>
                  <a:ext uri="{FF2B5EF4-FFF2-40B4-BE49-F238E27FC236}">
                    <a16:creationId xmlns:a16="http://schemas.microsoft.com/office/drawing/2014/main" id="{E321859B-38E3-4D9F-D100-0390C54B9B75}"/>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t="37990" b="37343"/>
              <a:stretch/>
            </p:blipFill>
            <p:spPr bwMode="auto">
              <a:xfrm>
                <a:off x="3516758" y="4412571"/>
                <a:ext cx="1232968" cy="32818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9" descr="C:\Users\정성한\Desktop\대우건설.bmp">
                <a:extLst>
                  <a:ext uri="{FF2B5EF4-FFF2-40B4-BE49-F238E27FC236}">
                    <a16:creationId xmlns:a16="http://schemas.microsoft.com/office/drawing/2014/main" id="{CE3CBB81-D4CB-363A-B5C1-0C5F0854255B}"/>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l="9022" r="6304"/>
              <a:stretch/>
            </p:blipFill>
            <p:spPr bwMode="auto">
              <a:xfrm>
                <a:off x="5867936" y="2084638"/>
                <a:ext cx="873087" cy="3951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1" descr="C:\Users\정성한\Desktop\GE.bmp">
                <a:extLst>
                  <a:ext uri="{FF2B5EF4-FFF2-40B4-BE49-F238E27FC236}">
                    <a16:creationId xmlns:a16="http://schemas.microsoft.com/office/drawing/2014/main" id="{1B146BD4-E68C-D12A-905E-5714A667B592}"/>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7305765" y="2724814"/>
                <a:ext cx="469479" cy="5300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descr="C:\Users\정성한\Desktop\koc.bmp">
                <a:extLst>
                  <a:ext uri="{FF2B5EF4-FFF2-40B4-BE49-F238E27FC236}">
                    <a16:creationId xmlns:a16="http://schemas.microsoft.com/office/drawing/2014/main" id="{6DCF5D91-FC1D-313A-F1F0-4B49EF8DB882}"/>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6111821" y="4418352"/>
                <a:ext cx="496852" cy="461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그룹 12">
              <a:extLst>
                <a:ext uri="{FF2B5EF4-FFF2-40B4-BE49-F238E27FC236}">
                  <a16:creationId xmlns:a16="http://schemas.microsoft.com/office/drawing/2014/main" id="{B3B34CDA-CE86-7C53-6679-A5AF0FAF97E0}"/>
                </a:ext>
              </a:extLst>
            </p:cNvPr>
            <p:cNvGrpSpPr/>
            <p:nvPr/>
          </p:nvGrpSpPr>
          <p:grpSpPr>
            <a:xfrm>
              <a:off x="2875685" y="1460122"/>
              <a:ext cx="4516627" cy="3582021"/>
              <a:chOff x="3476528" y="1019447"/>
              <a:chExt cx="4516627" cy="3582021"/>
            </a:xfrm>
          </p:grpSpPr>
          <p:pic>
            <p:nvPicPr>
              <p:cNvPr id="18" name="Picture 35" descr="C:\Users\정성한\Desktop\petrofac.bmp">
                <a:extLst>
                  <a:ext uri="{FF2B5EF4-FFF2-40B4-BE49-F238E27FC236}">
                    <a16:creationId xmlns:a16="http://schemas.microsoft.com/office/drawing/2014/main" id="{3DBB466F-83DE-DCCC-D308-0E8891361291}"/>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3476528" y="3485699"/>
                <a:ext cx="1155747" cy="309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7" descr="C:\Users\정성한\Desktop\petronas.bmp">
                <a:extLst>
                  <a:ext uri="{FF2B5EF4-FFF2-40B4-BE49-F238E27FC236}">
                    <a16:creationId xmlns:a16="http://schemas.microsoft.com/office/drawing/2014/main" id="{BD416AA3-78F5-4393-479B-AD197CD416C5}"/>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5025298" y="4032187"/>
                <a:ext cx="554385" cy="5692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1" descr="C:\Users\정성한\Desktop\gasco.bmp">
                <a:extLst>
                  <a:ext uri="{FF2B5EF4-FFF2-40B4-BE49-F238E27FC236}">
                    <a16:creationId xmlns:a16="http://schemas.microsoft.com/office/drawing/2014/main" id="{BEC6B0C2-B5E2-1832-A630-AB59FCB0B7FA}"/>
                  </a:ext>
                </a:extLst>
              </p:cNvPr>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l="8243" r="9020"/>
              <a:stretch/>
            </p:blipFill>
            <p:spPr bwMode="auto">
              <a:xfrm>
                <a:off x="7034996" y="4153410"/>
                <a:ext cx="857234" cy="3535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정성한\Desktop\Takreer.bmp">
                <a:extLst>
                  <a:ext uri="{FF2B5EF4-FFF2-40B4-BE49-F238E27FC236}">
                    <a16:creationId xmlns:a16="http://schemas.microsoft.com/office/drawing/2014/main" id="{569332C1-F45C-414B-8565-864D982DE2D9}"/>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964860" y="3483776"/>
                <a:ext cx="927370" cy="4120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정성한\Desktop\TR.bmp">
                <a:extLst>
                  <a:ext uri="{FF2B5EF4-FFF2-40B4-BE49-F238E27FC236}">
                    <a16:creationId xmlns:a16="http://schemas.microsoft.com/office/drawing/2014/main" id="{237BB9B6-B074-CC34-5858-DD4561796794}"/>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5025298" y="3426275"/>
                <a:ext cx="547731" cy="4736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C:\Users\정성한\Desktop\knpc.bmp">
                <a:extLst>
                  <a:ext uri="{FF2B5EF4-FFF2-40B4-BE49-F238E27FC236}">
                    <a16:creationId xmlns:a16="http://schemas.microsoft.com/office/drawing/2014/main" id="{427AE861-3947-8123-E553-E28DB3FC205C}"/>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5964064" y="3361171"/>
                <a:ext cx="747111" cy="5603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9" descr="C:\Users\정성한\Desktop\swcc.bmp">
                <a:extLst>
                  <a:ext uri="{FF2B5EF4-FFF2-40B4-BE49-F238E27FC236}">
                    <a16:creationId xmlns:a16="http://schemas.microsoft.com/office/drawing/2014/main" id="{C24DAFA8-DF72-CF15-6B4F-CB59DA80160C}"/>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814350" y="1019447"/>
                <a:ext cx="838243" cy="5300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정성한\Desktop\untitled.bmp">
                <a:extLst>
                  <a:ext uri="{FF2B5EF4-FFF2-40B4-BE49-F238E27FC236}">
                    <a16:creationId xmlns:a16="http://schemas.microsoft.com/office/drawing/2014/main" id="{B324251D-0F09-57F5-6986-53DE91519E04}"/>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6988999" y="1925062"/>
                <a:ext cx="1004156" cy="3533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5" descr="C:\Users\정성한\Desktop\mhps.bmp">
                <a:extLst>
                  <a:ext uri="{FF2B5EF4-FFF2-40B4-BE49-F238E27FC236}">
                    <a16:creationId xmlns:a16="http://schemas.microsoft.com/office/drawing/2014/main" id="{C04C927A-DC33-743E-3455-040B68F3EC6F}"/>
                  </a:ext>
                </a:extLst>
              </p:cNvPr>
              <p:cNvPicPr>
                <a:picLocks noChangeAspect="1" noChangeArrowheads="1"/>
              </p:cNvPicPr>
              <p:nvPr/>
            </p:nvPicPr>
            <p:blipFill rotWithShape="1">
              <a:blip r:embed="rId30" cstate="print">
                <a:extLst>
                  <a:ext uri="{28A0092B-C50C-407E-A947-70E740481C1C}">
                    <a14:useLocalDpi xmlns:a14="http://schemas.microsoft.com/office/drawing/2010/main"/>
                  </a:ext>
                </a:extLst>
              </a:blip>
              <a:srcRect/>
              <a:stretch/>
            </p:blipFill>
            <p:spPr bwMode="auto">
              <a:xfrm>
                <a:off x="3643095" y="2498724"/>
                <a:ext cx="929350" cy="496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그룹 13">
              <a:extLst>
                <a:ext uri="{FF2B5EF4-FFF2-40B4-BE49-F238E27FC236}">
                  <a16:creationId xmlns:a16="http://schemas.microsoft.com/office/drawing/2014/main" id="{8C3A36DF-5919-C59D-B515-F0D398447AB6}"/>
                </a:ext>
              </a:extLst>
            </p:cNvPr>
            <p:cNvGrpSpPr/>
            <p:nvPr/>
          </p:nvGrpSpPr>
          <p:grpSpPr>
            <a:xfrm>
              <a:off x="2781166" y="5402694"/>
              <a:ext cx="3133462" cy="358012"/>
              <a:chOff x="3599568" y="4854233"/>
              <a:chExt cx="3133462" cy="358012"/>
            </a:xfrm>
          </p:grpSpPr>
          <p:pic>
            <p:nvPicPr>
              <p:cNvPr id="15" name="Picture 25" descr="C:\Users\정성한\Desktop\현대중공업.bmp">
                <a:extLst>
                  <a:ext uri="{FF2B5EF4-FFF2-40B4-BE49-F238E27FC236}">
                    <a16:creationId xmlns:a16="http://schemas.microsoft.com/office/drawing/2014/main" id="{7507E2B7-1B70-8AD0-4AED-1BA78B908088}"/>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t="26032" b="27683"/>
              <a:stretch/>
            </p:blipFill>
            <p:spPr bwMode="auto">
              <a:xfrm>
                <a:off x="3599568" y="4928396"/>
                <a:ext cx="1328287" cy="2590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7" descr="C:\Users\정성한\Desktop\삼성중공업.bmp">
                <a:extLst>
                  <a:ext uri="{FF2B5EF4-FFF2-40B4-BE49-F238E27FC236}">
                    <a16:creationId xmlns:a16="http://schemas.microsoft.com/office/drawing/2014/main" id="{109B2E21-C46E-57A4-0F7B-E306A90CBBD4}"/>
                  </a:ext>
                </a:extLst>
              </p:cNvPr>
              <p:cNvPicPr>
                <a:picLocks noChangeAspect="1" noChangeArrowheads="1"/>
              </p:cNvPicPr>
              <p:nvPr/>
            </p:nvPicPr>
            <p:blipFill>
              <a:blip r:embed="rId31">
                <a:extLst>
                  <a:ext uri="{28A0092B-C50C-407E-A947-70E740481C1C}">
                    <a14:useLocalDpi xmlns:a14="http://schemas.microsoft.com/office/drawing/2010/main"/>
                  </a:ext>
                </a:extLst>
              </a:blip>
              <a:srcRect/>
              <a:stretch>
                <a:fillRect/>
              </a:stretch>
            </p:blipFill>
            <p:spPr bwMode="auto">
              <a:xfrm>
                <a:off x="5246223" y="4854233"/>
                <a:ext cx="1486807" cy="35801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122" name="Picture 2">
            <a:extLst>
              <a:ext uri="{FF2B5EF4-FFF2-40B4-BE49-F238E27FC236}">
                <a16:creationId xmlns:a16="http://schemas.microsoft.com/office/drawing/2014/main" id="{8CB772A9-83BB-4717-6EB3-A5B18DB344D3}"/>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4939207" y="5742867"/>
            <a:ext cx="722759" cy="566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497977-BF7A-3352-A2E0-8C6ADDDD75BB}"/>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16" name="Picture 2">
            <a:extLst>
              <a:ext uri="{FF2B5EF4-FFF2-40B4-BE49-F238E27FC236}">
                <a16:creationId xmlns:a16="http://schemas.microsoft.com/office/drawing/2014/main" id="{B2E28D7C-6159-521C-3547-7D1DF3612B6A}"/>
              </a:ext>
            </a:extLst>
          </p:cNvPr>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9920357" y="4422931"/>
            <a:ext cx="708092" cy="70809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DB3FC63-21CB-B829-04A2-8F849842D80E}"/>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9961019" y="3915475"/>
            <a:ext cx="626768" cy="62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285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40ADD3-F05C-E0A9-1034-4C66136FC7AA}"/>
              </a:ext>
            </a:extLst>
          </p:cNvPr>
          <p:cNvSpPr>
            <a:spLocks noGrp="1"/>
          </p:cNvSpPr>
          <p:nvPr>
            <p:ph type="title"/>
          </p:nvPr>
        </p:nvSpPr>
        <p:spPr>
          <a:xfrm>
            <a:off x="838200" y="862192"/>
            <a:ext cx="7620000" cy="437130"/>
          </a:xfrm>
        </p:spPr>
        <p:txBody>
          <a:bodyPr/>
          <a:lstStyle/>
          <a:p>
            <a:r>
              <a:rPr lang="en-US" altLang="ko-KR" sz="3200" dirty="0">
                <a:latin typeface="游ゴシック" panose="020B0400000000000000" pitchFamily="50" charset="-128"/>
                <a:ea typeface="游ゴシック" panose="020B0400000000000000" pitchFamily="50" charset="-128"/>
              </a:rPr>
              <a:t>Business Area</a:t>
            </a:r>
            <a:endParaRPr lang="ko-KR" altLang="en-US" sz="3200" dirty="0">
              <a:latin typeface="游ゴシック" panose="020B0400000000000000" pitchFamily="50" charset="-128"/>
            </a:endParaRPr>
          </a:p>
        </p:txBody>
      </p:sp>
      <p:grpSp>
        <p:nvGrpSpPr>
          <p:cNvPr id="3" name="그룹 2">
            <a:extLst>
              <a:ext uri="{FF2B5EF4-FFF2-40B4-BE49-F238E27FC236}">
                <a16:creationId xmlns:a16="http://schemas.microsoft.com/office/drawing/2014/main" id="{CCF7A758-6029-4914-E43C-BC24182D88ED}"/>
              </a:ext>
            </a:extLst>
          </p:cNvPr>
          <p:cNvGrpSpPr/>
          <p:nvPr/>
        </p:nvGrpSpPr>
        <p:grpSpPr>
          <a:xfrm>
            <a:off x="2346868" y="1664667"/>
            <a:ext cx="8270817" cy="4515596"/>
            <a:chOff x="822868" y="1664667"/>
            <a:chExt cx="8270817" cy="4515596"/>
          </a:xfrm>
        </p:grpSpPr>
        <p:grpSp>
          <p:nvGrpSpPr>
            <p:cNvPr id="16" name="그룹 15">
              <a:extLst>
                <a:ext uri="{FF2B5EF4-FFF2-40B4-BE49-F238E27FC236}">
                  <a16:creationId xmlns:a16="http://schemas.microsoft.com/office/drawing/2014/main" id="{FB1DF59F-7491-76BD-04E2-D93BB82DB45C}"/>
                </a:ext>
              </a:extLst>
            </p:cNvPr>
            <p:cNvGrpSpPr/>
            <p:nvPr/>
          </p:nvGrpSpPr>
          <p:grpSpPr>
            <a:xfrm>
              <a:off x="822868" y="1664667"/>
              <a:ext cx="8270817" cy="4515596"/>
              <a:chOff x="939273" y="1620332"/>
              <a:chExt cx="7598319" cy="3425971"/>
            </a:xfrm>
          </p:grpSpPr>
          <p:grpSp>
            <p:nvGrpSpPr>
              <p:cNvPr id="57" name="그룹 56">
                <a:extLst>
                  <a:ext uri="{FF2B5EF4-FFF2-40B4-BE49-F238E27FC236}">
                    <a16:creationId xmlns:a16="http://schemas.microsoft.com/office/drawing/2014/main" id="{6E8A0A7F-D00D-2095-4428-23447C942FF2}"/>
                  </a:ext>
                </a:extLst>
              </p:cNvPr>
              <p:cNvGrpSpPr/>
              <p:nvPr/>
            </p:nvGrpSpPr>
            <p:grpSpPr>
              <a:xfrm>
                <a:off x="939273" y="1620332"/>
                <a:ext cx="7598319" cy="3425971"/>
                <a:chOff x="939273" y="1620332"/>
                <a:chExt cx="7598319" cy="3425971"/>
              </a:xfrm>
            </p:grpSpPr>
            <p:pic>
              <p:nvPicPr>
                <p:cNvPr id="5127" name="그림 5126">
                  <a:extLst>
                    <a:ext uri="{FF2B5EF4-FFF2-40B4-BE49-F238E27FC236}">
                      <a16:creationId xmlns:a16="http://schemas.microsoft.com/office/drawing/2014/main" id="{C7FFF44D-F7B7-9912-FF4B-533EE5A07A71}"/>
                    </a:ext>
                  </a:extLst>
                </p:cNvPr>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39273" y="1620332"/>
                  <a:ext cx="7187297" cy="3425971"/>
                </a:xfrm>
                <a:prstGeom prst="rect">
                  <a:avLst/>
                </a:prstGeom>
              </p:spPr>
            </p:pic>
            <p:sp>
              <p:nvSpPr>
                <p:cNvPr id="5128" name="직사각형 5127">
                  <a:extLst>
                    <a:ext uri="{FF2B5EF4-FFF2-40B4-BE49-F238E27FC236}">
                      <a16:creationId xmlns:a16="http://schemas.microsoft.com/office/drawing/2014/main" id="{D03FAB4C-EF87-1418-16B9-EA0AEE99906B}"/>
                    </a:ext>
                  </a:extLst>
                </p:cNvPr>
                <p:cNvSpPr/>
                <p:nvPr/>
              </p:nvSpPr>
              <p:spPr>
                <a:xfrm>
                  <a:off x="6053021" y="2599093"/>
                  <a:ext cx="1693920" cy="256860"/>
                </a:xfrm>
                <a:prstGeom prst="rect">
                  <a:avLst/>
                </a:prstGeom>
              </p:spPr>
              <p:txBody>
                <a:bodyPr wrap="square">
                  <a:spAutoFit/>
                </a:bodyPr>
                <a:lstStyle/>
                <a:p>
                  <a:r>
                    <a:rPr lang="ko-KR" altLang="en-US" sz="1600" b="1" dirty="0">
                      <a:solidFill>
                        <a:srgbClr val="4B206C"/>
                      </a:solidFill>
                    </a:rPr>
                    <a:t>North America </a:t>
                  </a:r>
                  <a:endParaRPr lang="ko-KR" altLang="en-US" sz="1600" b="1" dirty="0">
                    <a:solidFill>
                      <a:srgbClr val="FF0000"/>
                    </a:solidFill>
                  </a:endParaRPr>
                </a:p>
              </p:txBody>
            </p:sp>
            <p:sp>
              <p:nvSpPr>
                <p:cNvPr id="5129" name="직사각형 5128">
                  <a:extLst>
                    <a:ext uri="{FF2B5EF4-FFF2-40B4-BE49-F238E27FC236}">
                      <a16:creationId xmlns:a16="http://schemas.microsoft.com/office/drawing/2014/main" id="{EC110E93-9F6E-A535-6410-4D6D0CA4EB04}"/>
                    </a:ext>
                  </a:extLst>
                </p:cNvPr>
                <p:cNvSpPr/>
                <p:nvPr/>
              </p:nvSpPr>
              <p:spPr>
                <a:xfrm>
                  <a:off x="6909025" y="4234677"/>
                  <a:ext cx="1628567" cy="256860"/>
                </a:xfrm>
                <a:prstGeom prst="rect">
                  <a:avLst/>
                </a:prstGeom>
              </p:spPr>
              <p:txBody>
                <a:bodyPr wrap="square">
                  <a:spAutoFit/>
                </a:bodyPr>
                <a:lstStyle/>
                <a:p>
                  <a:r>
                    <a:rPr lang="en-US" altLang="ko-KR" sz="1600" b="1" dirty="0">
                      <a:solidFill>
                        <a:srgbClr val="4B206C"/>
                      </a:solidFill>
                    </a:rPr>
                    <a:t>South</a:t>
                  </a:r>
                  <a:r>
                    <a:rPr lang="ko-KR" altLang="en-US" sz="1600" b="1" dirty="0">
                      <a:solidFill>
                        <a:srgbClr val="4B206C"/>
                      </a:solidFill>
                    </a:rPr>
                    <a:t> America </a:t>
                  </a:r>
                  <a:endParaRPr lang="ko-KR" altLang="en-US" sz="1600" b="1" dirty="0">
                    <a:solidFill>
                      <a:srgbClr val="FF0000"/>
                    </a:solidFill>
                  </a:endParaRPr>
                </a:p>
              </p:txBody>
            </p:sp>
            <p:sp>
              <p:nvSpPr>
                <p:cNvPr id="5131" name="직사각형 5130">
                  <a:extLst>
                    <a:ext uri="{FF2B5EF4-FFF2-40B4-BE49-F238E27FC236}">
                      <a16:creationId xmlns:a16="http://schemas.microsoft.com/office/drawing/2014/main" id="{C2867A61-09DD-5007-BF1D-BC7B1BD5C863}"/>
                    </a:ext>
                  </a:extLst>
                </p:cNvPr>
                <p:cNvSpPr/>
                <p:nvPr/>
              </p:nvSpPr>
              <p:spPr>
                <a:xfrm>
                  <a:off x="2002055" y="3112049"/>
                  <a:ext cx="1373312" cy="256860"/>
                </a:xfrm>
                <a:prstGeom prst="rect">
                  <a:avLst/>
                </a:prstGeom>
              </p:spPr>
              <p:txBody>
                <a:bodyPr wrap="square">
                  <a:spAutoFit/>
                </a:bodyPr>
                <a:lstStyle/>
                <a:p>
                  <a:r>
                    <a:rPr lang="en-US" altLang="ko-KR" sz="1600" b="1" dirty="0">
                      <a:solidFill>
                        <a:srgbClr val="4B206C"/>
                      </a:solidFill>
                    </a:rPr>
                    <a:t>Middle East </a:t>
                  </a:r>
                  <a:endParaRPr lang="ko-KR" altLang="en-US" sz="1600" b="1" dirty="0">
                    <a:solidFill>
                      <a:srgbClr val="FF0000"/>
                    </a:solidFill>
                  </a:endParaRPr>
                </a:p>
              </p:txBody>
            </p:sp>
            <p:sp>
              <p:nvSpPr>
                <p:cNvPr id="5132" name="직사각형 5131">
                  <a:extLst>
                    <a:ext uri="{FF2B5EF4-FFF2-40B4-BE49-F238E27FC236}">
                      <a16:creationId xmlns:a16="http://schemas.microsoft.com/office/drawing/2014/main" id="{FE96556C-09D2-9C89-E1A8-2B4279EBCDF9}"/>
                    </a:ext>
                  </a:extLst>
                </p:cNvPr>
                <p:cNvSpPr/>
                <p:nvPr/>
              </p:nvSpPr>
              <p:spPr>
                <a:xfrm>
                  <a:off x="958294" y="3643422"/>
                  <a:ext cx="759365" cy="256860"/>
                </a:xfrm>
                <a:prstGeom prst="rect">
                  <a:avLst/>
                </a:prstGeom>
              </p:spPr>
              <p:txBody>
                <a:bodyPr wrap="none">
                  <a:spAutoFit/>
                </a:bodyPr>
                <a:lstStyle/>
                <a:p>
                  <a:r>
                    <a:rPr lang="en-US" altLang="ko-KR" sz="1600" b="1" dirty="0">
                      <a:solidFill>
                        <a:srgbClr val="4B206C"/>
                      </a:solidFill>
                    </a:rPr>
                    <a:t>Africa </a:t>
                  </a:r>
                  <a:endParaRPr lang="ko-KR" altLang="en-US" sz="1600" b="1" dirty="0">
                    <a:solidFill>
                      <a:srgbClr val="FF0000"/>
                    </a:solidFill>
                  </a:endParaRPr>
                </a:p>
              </p:txBody>
            </p:sp>
            <p:sp>
              <p:nvSpPr>
                <p:cNvPr id="5133" name="직사각형 5132">
                  <a:extLst>
                    <a:ext uri="{FF2B5EF4-FFF2-40B4-BE49-F238E27FC236}">
                      <a16:creationId xmlns:a16="http://schemas.microsoft.com/office/drawing/2014/main" id="{117FFAF2-BE57-8A61-7D1B-886594567720}"/>
                    </a:ext>
                  </a:extLst>
                </p:cNvPr>
                <p:cNvSpPr/>
                <p:nvPr/>
              </p:nvSpPr>
              <p:spPr>
                <a:xfrm>
                  <a:off x="1845343" y="2715422"/>
                  <a:ext cx="862333" cy="256860"/>
                </a:xfrm>
                <a:prstGeom prst="rect">
                  <a:avLst/>
                </a:prstGeom>
              </p:spPr>
              <p:txBody>
                <a:bodyPr wrap="none">
                  <a:spAutoFit/>
                </a:bodyPr>
                <a:lstStyle/>
                <a:p>
                  <a:r>
                    <a:rPr lang="en-US" altLang="ko-KR" sz="1600" b="1" dirty="0">
                      <a:solidFill>
                        <a:srgbClr val="4B206C"/>
                      </a:solidFill>
                    </a:rPr>
                    <a:t>Europe </a:t>
                  </a:r>
                  <a:endParaRPr lang="ko-KR" altLang="en-US" sz="1600" b="1" dirty="0">
                    <a:solidFill>
                      <a:srgbClr val="FF0000"/>
                    </a:solidFill>
                  </a:endParaRPr>
                </a:p>
              </p:txBody>
            </p:sp>
          </p:grpSp>
          <p:sp>
            <p:nvSpPr>
              <p:cNvPr id="58" name="타원 57">
                <a:extLst>
                  <a:ext uri="{FF2B5EF4-FFF2-40B4-BE49-F238E27FC236}">
                    <a16:creationId xmlns:a16="http://schemas.microsoft.com/office/drawing/2014/main" id="{5B80073B-2F7B-940B-088F-0D362E3C649F}"/>
                  </a:ext>
                </a:extLst>
              </p:cNvPr>
              <p:cNvSpPr/>
              <p:nvPr/>
            </p:nvSpPr>
            <p:spPr>
              <a:xfrm>
                <a:off x="6025327" y="2756176"/>
                <a:ext cx="96247" cy="73997"/>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pic>
            <p:nvPicPr>
              <p:cNvPr id="63" name="Picture 18" descr="C:\Users\정성한\Desktop\qewc.bmp">
                <a:extLst>
                  <a:ext uri="{FF2B5EF4-FFF2-40B4-BE49-F238E27FC236}">
                    <a16:creationId xmlns:a16="http://schemas.microsoft.com/office/drawing/2014/main" id="{C79D68F9-7B3D-9B48-3CDD-288B138ACE60}"/>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520468" y="3811557"/>
                <a:ext cx="447479" cy="178631"/>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타원 49">
              <a:extLst>
                <a:ext uri="{FF2B5EF4-FFF2-40B4-BE49-F238E27FC236}">
                  <a16:creationId xmlns:a16="http://schemas.microsoft.com/office/drawing/2014/main" id="{FAEDA4A1-C9CF-30E8-93FD-9B9C569D292F}"/>
                </a:ext>
              </a:extLst>
            </p:cNvPr>
            <p:cNvSpPr/>
            <p:nvPr/>
          </p:nvSpPr>
          <p:spPr>
            <a:xfrm>
              <a:off x="1558617" y="4475011"/>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2" name="타원 51">
              <a:extLst>
                <a:ext uri="{FF2B5EF4-FFF2-40B4-BE49-F238E27FC236}">
                  <a16:creationId xmlns:a16="http://schemas.microsoft.com/office/drawing/2014/main" id="{595B81D4-23D6-CDA8-6A2F-A5FB0659F8CB}"/>
                </a:ext>
              </a:extLst>
            </p:cNvPr>
            <p:cNvSpPr/>
            <p:nvPr/>
          </p:nvSpPr>
          <p:spPr>
            <a:xfrm>
              <a:off x="2238473" y="3932758"/>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3" name="타원 52">
              <a:extLst>
                <a:ext uri="{FF2B5EF4-FFF2-40B4-BE49-F238E27FC236}">
                  <a16:creationId xmlns:a16="http://schemas.microsoft.com/office/drawing/2014/main" id="{FB1DE95F-5C47-B999-9454-DFE6078F8F5F}"/>
                </a:ext>
              </a:extLst>
            </p:cNvPr>
            <p:cNvSpPr/>
            <p:nvPr/>
          </p:nvSpPr>
          <p:spPr>
            <a:xfrm>
              <a:off x="4390606" y="3742920"/>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4" name="타원 53">
              <a:extLst>
                <a:ext uri="{FF2B5EF4-FFF2-40B4-BE49-F238E27FC236}">
                  <a16:creationId xmlns:a16="http://schemas.microsoft.com/office/drawing/2014/main" id="{B7804D7E-3F9B-1174-EF15-11882B3A6373}"/>
                </a:ext>
              </a:extLst>
            </p:cNvPr>
            <p:cNvSpPr/>
            <p:nvPr/>
          </p:nvSpPr>
          <p:spPr>
            <a:xfrm>
              <a:off x="4196233" y="3589662"/>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5" name="타원 54">
              <a:extLst>
                <a:ext uri="{FF2B5EF4-FFF2-40B4-BE49-F238E27FC236}">
                  <a16:creationId xmlns:a16="http://schemas.microsoft.com/office/drawing/2014/main" id="{A9579D67-6686-A7BC-9CD6-6178E277154B}"/>
                </a:ext>
              </a:extLst>
            </p:cNvPr>
            <p:cNvSpPr/>
            <p:nvPr/>
          </p:nvSpPr>
          <p:spPr>
            <a:xfrm>
              <a:off x="1740209" y="3235796"/>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6" name="타원 55">
              <a:extLst>
                <a:ext uri="{FF2B5EF4-FFF2-40B4-BE49-F238E27FC236}">
                  <a16:creationId xmlns:a16="http://schemas.microsoft.com/office/drawing/2014/main" id="{29508DED-329A-DE23-F721-B24B6149B10D}"/>
                </a:ext>
              </a:extLst>
            </p:cNvPr>
            <p:cNvSpPr/>
            <p:nvPr/>
          </p:nvSpPr>
          <p:spPr>
            <a:xfrm>
              <a:off x="7289415" y="5165364"/>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grpSp>
      <p:graphicFrame>
        <p:nvGraphicFramePr>
          <p:cNvPr id="5134" name="표 5133">
            <a:extLst>
              <a:ext uri="{FF2B5EF4-FFF2-40B4-BE49-F238E27FC236}">
                <a16:creationId xmlns:a16="http://schemas.microsoft.com/office/drawing/2014/main" id="{AD9CCCEA-BCE8-8004-5084-45C5AF3CCF97}"/>
              </a:ext>
            </a:extLst>
          </p:cNvPr>
          <p:cNvGraphicFramePr>
            <a:graphicFrameLocks noGrp="1"/>
          </p:cNvGraphicFramePr>
          <p:nvPr>
            <p:extLst>
              <p:ext uri="{D42A27DB-BD31-4B8C-83A1-F6EECF244321}">
                <p14:modId xmlns:p14="http://schemas.microsoft.com/office/powerpoint/2010/main" val="1850031535"/>
              </p:ext>
            </p:extLst>
          </p:nvPr>
        </p:nvGraphicFramePr>
        <p:xfrm>
          <a:off x="6264494" y="1858169"/>
          <a:ext cx="1430533" cy="1588433"/>
        </p:xfrm>
        <a:graphic>
          <a:graphicData uri="http://schemas.openxmlformats.org/drawingml/2006/table">
            <a:tbl>
              <a:tblPr/>
              <a:tblGrid>
                <a:gridCol w="1430533">
                  <a:extLst>
                    <a:ext uri="{9D8B030D-6E8A-4147-A177-3AD203B41FA5}">
                      <a16:colId xmlns:a16="http://schemas.microsoft.com/office/drawing/2014/main" val="20000"/>
                    </a:ext>
                  </a:extLst>
                </a:gridCol>
              </a:tblGrid>
              <a:tr h="144403">
                <a:tc>
                  <a:txBody>
                    <a:bodyPr/>
                    <a:lstStyle/>
                    <a:p>
                      <a:pPr algn="ctr" fontAlgn="ctr"/>
                      <a:r>
                        <a:rPr lang="en-US" sz="800" b="1" i="0" u="none" strike="noStrike" dirty="0">
                          <a:solidFill>
                            <a:srgbClr val="000000"/>
                          </a:solidFill>
                          <a:effectLst/>
                          <a:latin typeface="맑은 고딕"/>
                        </a:rPr>
                        <a:t>KOREA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44403">
                <a:tc>
                  <a:txBody>
                    <a:bodyPr/>
                    <a:lstStyle/>
                    <a:p>
                      <a:pPr algn="ctr" fontAlgn="ctr"/>
                      <a:r>
                        <a:rPr lang="en-US" sz="800" b="1" i="0" u="none" strike="noStrike" dirty="0">
                          <a:solidFill>
                            <a:srgbClr val="000000"/>
                          </a:solidFill>
                          <a:effectLst/>
                          <a:latin typeface="맑은 고딕"/>
                        </a:rPr>
                        <a:t>DOOSAN Heavy 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44403">
                <a:tc>
                  <a:txBody>
                    <a:bodyPr/>
                    <a:lstStyle/>
                    <a:p>
                      <a:pPr algn="ctr" fontAlgn="ctr"/>
                      <a:r>
                        <a:rPr lang="en-US" sz="800" b="1" i="0" u="none" strike="noStrike" dirty="0">
                          <a:solidFill>
                            <a:srgbClr val="000000"/>
                          </a:solidFill>
                          <a:effectLst/>
                          <a:latin typeface="맑은 고딕"/>
                        </a:rPr>
                        <a:t>HYUNDAI Heavy 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44403">
                <a:tc>
                  <a:txBody>
                    <a:bodyPr/>
                    <a:lstStyle/>
                    <a:p>
                      <a:pPr algn="ctr" fontAlgn="ctr"/>
                      <a:r>
                        <a:rPr lang="en-US" sz="800" b="1" i="0" u="none" strike="noStrike" dirty="0">
                          <a:solidFill>
                            <a:srgbClr val="000000"/>
                          </a:solidFill>
                          <a:effectLst/>
                          <a:latin typeface="맑은 고딕"/>
                        </a:rPr>
                        <a:t>SAMSUNG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44403">
                <a:tc>
                  <a:txBody>
                    <a:bodyPr/>
                    <a:lstStyle/>
                    <a:p>
                      <a:pPr algn="ctr" fontAlgn="ctr"/>
                      <a:r>
                        <a:rPr lang="en-US" sz="800" b="1" i="0" u="none" strike="noStrike" dirty="0">
                          <a:solidFill>
                            <a:srgbClr val="000000"/>
                          </a:solidFill>
                          <a:effectLst/>
                          <a:latin typeface="맑은 고딕"/>
                        </a:rPr>
                        <a:t>SAMSUNG C&amp;T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4"/>
                  </a:ext>
                </a:extLst>
              </a:tr>
              <a:tr h="144403">
                <a:tc>
                  <a:txBody>
                    <a:bodyPr/>
                    <a:lstStyle/>
                    <a:p>
                      <a:pPr algn="ctr" fontAlgn="ctr"/>
                      <a:r>
                        <a:rPr lang="en-US" sz="800" b="1" i="0" u="none" strike="noStrike" dirty="0">
                          <a:solidFill>
                            <a:srgbClr val="000000"/>
                          </a:solidFill>
                          <a:effectLst/>
                          <a:latin typeface="맑은 고딕"/>
                        </a:rPr>
                        <a:t>GS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5"/>
                  </a:ext>
                </a:extLst>
              </a:tr>
              <a:tr h="144403">
                <a:tc>
                  <a:txBody>
                    <a:bodyPr/>
                    <a:lstStyle/>
                    <a:p>
                      <a:pPr algn="ctr" fontAlgn="ctr"/>
                      <a:r>
                        <a:rPr lang="en-US" sz="800" b="1" i="0" u="none" strike="noStrike" dirty="0">
                          <a:solidFill>
                            <a:srgbClr val="000000"/>
                          </a:solidFill>
                          <a:effectLst/>
                          <a:latin typeface="맑은 고딕"/>
                        </a:rPr>
                        <a:t>SK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6"/>
                  </a:ext>
                </a:extLst>
              </a:tr>
              <a:tr h="144403">
                <a:tc>
                  <a:txBody>
                    <a:bodyPr/>
                    <a:lstStyle/>
                    <a:p>
                      <a:pPr algn="ctr" fontAlgn="ctr"/>
                      <a:r>
                        <a:rPr lang="en-US" sz="800" b="1" i="0" u="none" strike="noStrike" dirty="0">
                          <a:solidFill>
                            <a:srgbClr val="000000"/>
                          </a:solidFill>
                          <a:effectLst/>
                          <a:latin typeface="맑은 고딕"/>
                        </a:rPr>
                        <a:t>DAEWOO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7"/>
                  </a:ext>
                </a:extLst>
              </a:tr>
              <a:tr h="144403">
                <a:tc>
                  <a:txBody>
                    <a:bodyPr/>
                    <a:lstStyle/>
                    <a:p>
                      <a:pPr algn="ctr" fontAlgn="ctr"/>
                      <a:r>
                        <a:rPr lang="en-US" sz="800" b="1" i="0" u="none" strike="noStrike" dirty="0">
                          <a:solidFill>
                            <a:srgbClr val="000000"/>
                          </a:solidFill>
                          <a:effectLst/>
                          <a:latin typeface="맑은 고딕"/>
                        </a:rPr>
                        <a:t>HANWAHA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8"/>
                  </a:ext>
                </a:extLst>
              </a:tr>
              <a:tr h="144403">
                <a:tc>
                  <a:txBody>
                    <a:bodyPr/>
                    <a:lstStyle/>
                    <a:p>
                      <a:pPr algn="ctr" fontAlgn="ctr"/>
                      <a:r>
                        <a:rPr lang="en-US" sz="800" b="1" i="0" u="none" strike="noStrike" dirty="0">
                          <a:solidFill>
                            <a:srgbClr val="000000"/>
                          </a:solidFill>
                          <a:effectLst/>
                          <a:latin typeface="맑은 고딕"/>
                        </a:rPr>
                        <a:t>HSME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9"/>
                  </a:ext>
                </a:extLst>
              </a:tr>
              <a:tr h="144403">
                <a:tc>
                  <a:txBody>
                    <a:bodyPr/>
                    <a:lstStyle/>
                    <a:p>
                      <a:pPr algn="ctr" fontAlgn="ctr"/>
                      <a:r>
                        <a:rPr lang="en-US" sz="800" b="1" i="0" u="none" strike="noStrike" dirty="0">
                          <a:solidFill>
                            <a:srgbClr val="000000"/>
                          </a:solidFill>
                          <a:effectLst/>
                          <a:latin typeface="맑은 고딕"/>
                        </a:rPr>
                        <a:t>KHNP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10"/>
                  </a:ext>
                </a:extLst>
              </a:tr>
            </a:tbl>
          </a:graphicData>
        </a:graphic>
      </p:graphicFrame>
      <p:cxnSp>
        <p:nvCxnSpPr>
          <p:cNvPr id="5135" name="직선 화살표 연결선 5134">
            <a:extLst>
              <a:ext uri="{FF2B5EF4-FFF2-40B4-BE49-F238E27FC236}">
                <a16:creationId xmlns:a16="http://schemas.microsoft.com/office/drawing/2014/main" id="{35D2BBB6-DF04-10D9-A966-7DF2CFB4BC2D}"/>
              </a:ext>
            </a:extLst>
          </p:cNvPr>
          <p:cNvCxnSpPr>
            <a:cxnSpLocks/>
            <a:stCxn id="5134" idx="1"/>
          </p:cNvCxnSpPr>
          <p:nvPr/>
        </p:nvCxnSpPr>
        <p:spPr>
          <a:xfrm flipH="1">
            <a:off x="5824999" y="2652385"/>
            <a:ext cx="439495" cy="9372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136" name="표 5135">
            <a:extLst>
              <a:ext uri="{FF2B5EF4-FFF2-40B4-BE49-F238E27FC236}">
                <a16:creationId xmlns:a16="http://schemas.microsoft.com/office/drawing/2014/main" id="{79676481-CFEA-7B0B-81B1-D4C0BCEAB77C}"/>
              </a:ext>
            </a:extLst>
          </p:cNvPr>
          <p:cNvGraphicFramePr>
            <a:graphicFrameLocks noGrp="1"/>
          </p:cNvGraphicFramePr>
          <p:nvPr>
            <p:extLst>
              <p:ext uri="{D42A27DB-BD31-4B8C-83A1-F6EECF244321}">
                <p14:modId xmlns:p14="http://schemas.microsoft.com/office/powerpoint/2010/main" val="1406876103"/>
              </p:ext>
            </p:extLst>
          </p:nvPr>
        </p:nvGraphicFramePr>
        <p:xfrm>
          <a:off x="6555021" y="4081694"/>
          <a:ext cx="1385263" cy="1689714"/>
        </p:xfrm>
        <a:graphic>
          <a:graphicData uri="http://schemas.openxmlformats.org/drawingml/2006/table">
            <a:tbl>
              <a:tblPr/>
              <a:tblGrid>
                <a:gridCol w="1385263">
                  <a:extLst>
                    <a:ext uri="{9D8B030D-6E8A-4147-A177-3AD203B41FA5}">
                      <a16:colId xmlns:a16="http://schemas.microsoft.com/office/drawing/2014/main" val="20000"/>
                    </a:ext>
                  </a:extLst>
                </a:gridCol>
              </a:tblGrid>
              <a:tr h="142531">
                <a:tc>
                  <a:txBody>
                    <a:bodyPr/>
                    <a:lstStyle/>
                    <a:p>
                      <a:pPr algn="ctr" fontAlgn="ctr"/>
                      <a:r>
                        <a:rPr lang="en-US" sz="800" b="1" i="0" u="none" strike="noStrike" baseline="0" dirty="0">
                          <a:solidFill>
                            <a:srgbClr val="000000"/>
                          </a:solidFill>
                          <a:effectLst/>
                          <a:latin typeface="맑은 고딕"/>
                        </a:rPr>
                        <a:t> JAPAN</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42531">
                <a:tc>
                  <a:txBody>
                    <a:bodyPr/>
                    <a:lstStyle/>
                    <a:p>
                      <a:pPr algn="ctr" fontAlgn="ctr"/>
                      <a:r>
                        <a:rPr lang="en-US" sz="800" b="1" i="0" u="none" strike="noStrike" dirty="0">
                          <a:solidFill>
                            <a:srgbClr val="000000"/>
                          </a:solidFill>
                          <a:effectLst/>
                          <a:latin typeface="맑은 고딕"/>
                        </a:rPr>
                        <a:t>MES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42531">
                <a:tc>
                  <a:txBody>
                    <a:bodyPr/>
                    <a:lstStyle/>
                    <a:p>
                      <a:pPr algn="ctr" fontAlgn="ctr"/>
                      <a:r>
                        <a:rPr lang="en-US" sz="800" b="1" i="0" u="none" strike="noStrike" dirty="0">
                          <a:solidFill>
                            <a:srgbClr val="000000"/>
                          </a:solidFill>
                          <a:effectLst/>
                          <a:latin typeface="맑은 고딕"/>
                        </a:rPr>
                        <a:t>MHPS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42531">
                <a:tc>
                  <a:txBody>
                    <a:bodyPr/>
                    <a:lstStyle/>
                    <a:p>
                      <a:pPr algn="ctr" fontAlgn="ctr"/>
                      <a:r>
                        <a:rPr lang="en-US" sz="800" b="1" i="0" u="none" strike="noStrike" dirty="0">
                          <a:solidFill>
                            <a:srgbClr val="000000"/>
                          </a:solidFill>
                          <a:effectLst/>
                          <a:latin typeface="맑은 고딕"/>
                        </a:rPr>
                        <a:t>MCEC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42531">
                <a:tc>
                  <a:txBody>
                    <a:bodyPr/>
                    <a:lstStyle/>
                    <a:p>
                      <a:pPr algn="ctr" fontAlgn="ctr"/>
                      <a:r>
                        <a:rPr lang="en-US" sz="800" b="1" i="0" u="none" strike="noStrike" dirty="0">
                          <a:solidFill>
                            <a:srgbClr val="000000"/>
                          </a:solidFill>
                          <a:effectLst/>
                          <a:latin typeface="맑은 고딕"/>
                        </a:rPr>
                        <a:t>MHI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4"/>
                  </a:ext>
                </a:extLst>
              </a:tr>
              <a:tr h="274733">
                <a:tc>
                  <a:txBody>
                    <a:bodyPr/>
                    <a:lstStyle/>
                    <a:p>
                      <a:pPr algn="ctr" fontAlgn="ctr"/>
                      <a:r>
                        <a:rPr lang="en-US" sz="800" b="1" i="0" u="none" strike="noStrike" dirty="0">
                          <a:solidFill>
                            <a:srgbClr val="000000"/>
                          </a:solidFill>
                          <a:effectLst/>
                          <a:latin typeface="맑은 고딕"/>
                        </a:rPr>
                        <a:t>HITACHI ZOSEN</a:t>
                      </a:r>
                    </a:p>
                    <a:p>
                      <a:pPr algn="ctr" fontAlgn="ctr"/>
                      <a:r>
                        <a:rPr lang="en-US" sz="800" b="1" i="0" u="none" strike="noStrike" dirty="0">
                          <a:solidFill>
                            <a:srgbClr val="000000"/>
                          </a:solidFill>
                          <a:effectLst/>
                          <a:latin typeface="맑은 고딕"/>
                        </a:rPr>
                        <a:t>FUJI ELECTRIC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5"/>
                  </a:ext>
                </a:extLst>
              </a:tr>
              <a:tr h="142531">
                <a:tc>
                  <a:txBody>
                    <a:bodyPr/>
                    <a:lstStyle/>
                    <a:p>
                      <a:pPr algn="ctr" fontAlgn="ctr"/>
                      <a:r>
                        <a:rPr lang="en-US" sz="800" b="1" i="0" u="none" strike="noStrike" dirty="0">
                          <a:solidFill>
                            <a:srgbClr val="000000"/>
                          </a:solidFill>
                          <a:effectLst/>
                          <a:latin typeface="맑은 고딕"/>
                        </a:rPr>
                        <a:t>KAWASAKI</a:t>
                      </a:r>
                      <a:r>
                        <a:rPr lang="en-US" sz="800" b="1" i="0" u="none" strike="noStrike" baseline="0" dirty="0">
                          <a:solidFill>
                            <a:srgbClr val="000000"/>
                          </a:solidFill>
                          <a:effectLst/>
                          <a:latin typeface="맑은 고딕"/>
                        </a:rPr>
                        <a:t> HEAVY IND.</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6"/>
                  </a:ext>
                </a:extLst>
              </a:tr>
              <a:tr h="142531">
                <a:tc>
                  <a:txBody>
                    <a:bodyPr/>
                    <a:lstStyle/>
                    <a:p>
                      <a:pPr algn="ctr" fontAlgn="ctr"/>
                      <a:r>
                        <a:rPr lang="en-US" sz="800" b="1" i="0" u="none" strike="noStrike" dirty="0">
                          <a:solidFill>
                            <a:srgbClr val="000000"/>
                          </a:solidFill>
                          <a:effectLst/>
                          <a:latin typeface="맑은 고딕"/>
                        </a:rPr>
                        <a:t>TOSHIBA</a:t>
                      </a:r>
                      <a:r>
                        <a:rPr lang="en-US" sz="800" b="1" i="0" u="none" strike="noStrike" baseline="0" dirty="0">
                          <a:solidFill>
                            <a:srgbClr val="000000"/>
                          </a:solidFill>
                          <a:effectLst/>
                          <a:latin typeface="맑은 고딕"/>
                        </a:rPr>
                        <a:t> CORP.</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7"/>
                  </a:ext>
                </a:extLst>
              </a:tr>
              <a:tr h="274733">
                <a:tc>
                  <a:txBody>
                    <a:bodyPr/>
                    <a:lstStyle/>
                    <a:p>
                      <a:pPr algn="ctr" fontAlgn="ctr"/>
                      <a:r>
                        <a:rPr lang="en-US" sz="800" b="1" i="0" u="none" strike="noStrike" dirty="0">
                          <a:solidFill>
                            <a:srgbClr val="000000"/>
                          </a:solidFill>
                          <a:effectLst/>
                          <a:latin typeface="맑은 고딕"/>
                        </a:rPr>
                        <a:t>JGC</a:t>
                      </a:r>
                    </a:p>
                    <a:p>
                      <a:pPr algn="ctr" fontAlgn="ctr"/>
                      <a:r>
                        <a:rPr lang="en-US" sz="800" b="1" i="0" u="none" strike="noStrike" dirty="0">
                          <a:solidFill>
                            <a:srgbClr val="000000"/>
                          </a:solidFill>
                          <a:effectLst/>
                          <a:latin typeface="맑은 고딕"/>
                        </a:rPr>
                        <a:t>CHIYODA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8"/>
                  </a:ext>
                </a:extLst>
              </a:tr>
              <a:tr h="142531">
                <a:tc>
                  <a:txBody>
                    <a:bodyPr/>
                    <a:lstStyle/>
                    <a:p>
                      <a:pPr algn="ctr" fontAlgn="ctr"/>
                      <a:r>
                        <a:rPr lang="en-US" sz="800" b="1" i="0" u="none" strike="noStrike" dirty="0">
                          <a:solidFill>
                            <a:srgbClr val="000000"/>
                          </a:solidFill>
                          <a:effectLst/>
                          <a:latin typeface="맑은 고딕"/>
                        </a:rPr>
                        <a:t>SHIP</a:t>
                      </a:r>
                      <a:r>
                        <a:rPr lang="en-US" sz="800" b="1" i="0" u="none" strike="noStrike" baseline="0" dirty="0">
                          <a:solidFill>
                            <a:srgbClr val="000000"/>
                          </a:solidFill>
                          <a:effectLst/>
                          <a:latin typeface="맑은 고딕"/>
                        </a:rPr>
                        <a:t> YARD</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9"/>
                  </a:ext>
                </a:extLst>
              </a:tr>
            </a:tbl>
          </a:graphicData>
        </a:graphic>
      </p:graphicFrame>
      <p:graphicFrame>
        <p:nvGraphicFramePr>
          <p:cNvPr id="5137" name="표 5136">
            <a:extLst>
              <a:ext uri="{FF2B5EF4-FFF2-40B4-BE49-F238E27FC236}">
                <a16:creationId xmlns:a16="http://schemas.microsoft.com/office/drawing/2014/main" id="{2E575A26-6F0B-1AA4-4FE9-51D3362D6974}"/>
              </a:ext>
            </a:extLst>
          </p:cNvPr>
          <p:cNvGraphicFramePr>
            <a:graphicFrameLocks noGrp="1"/>
          </p:cNvGraphicFramePr>
          <p:nvPr>
            <p:extLst>
              <p:ext uri="{D42A27DB-BD31-4B8C-83A1-F6EECF244321}">
                <p14:modId xmlns:p14="http://schemas.microsoft.com/office/powerpoint/2010/main" val="3055443918"/>
              </p:ext>
            </p:extLst>
          </p:nvPr>
        </p:nvGraphicFramePr>
        <p:xfrm>
          <a:off x="4173240" y="4552808"/>
          <a:ext cx="919031" cy="1848910"/>
        </p:xfrm>
        <a:graphic>
          <a:graphicData uri="http://schemas.openxmlformats.org/drawingml/2006/table">
            <a:tbl>
              <a:tblPr/>
              <a:tblGrid>
                <a:gridCol w="919031">
                  <a:extLst>
                    <a:ext uri="{9D8B030D-6E8A-4147-A177-3AD203B41FA5}">
                      <a16:colId xmlns:a16="http://schemas.microsoft.com/office/drawing/2014/main" val="20000"/>
                    </a:ext>
                  </a:extLst>
                </a:gridCol>
              </a:tblGrid>
              <a:tr h="132065">
                <a:tc>
                  <a:txBody>
                    <a:bodyPr/>
                    <a:lstStyle/>
                    <a:p>
                      <a:pPr algn="ctr" fontAlgn="ctr"/>
                      <a:r>
                        <a:rPr lang="en-US" sz="800" b="1" i="0" u="none" strike="noStrike" baseline="0" dirty="0">
                          <a:solidFill>
                            <a:srgbClr val="000000"/>
                          </a:solidFill>
                          <a:effectLst/>
                          <a:latin typeface="맑은 고딕"/>
                        </a:rPr>
                        <a:t> MIDDLE EAST</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32065">
                <a:tc>
                  <a:txBody>
                    <a:bodyPr/>
                    <a:lstStyle/>
                    <a:p>
                      <a:pPr algn="ctr" fontAlgn="ctr"/>
                      <a:r>
                        <a:rPr lang="en-US" sz="800" b="1" i="0" u="none" strike="noStrike" dirty="0">
                          <a:solidFill>
                            <a:srgbClr val="000000"/>
                          </a:solidFill>
                          <a:effectLst/>
                          <a:latin typeface="맑은 고딕"/>
                        </a:rPr>
                        <a:t>TAKREER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32065">
                <a:tc>
                  <a:txBody>
                    <a:bodyPr/>
                    <a:lstStyle/>
                    <a:p>
                      <a:pPr algn="ctr" fontAlgn="ctr"/>
                      <a:r>
                        <a:rPr lang="en-US" sz="800" b="1" i="0" u="none" strike="noStrike" dirty="0">
                          <a:solidFill>
                            <a:srgbClr val="000000"/>
                          </a:solidFill>
                          <a:effectLst/>
                          <a:latin typeface="맑은 고딕"/>
                        </a:rPr>
                        <a:t>GASCO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32065">
                <a:tc>
                  <a:txBody>
                    <a:bodyPr/>
                    <a:lstStyle/>
                    <a:p>
                      <a:pPr algn="ctr" fontAlgn="ctr"/>
                      <a:r>
                        <a:rPr lang="en-US" sz="800" b="1" i="0" u="none" strike="noStrike" dirty="0">
                          <a:solidFill>
                            <a:srgbClr val="000000"/>
                          </a:solidFill>
                          <a:effectLst/>
                          <a:latin typeface="맑은 고딕"/>
                        </a:rPr>
                        <a:t>K.N.P.C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32065">
                <a:tc>
                  <a:txBody>
                    <a:bodyPr/>
                    <a:lstStyle/>
                    <a:p>
                      <a:pPr algn="ctr" fontAlgn="ctr"/>
                      <a:r>
                        <a:rPr lang="en-US" sz="800" b="1" i="0" u="none" strike="noStrike" dirty="0">
                          <a:solidFill>
                            <a:srgbClr val="000000"/>
                          </a:solidFill>
                          <a:effectLst/>
                          <a:latin typeface="맑은 고딕"/>
                        </a:rPr>
                        <a:t>MHEW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4"/>
                  </a:ext>
                </a:extLst>
              </a:tr>
              <a:tr h="132065">
                <a:tc>
                  <a:txBody>
                    <a:bodyPr/>
                    <a:lstStyle/>
                    <a:p>
                      <a:pPr algn="ctr" fontAlgn="ctr"/>
                      <a:r>
                        <a:rPr lang="en-US" sz="800" b="1" i="0" u="none" strike="noStrike" dirty="0">
                          <a:solidFill>
                            <a:srgbClr val="000000"/>
                          </a:solidFill>
                          <a:effectLst/>
                          <a:latin typeface="맑은 고딕"/>
                        </a:rPr>
                        <a:t>MEW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5"/>
                  </a:ext>
                </a:extLst>
              </a:tr>
              <a:tr h="132065">
                <a:tc>
                  <a:txBody>
                    <a:bodyPr/>
                    <a:lstStyle/>
                    <a:p>
                      <a:pPr algn="ctr" fontAlgn="ctr"/>
                      <a:r>
                        <a:rPr lang="en-US" sz="800" b="1" i="0" u="none" strike="noStrike" dirty="0">
                          <a:solidFill>
                            <a:srgbClr val="000000"/>
                          </a:solidFill>
                          <a:effectLst/>
                          <a:latin typeface="맑은 고딕"/>
                        </a:rPr>
                        <a:t>S.E.C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6"/>
                  </a:ext>
                </a:extLst>
              </a:tr>
              <a:tr h="132065">
                <a:tc>
                  <a:txBody>
                    <a:bodyPr/>
                    <a:lstStyle/>
                    <a:p>
                      <a:pPr algn="ctr" fontAlgn="ctr"/>
                      <a:r>
                        <a:rPr lang="en-US" sz="800" b="1" i="0" u="none" strike="noStrike" dirty="0">
                          <a:solidFill>
                            <a:srgbClr val="000000"/>
                          </a:solidFill>
                          <a:effectLst/>
                          <a:latin typeface="맑은 고딕"/>
                        </a:rPr>
                        <a:t>SWCC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7"/>
                  </a:ext>
                </a:extLst>
              </a:tr>
              <a:tr h="132065">
                <a:tc>
                  <a:txBody>
                    <a:bodyPr/>
                    <a:lstStyle/>
                    <a:p>
                      <a:pPr algn="ctr" fontAlgn="ctr"/>
                      <a:r>
                        <a:rPr lang="en-US" sz="800" b="1" i="0" u="none" strike="noStrike" dirty="0">
                          <a:solidFill>
                            <a:srgbClr val="000000"/>
                          </a:solidFill>
                          <a:effectLst/>
                          <a:latin typeface="맑은 고딕"/>
                        </a:rPr>
                        <a:t>MARAFIQ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8"/>
                  </a:ext>
                </a:extLst>
              </a:tr>
              <a:tr h="132065">
                <a:tc>
                  <a:txBody>
                    <a:bodyPr/>
                    <a:lstStyle/>
                    <a:p>
                      <a:pPr algn="ctr" fontAlgn="ctr"/>
                      <a:r>
                        <a:rPr lang="en-US" sz="800" b="1" i="0" u="none" strike="noStrike" dirty="0">
                          <a:solidFill>
                            <a:srgbClr val="000000"/>
                          </a:solidFill>
                          <a:effectLst/>
                          <a:latin typeface="맑은 고딕"/>
                        </a:rPr>
                        <a:t>SHUQAIQ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9"/>
                  </a:ext>
                </a:extLst>
              </a:tr>
              <a:tr h="132065">
                <a:tc>
                  <a:txBody>
                    <a:bodyPr/>
                    <a:lstStyle/>
                    <a:p>
                      <a:pPr algn="ctr" fontAlgn="ctr"/>
                      <a:r>
                        <a:rPr lang="en-US" sz="800" b="1" i="0" u="none" strike="noStrike" dirty="0">
                          <a:solidFill>
                            <a:srgbClr val="000000"/>
                          </a:solidFill>
                          <a:effectLst/>
                          <a:latin typeface="맑은 고딕"/>
                        </a:rPr>
                        <a:t>Q.P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10"/>
                  </a:ext>
                </a:extLst>
              </a:tr>
              <a:tr h="132065">
                <a:tc>
                  <a:txBody>
                    <a:bodyPr/>
                    <a:lstStyle/>
                    <a:p>
                      <a:pPr algn="ctr" fontAlgn="ctr"/>
                      <a:r>
                        <a:rPr lang="en-US" sz="800" b="1" i="0" u="none" strike="noStrike" dirty="0">
                          <a:solidFill>
                            <a:srgbClr val="000000"/>
                          </a:solidFill>
                          <a:effectLst/>
                          <a:latin typeface="맑은 고딕"/>
                        </a:rPr>
                        <a:t>QEWC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11"/>
                  </a:ext>
                </a:extLst>
              </a:tr>
              <a:tr h="132065">
                <a:tc>
                  <a:txBody>
                    <a:bodyPr/>
                    <a:lstStyle/>
                    <a:p>
                      <a:pPr algn="ctr" fontAlgn="ctr"/>
                      <a:r>
                        <a:rPr lang="en-US" sz="800" b="1" i="0" u="none" strike="noStrike" dirty="0">
                          <a:solidFill>
                            <a:srgbClr val="000000"/>
                          </a:solidFill>
                          <a:effectLst/>
                          <a:latin typeface="맑은 고딕"/>
                        </a:rPr>
                        <a:t>D.E.W.A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12"/>
                  </a:ext>
                </a:extLst>
              </a:tr>
              <a:tr h="132065">
                <a:tc>
                  <a:txBody>
                    <a:bodyPr/>
                    <a:lstStyle/>
                    <a:p>
                      <a:pPr algn="ctr" fontAlgn="ctr"/>
                      <a:r>
                        <a:rPr lang="en-US" sz="800" b="1" i="0" u="none" strike="noStrike" dirty="0">
                          <a:solidFill>
                            <a:srgbClr val="000000"/>
                          </a:solidFill>
                          <a:effectLst/>
                          <a:latin typeface="맑은 고딕"/>
                        </a:rPr>
                        <a:t>A.D.E.W.A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13"/>
                  </a:ext>
                </a:extLst>
              </a:tr>
            </a:tbl>
          </a:graphicData>
        </a:graphic>
      </p:graphicFrame>
      <p:graphicFrame>
        <p:nvGraphicFramePr>
          <p:cNvPr id="5138" name="표 5137">
            <a:extLst>
              <a:ext uri="{FF2B5EF4-FFF2-40B4-BE49-F238E27FC236}">
                <a16:creationId xmlns:a16="http://schemas.microsoft.com/office/drawing/2014/main" id="{71CB82FA-3248-508A-A8C9-A909B74BF47F}"/>
              </a:ext>
            </a:extLst>
          </p:cNvPr>
          <p:cNvGraphicFramePr>
            <a:graphicFrameLocks noGrp="1"/>
          </p:cNvGraphicFramePr>
          <p:nvPr>
            <p:extLst>
              <p:ext uri="{D42A27DB-BD31-4B8C-83A1-F6EECF244321}">
                <p14:modId xmlns:p14="http://schemas.microsoft.com/office/powerpoint/2010/main" val="213535555"/>
              </p:ext>
            </p:extLst>
          </p:nvPr>
        </p:nvGraphicFramePr>
        <p:xfrm>
          <a:off x="2715541" y="1707526"/>
          <a:ext cx="927100" cy="1183005"/>
        </p:xfrm>
        <a:graphic>
          <a:graphicData uri="http://schemas.openxmlformats.org/drawingml/2006/table">
            <a:tbl>
              <a:tblPr/>
              <a:tblGrid>
                <a:gridCol w="927100">
                  <a:extLst>
                    <a:ext uri="{9D8B030D-6E8A-4147-A177-3AD203B41FA5}">
                      <a16:colId xmlns:a16="http://schemas.microsoft.com/office/drawing/2014/main" val="20000"/>
                    </a:ext>
                  </a:extLst>
                </a:gridCol>
              </a:tblGrid>
              <a:tr h="123825">
                <a:tc>
                  <a:txBody>
                    <a:bodyPr/>
                    <a:lstStyle/>
                    <a:p>
                      <a:pPr algn="ctr" fontAlgn="ctr"/>
                      <a:r>
                        <a:rPr lang="en-US" sz="800" b="1" i="0" u="none" strike="noStrike" baseline="0" dirty="0">
                          <a:solidFill>
                            <a:srgbClr val="000000"/>
                          </a:solidFill>
                          <a:effectLst/>
                          <a:latin typeface="맑은 고딕"/>
                        </a:rPr>
                        <a:t> EUROPE</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23825">
                <a:tc>
                  <a:txBody>
                    <a:bodyPr/>
                    <a:lstStyle/>
                    <a:p>
                      <a:pPr algn="ctr" fontAlgn="ctr"/>
                      <a:r>
                        <a:rPr lang="en-US" sz="800" b="1" i="0" u="none" strike="noStrike" dirty="0">
                          <a:solidFill>
                            <a:srgbClr val="000000"/>
                          </a:solidFill>
                          <a:effectLst/>
                          <a:latin typeface="맑은 고딕"/>
                        </a:rPr>
                        <a:t>E.ON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23825">
                <a:tc>
                  <a:txBody>
                    <a:bodyPr/>
                    <a:lstStyle/>
                    <a:p>
                      <a:pPr algn="ctr" fontAlgn="ctr"/>
                      <a:r>
                        <a:rPr lang="en-US" sz="800" b="1" i="0" u="none" strike="noStrike" dirty="0">
                          <a:solidFill>
                            <a:srgbClr val="000000"/>
                          </a:solidFill>
                          <a:effectLst/>
                          <a:latin typeface="맑은 고딕"/>
                        </a:rPr>
                        <a:t>SALINI IMPREGIO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23825">
                <a:tc>
                  <a:txBody>
                    <a:bodyPr/>
                    <a:lstStyle/>
                    <a:p>
                      <a:pPr algn="ctr" fontAlgn="ctr"/>
                      <a:r>
                        <a:rPr lang="en-US" sz="800" b="1" i="0" u="none" strike="noStrike" dirty="0">
                          <a:solidFill>
                            <a:srgbClr val="000000"/>
                          </a:solidFill>
                          <a:effectLst/>
                          <a:latin typeface="맑은 고딕"/>
                        </a:rPr>
                        <a:t>FISIA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23825">
                <a:tc>
                  <a:txBody>
                    <a:bodyPr/>
                    <a:lstStyle/>
                    <a:p>
                      <a:pPr algn="ctr" fontAlgn="ctr"/>
                      <a:r>
                        <a:rPr lang="en-US" sz="800" b="1" i="0" u="none" strike="noStrike" dirty="0">
                          <a:solidFill>
                            <a:srgbClr val="000000"/>
                          </a:solidFill>
                          <a:effectLst/>
                          <a:latin typeface="맑은 고딕"/>
                        </a:rPr>
                        <a:t>TECNIMONT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4"/>
                  </a:ext>
                </a:extLst>
              </a:tr>
              <a:tr h="123825">
                <a:tc>
                  <a:txBody>
                    <a:bodyPr/>
                    <a:lstStyle/>
                    <a:p>
                      <a:pPr algn="ctr" fontAlgn="ctr"/>
                      <a:r>
                        <a:rPr lang="en-US" sz="800" b="1" i="0" u="none" strike="noStrike" dirty="0">
                          <a:solidFill>
                            <a:srgbClr val="000000"/>
                          </a:solidFill>
                          <a:effectLst/>
                          <a:latin typeface="맑은 고딕"/>
                        </a:rPr>
                        <a:t>TECHNIP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5"/>
                  </a:ext>
                </a:extLst>
              </a:tr>
              <a:tr h="123825">
                <a:tc>
                  <a:txBody>
                    <a:bodyPr/>
                    <a:lstStyle/>
                    <a:p>
                      <a:pPr algn="ctr" fontAlgn="ctr"/>
                      <a:r>
                        <a:rPr lang="en-US" sz="800" b="1" i="0" u="none" strike="noStrike" dirty="0">
                          <a:solidFill>
                            <a:srgbClr val="000000"/>
                          </a:solidFill>
                          <a:effectLst/>
                          <a:latin typeface="맑은 고딕"/>
                        </a:rPr>
                        <a:t>T.R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6"/>
                  </a:ext>
                </a:extLst>
              </a:tr>
              <a:tr h="123825">
                <a:tc>
                  <a:txBody>
                    <a:bodyPr/>
                    <a:lstStyle/>
                    <a:p>
                      <a:pPr algn="ctr" fontAlgn="ctr"/>
                      <a:r>
                        <a:rPr lang="en-US" sz="800" b="1" i="0" u="none" strike="noStrike" dirty="0">
                          <a:solidFill>
                            <a:srgbClr val="000000"/>
                          </a:solidFill>
                          <a:effectLst/>
                          <a:latin typeface="맑은 고딕"/>
                        </a:rPr>
                        <a:t>WOREY PARSONS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7"/>
                  </a:ext>
                </a:extLst>
              </a:tr>
              <a:tr h="123825">
                <a:tc>
                  <a:txBody>
                    <a:bodyPr/>
                    <a:lstStyle/>
                    <a:p>
                      <a:pPr algn="ctr" fontAlgn="ctr"/>
                      <a:r>
                        <a:rPr lang="en-US" sz="800" b="1" i="0" u="none" strike="noStrike" dirty="0">
                          <a:solidFill>
                            <a:srgbClr val="000000"/>
                          </a:solidFill>
                          <a:effectLst/>
                          <a:latin typeface="맑은 고딕"/>
                        </a:rPr>
                        <a:t>GE</a:t>
                      </a:r>
                      <a:r>
                        <a:rPr lang="en-US" sz="800" b="1" i="0" u="none" strike="noStrike" baseline="0" dirty="0">
                          <a:solidFill>
                            <a:srgbClr val="000000"/>
                          </a:solidFill>
                          <a:effectLst/>
                          <a:latin typeface="맑은 고딕"/>
                        </a:rPr>
                        <a:t> POWER</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5139" name="표 5138">
            <a:extLst>
              <a:ext uri="{FF2B5EF4-FFF2-40B4-BE49-F238E27FC236}">
                <a16:creationId xmlns:a16="http://schemas.microsoft.com/office/drawing/2014/main" id="{10127906-6C2D-51AF-BA28-61AD76E669D3}"/>
              </a:ext>
            </a:extLst>
          </p:cNvPr>
          <p:cNvGraphicFramePr>
            <a:graphicFrameLocks noGrp="1"/>
          </p:cNvGraphicFramePr>
          <p:nvPr>
            <p:extLst>
              <p:ext uri="{D42A27DB-BD31-4B8C-83A1-F6EECF244321}">
                <p14:modId xmlns:p14="http://schemas.microsoft.com/office/powerpoint/2010/main" val="954413070"/>
              </p:ext>
            </p:extLst>
          </p:nvPr>
        </p:nvGraphicFramePr>
        <p:xfrm>
          <a:off x="4816702" y="1784154"/>
          <a:ext cx="927100" cy="657225"/>
        </p:xfrm>
        <a:graphic>
          <a:graphicData uri="http://schemas.openxmlformats.org/drawingml/2006/table">
            <a:tbl>
              <a:tblPr/>
              <a:tblGrid>
                <a:gridCol w="927100">
                  <a:extLst>
                    <a:ext uri="{9D8B030D-6E8A-4147-A177-3AD203B41FA5}">
                      <a16:colId xmlns:a16="http://schemas.microsoft.com/office/drawing/2014/main" val="20000"/>
                    </a:ext>
                  </a:extLst>
                </a:gridCol>
              </a:tblGrid>
              <a:tr h="43986">
                <a:tc>
                  <a:txBody>
                    <a:bodyPr/>
                    <a:lstStyle/>
                    <a:p>
                      <a:pPr algn="ctr" fontAlgn="ctr"/>
                      <a:r>
                        <a:rPr lang="en-US" sz="800" b="1" i="0" u="none" strike="noStrike" baseline="0" dirty="0">
                          <a:solidFill>
                            <a:srgbClr val="000000"/>
                          </a:solidFill>
                          <a:effectLst/>
                          <a:latin typeface="맑은 고딕"/>
                        </a:rPr>
                        <a:t> EAST ASIA</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23825">
                <a:tc>
                  <a:txBody>
                    <a:bodyPr/>
                    <a:lstStyle/>
                    <a:p>
                      <a:pPr algn="ctr" fontAlgn="ctr"/>
                      <a:r>
                        <a:rPr lang="en-US" sz="800" b="1" i="0" u="none" strike="noStrike" dirty="0">
                          <a:solidFill>
                            <a:srgbClr val="000000"/>
                          </a:solidFill>
                          <a:effectLst/>
                          <a:latin typeface="맑은 고딕"/>
                        </a:rPr>
                        <a:t>TTCL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23825">
                <a:tc>
                  <a:txBody>
                    <a:bodyPr/>
                    <a:lstStyle/>
                    <a:p>
                      <a:pPr algn="ctr" fontAlgn="ctr"/>
                      <a:r>
                        <a:rPr lang="en-US" sz="800" b="1" i="0" u="none" strike="noStrike" dirty="0">
                          <a:solidFill>
                            <a:srgbClr val="000000"/>
                          </a:solidFill>
                          <a:effectLst/>
                          <a:latin typeface="맑은 고딕"/>
                        </a:rPr>
                        <a:t>PUB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23825">
                <a:tc>
                  <a:txBody>
                    <a:bodyPr/>
                    <a:lstStyle/>
                    <a:p>
                      <a:pPr algn="ctr" fontAlgn="ctr"/>
                      <a:r>
                        <a:rPr lang="en-US" sz="800" b="1" i="0" u="none" strike="noStrike" dirty="0">
                          <a:solidFill>
                            <a:srgbClr val="000000"/>
                          </a:solidFill>
                          <a:effectLst/>
                          <a:latin typeface="맑은 고딕"/>
                        </a:rPr>
                        <a:t>PETRONAS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23825">
                <a:tc>
                  <a:txBody>
                    <a:bodyPr/>
                    <a:lstStyle/>
                    <a:p>
                      <a:pPr algn="ctr" fontAlgn="ctr"/>
                      <a:r>
                        <a:rPr lang="en-US" sz="800" b="1" i="0" u="none" strike="noStrike" dirty="0">
                          <a:solidFill>
                            <a:srgbClr val="000000"/>
                          </a:solidFill>
                          <a:effectLst/>
                          <a:latin typeface="맑은 고딕"/>
                        </a:rPr>
                        <a:t>GE</a:t>
                      </a:r>
                      <a:r>
                        <a:rPr lang="en-US" sz="800" b="1" i="0" u="none" strike="noStrike" baseline="0" dirty="0">
                          <a:solidFill>
                            <a:srgbClr val="000000"/>
                          </a:solidFill>
                          <a:effectLst/>
                          <a:latin typeface="맑은 고딕"/>
                        </a:rPr>
                        <a:t> POWER</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cxnSp>
        <p:nvCxnSpPr>
          <p:cNvPr id="5140" name="직선 화살표 연결선 5139">
            <a:extLst>
              <a:ext uri="{FF2B5EF4-FFF2-40B4-BE49-F238E27FC236}">
                <a16:creationId xmlns:a16="http://schemas.microsoft.com/office/drawing/2014/main" id="{D8F170AA-C2C4-67E6-9F08-8CE39D8ED912}"/>
              </a:ext>
            </a:extLst>
          </p:cNvPr>
          <p:cNvCxnSpPr>
            <a:cxnSpLocks/>
            <a:stCxn id="5136" idx="1"/>
          </p:cNvCxnSpPr>
          <p:nvPr/>
        </p:nvCxnSpPr>
        <p:spPr>
          <a:xfrm flipH="1" flipV="1">
            <a:off x="6004368" y="3803162"/>
            <a:ext cx="550653" cy="1123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41" name="직선 화살표 연결선 5140">
            <a:extLst>
              <a:ext uri="{FF2B5EF4-FFF2-40B4-BE49-F238E27FC236}">
                <a16:creationId xmlns:a16="http://schemas.microsoft.com/office/drawing/2014/main" id="{C9B54705-687E-FC84-6103-F686B34FE839}"/>
              </a:ext>
            </a:extLst>
          </p:cNvPr>
          <p:cNvCxnSpPr>
            <a:stCxn id="5139" idx="2"/>
          </p:cNvCxnSpPr>
          <p:nvPr/>
        </p:nvCxnSpPr>
        <p:spPr>
          <a:xfrm>
            <a:off x="5280252" y="2441379"/>
            <a:ext cx="127594" cy="16036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42" name="직선 화살표 연결선 5141">
            <a:extLst>
              <a:ext uri="{FF2B5EF4-FFF2-40B4-BE49-F238E27FC236}">
                <a16:creationId xmlns:a16="http://schemas.microsoft.com/office/drawing/2014/main" id="{1C8C2417-D7D5-EFE6-B80A-A9E0D0636AEF}"/>
              </a:ext>
            </a:extLst>
          </p:cNvPr>
          <p:cNvCxnSpPr>
            <a:cxnSpLocks/>
            <a:stCxn id="5137" idx="0"/>
          </p:cNvCxnSpPr>
          <p:nvPr/>
        </p:nvCxnSpPr>
        <p:spPr>
          <a:xfrm flipH="1" flipV="1">
            <a:off x="3879443" y="4018564"/>
            <a:ext cx="753312" cy="5342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43" name="직선 화살표 연결선 5142">
            <a:extLst>
              <a:ext uri="{FF2B5EF4-FFF2-40B4-BE49-F238E27FC236}">
                <a16:creationId xmlns:a16="http://schemas.microsoft.com/office/drawing/2014/main" id="{CE1D09FB-369B-4793-73C6-CA4E9B7E9AC4}"/>
              </a:ext>
            </a:extLst>
          </p:cNvPr>
          <p:cNvCxnSpPr>
            <a:stCxn id="5138" idx="2"/>
          </p:cNvCxnSpPr>
          <p:nvPr/>
        </p:nvCxnSpPr>
        <p:spPr>
          <a:xfrm>
            <a:off x="3179091" y="2890531"/>
            <a:ext cx="127084" cy="3535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44" name="직선 화살표 연결선 5143">
            <a:extLst>
              <a:ext uri="{FF2B5EF4-FFF2-40B4-BE49-F238E27FC236}">
                <a16:creationId xmlns:a16="http://schemas.microsoft.com/office/drawing/2014/main" id="{7C463A2A-038E-8775-9FB1-9AEA1C1F9520}"/>
              </a:ext>
            </a:extLst>
          </p:cNvPr>
          <p:cNvCxnSpPr>
            <a:stCxn id="5145" idx="1"/>
          </p:cNvCxnSpPr>
          <p:nvPr/>
        </p:nvCxnSpPr>
        <p:spPr>
          <a:xfrm flipH="1" flipV="1">
            <a:off x="7977940" y="3244055"/>
            <a:ext cx="1157226" cy="6373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145" name="표 5144">
            <a:extLst>
              <a:ext uri="{FF2B5EF4-FFF2-40B4-BE49-F238E27FC236}">
                <a16:creationId xmlns:a16="http://schemas.microsoft.com/office/drawing/2014/main" id="{20FADDBE-BB49-9704-DEF2-BB553CC2A628}"/>
              </a:ext>
            </a:extLst>
          </p:cNvPr>
          <p:cNvGraphicFramePr>
            <a:graphicFrameLocks noGrp="1"/>
          </p:cNvGraphicFramePr>
          <p:nvPr>
            <p:extLst>
              <p:ext uri="{D42A27DB-BD31-4B8C-83A1-F6EECF244321}">
                <p14:modId xmlns:p14="http://schemas.microsoft.com/office/powerpoint/2010/main" val="2801638072"/>
              </p:ext>
            </p:extLst>
          </p:nvPr>
        </p:nvGraphicFramePr>
        <p:xfrm>
          <a:off x="9135166" y="3552816"/>
          <a:ext cx="927100" cy="657225"/>
        </p:xfrm>
        <a:graphic>
          <a:graphicData uri="http://schemas.openxmlformats.org/drawingml/2006/table">
            <a:tbl>
              <a:tblPr/>
              <a:tblGrid>
                <a:gridCol w="927100">
                  <a:extLst>
                    <a:ext uri="{9D8B030D-6E8A-4147-A177-3AD203B41FA5}">
                      <a16:colId xmlns:a16="http://schemas.microsoft.com/office/drawing/2014/main" val="20000"/>
                    </a:ext>
                  </a:extLst>
                </a:gridCol>
              </a:tblGrid>
              <a:tr h="43986">
                <a:tc>
                  <a:txBody>
                    <a:bodyPr/>
                    <a:lstStyle/>
                    <a:p>
                      <a:pPr algn="ctr" fontAlgn="ctr"/>
                      <a:r>
                        <a:rPr lang="en-US" altLang="ko-KR" sz="800" b="1" i="0" u="none" strike="noStrike" dirty="0">
                          <a:solidFill>
                            <a:srgbClr val="000000"/>
                          </a:solidFill>
                          <a:effectLst/>
                          <a:latin typeface="맑은 고딕"/>
                        </a:rPr>
                        <a:t>NORTH</a:t>
                      </a:r>
                      <a:r>
                        <a:rPr lang="en-US" altLang="ko-KR" sz="800" b="1" i="0" u="none" strike="noStrike" baseline="0" dirty="0">
                          <a:solidFill>
                            <a:srgbClr val="000000"/>
                          </a:solidFill>
                          <a:effectLst/>
                          <a:latin typeface="맑은 고딕"/>
                        </a:rPr>
                        <a:t> AMERICA</a:t>
                      </a:r>
                      <a:endParaRPr lang="en-US" altLang="ko-KR"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23825">
                <a:tc>
                  <a:txBody>
                    <a:bodyPr/>
                    <a:lstStyle/>
                    <a:p>
                      <a:pPr algn="ctr" fontAlgn="ctr"/>
                      <a:r>
                        <a:rPr lang="en-US" altLang="ko-KR" sz="800" b="1" i="0" u="none" strike="noStrike" dirty="0">
                          <a:solidFill>
                            <a:srgbClr val="000000"/>
                          </a:solidFill>
                          <a:effectLst/>
                          <a:latin typeface="맑은 고딕"/>
                        </a:rPr>
                        <a:t>CAMERON</a:t>
                      </a:r>
                      <a:r>
                        <a:rPr lang="en-US" altLang="ko-KR" sz="800" b="1" i="0" u="none" strike="noStrike" baseline="0" dirty="0">
                          <a:solidFill>
                            <a:srgbClr val="000000"/>
                          </a:solidFill>
                          <a:effectLst/>
                          <a:latin typeface="맑은 고딕"/>
                        </a:rPr>
                        <a:t> SLB.</a:t>
                      </a:r>
                      <a:endParaRPr lang="en-US" altLang="ko-KR"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23825">
                <a:tc>
                  <a:txBody>
                    <a:bodyPr/>
                    <a:lstStyle/>
                    <a:p>
                      <a:pPr algn="ctr" fontAlgn="ctr"/>
                      <a:r>
                        <a:rPr lang="en-US" altLang="ko-KR" sz="800" b="1" i="0" u="none" strike="noStrike" dirty="0">
                          <a:solidFill>
                            <a:srgbClr val="000000"/>
                          </a:solidFill>
                          <a:effectLst/>
                          <a:latin typeface="맑은 고딕"/>
                        </a:rPr>
                        <a:t>GE</a:t>
                      </a:r>
                      <a:r>
                        <a:rPr lang="en-US" altLang="ko-KR" sz="800" b="1" i="0" u="none" strike="noStrike" baseline="0" dirty="0">
                          <a:solidFill>
                            <a:srgbClr val="000000"/>
                          </a:solidFill>
                          <a:effectLst/>
                          <a:latin typeface="맑은 고딕"/>
                        </a:rPr>
                        <a:t> POWER</a:t>
                      </a:r>
                      <a:endParaRPr lang="en-US" altLang="ko-KR"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23825">
                <a:tc>
                  <a:txBody>
                    <a:bodyPr/>
                    <a:lstStyle/>
                    <a:p>
                      <a:pPr algn="ctr" fontAlgn="ctr"/>
                      <a:r>
                        <a:rPr lang="en-US" altLang="ko-KR" sz="800" b="1" i="0" u="none" strike="noStrike" dirty="0">
                          <a:solidFill>
                            <a:srgbClr val="000000"/>
                          </a:solidFill>
                          <a:effectLst/>
                          <a:latin typeface="맑은 고딕"/>
                        </a:rPr>
                        <a:t>MRC</a:t>
                      </a:r>
                      <a:r>
                        <a:rPr lang="en-US" altLang="ko-KR" sz="800" b="1" i="0" u="none" strike="noStrike" baseline="0" dirty="0">
                          <a:solidFill>
                            <a:srgbClr val="000000"/>
                          </a:solidFill>
                          <a:effectLst/>
                          <a:latin typeface="맑은 고딕"/>
                        </a:rPr>
                        <a:t> GLOBAL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23825">
                <a:tc>
                  <a:txBody>
                    <a:bodyPr/>
                    <a:lstStyle/>
                    <a:p>
                      <a:pPr algn="ctr" fontAlgn="ct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5150" name="타원 5149">
            <a:extLst>
              <a:ext uri="{FF2B5EF4-FFF2-40B4-BE49-F238E27FC236}">
                <a16:creationId xmlns:a16="http://schemas.microsoft.com/office/drawing/2014/main" id="{343B29F9-A3ED-6BDA-409A-3833585FD666}"/>
              </a:ext>
            </a:extLst>
          </p:cNvPr>
          <p:cNvSpPr/>
          <p:nvPr/>
        </p:nvSpPr>
        <p:spPr>
          <a:xfrm>
            <a:off x="5355464" y="4045011"/>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8" name="TextBox 7">
            <a:extLst>
              <a:ext uri="{FF2B5EF4-FFF2-40B4-BE49-F238E27FC236}">
                <a16:creationId xmlns:a16="http://schemas.microsoft.com/office/drawing/2014/main" id="{39EE1DFC-4DAD-9AF3-B73E-328AC5139A67}"/>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972388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D878E4-29CA-F27B-4D07-10F9C02CEF22}"/>
              </a:ext>
            </a:extLst>
          </p:cNvPr>
          <p:cNvSpPr>
            <a:spLocks noGrp="1"/>
          </p:cNvSpPr>
          <p:nvPr>
            <p:ph type="title"/>
          </p:nvPr>
        </p:nvSpPr>
        <p:spPr>
          <a:xfrm>
            <a:off x="918320" y="680994"/>
            <a:ext cx="9065254" cy="571121"/>
          </a:xfrm>
        </p:spPr>
        <p:txBody>
          <a:bodyPr/>
          <a:lstStyle/>
          <a:p>
            <a:r>
              <a:rPr lang="en-US" altLang="ja-JP" sz="3200" b="1" dirty="0">
                <a:solidFill>
                  <a:srgbClr val="000000"/>
                </a:solidFill>
                <a:latin typeface="游ゴシック" panose="020B0400000000000000" pitchFamily="50" charset="-128"/>
                <a:ea typeface="游ゴシック" panose="020B0400000000000000" pitchFamily="50" charset="-128"/>
              </a:rPr>
              <a:t>CPL Brand Target Market (KITZ Business)</a:t>
            </a:r>
            <a:endParaRPr lang="ja-JP" altLang="en-US" sz="3200" b="1" dirty="0">
              <a:solidFill>
                <a:srgbClr val="000000"/>
              </a:solidFill>
              <a:latin typeface="游ゴシック" panose="020B0400000000000000" pitchFamily="50" charset="-128"/>
              <a:ea typeface="游ゴシック" panose="020B0400000000000000" pitchFamily="50" charset="-128"/>
            </a:endParaRPr>
          </a:p>
        </p:txBody>
      </p:sp>
      <p:sp>
        <p:nvSpPr>
          <p:cNvPr id="4" name="TextBox 3">
            <a:extLst>
              <a:ext uri="{FF2B5EF4-FFF2-40B4-BE49-F238E27FC236}">
                <a16:creationId xmlns:a16="http://schemas.microsoft.com/office/drawing/2014/main" id="{BEF13B39-3C35-EBC1-54DF-33C426FCCC03}"/>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grpSp>
        <p:nvGrpSpPr>
          <p:cNvPr id="86" name="그룹 85">
            <a:extLst>
              <a:ext uri="{FF2B5EF4-FFF2-40B4-BE49-F238E27FC236}">
                <a16:creationId xmlns:a16="http://schemas.microsoft.com/office/drawing/2014/main" id="{7E2E4998-4624-3147-72AA-99E2F3E12F76}"/>
              </a:ext>
            </a:extLst>
          </p:cNvPr>
          <p:cNvGrpSpPr/>
          <p:nvPr/>
        </p:nvGrpSpPr>
        <p:grpSpPr>
          <a:xfrm>
            <a:off x="2120636" y="1491050"/>
            <a:ext cx="9066998" cy="4795390"/>
            <a:chOff x="1080989" y="1024652"/>
            <a:chExt cx="10677856" cy="5647348"/>
          </a:xfrm>
        </p:grpSpPr>
        <p:sp>
          <p:nvSpPr>
            <p:cNvPr id="5" name="正方形/長方形 59">
              <a:extLst>
                <a:ext uri="{FF2B5EF4-FFF2-40B4-BE49-F238E27FC236}">
                  <a16:creationId xmlns:a16="http://schemas.microsoft.com/office/drawing/2014/main" id="{A032B1E7-7DD4-4716-E3E2-312DB9D78F90}"/>
                </a:ext>
              </a:extLst>
            </p:cNvPr>
            <p:cNvSpPr/>
            <p:nvPr/>
          </p:nvSpPr>
          <p:spPr>
            <a:xfrm>
              <a:off x="9273877" y="1029511"/>
              <a:ext cx="1100105" cy="435783"/>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300" b="1" dirty="0">
                  <a:solidFill>
                    <a:schemeClr val="bg2">
                      <a:lumMod val="25000"/>
                    </a:schemeClr>
                  </a:solidFill>
                </a:rPr>
                <a:t>INDIA</a:t>
              </a:r>
              <a:endParaRPr lang="ja-JP" altLang="en-US" sz="1300" b="1" dirty="0">
                <a:solidFill>
                  <a:schemeClr val="bg2">
                    <a:lumMod val="25000"/>
                  </a:schemeClr>
                </a:solidFill>
              </a:endParaRPr>
            </a:p>
          </p:txBody>
        </p:sp>
        <p:sp>
          <p:nvSpPr>
            <p:cNvPr id="6" name="ホームベース 8">
              <a:extLst>
                <a:ext uri="{FF2B5EF4-FFF2-40B4-BE49-F238E27FC236}">
                  <a16:creationId xmlns:a16="http://schemas.microsoft.com/office/drawing/2014/main" id="{31FC3663-5974-92B2-98A6-FFBD6359BECF}"/>
                </a:ext>
              </a:extLst>
            </p:cNvPr>
            <p:cNvSpPr/>
            <p:nvPr/>
          </p:nvSpPr>
          <p:spPr>
            <a:xfrm>
              <a:off x="1081858" y="6024000"/>
              <a:ext cx="10662031" cy="648000"/>
            </a:xfrm>
            <a:prstGeom prst="homePlate">
              <a:avLst/>
            </a:prstGeom>
            <a:solidFill>
              <a:srgbClr val="0080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latinLnBrk="0">
                <a:spcBef>
                  <a:spcPct val="0"/>
                </a:spcBef>
                <a:spcAft>
                  <a:spcPct val="0"/>
                </a:spcAft>
                <a:defRPr/>
              </a:pPr>
              <a:r>
                <a:rPr lang="en-US" altLang="ko-KR" sz="1400" b="1" dirty="0">
                  <a:solidFill>
                    <a:schemeClr val="bg1"/>
                  </a:solidFill>
                  <a:latin typeface="+mn-ea"/>
                </a:rPr>
                <a:t>H</a:t>
              </a:r>
              <a:r>
                <a:rPr lang="en-US" altLang="ko-KR" sz="1400" b="1" i="0" dirty="0">
                  <a:solidFill>
                    <a:schemeClr val="bg1"/>
                  </a:solidFill>
                  <a:effectLst/>
                  <a:latin typeface="+mn-ea"/>
                </a:rPr>
                <a:t>ydrogen &amp; </a:t>
              </a:r>
            </a:p>
            <a:p>
              <a:pPr fontAlgn="base" latinLnBrk="0">
                <a:spcBef>
                  <a:spcPct val="0"/>
                </a:spcBef>
                <a:spcAft>
                  <a:spcPct val="0"/>
                </a:spcAft>
                <a:defRPr/>
              </a:pPr>
              <a:r>
                <a:rPr lang="en-US" altLang="ko-KR" sz="1400" b="1" dirty="0">
                  <a:solidFill>
                    <a:schemeClr val="bg1"/>
                  </a:solidFill>
                  <a:latin typeface="+mn-ea"/>
                </a:rPr>
                <a:t>D</a:t>
              </a:r>
              <a:r>
                <a:rPr lang="en-US" altLang="ko-KR" sz="1400" b="1" i="0" dirty="0">
                  <a:solidFill>
                    <a:schemeClr val="bg1"/>
                  </a:solidFill>
                  <a:effectLst/>
                  <a:latin typeface="+mn-ea"/>
                </a:rPr>
                <a:t>ecarbonization</a:t>
              </a:r>
              <a:endParaRPr kumimoji="1" lang="ja-JP" altLang="en-US" sz="1400" b="1" dirty="0">
                <a:solidFill>
                  <a:schemeClr val="bg1"/>
                </a:solidFill>
                <a:latin typeface="+mn-ea"/>
              </a:endParaRPr>
            </a:p>
          </p:txBody>
        </p:sp>
        <p:sp>
          <p:nvSpPr>
            <p:cNvPr id="7" name="ホームベース 7">
              <a:extLst>
                <a:ext uri="{FF2B5EF4-FFF2-40B4-BE49-F238E27FC236}">
                  <a16:creationId xmlns:a16="http://schemas.microsoft.com/office/drawing/2014/main" id="{DFF968F1-75F3-3339-D252-149664B077FD}"/>
                </a:ext>
              </a:extLst>
            </p:cNvPr>
            <p:cNvSpPr/>
            <p:nvPr/>
          </p:nvSpPr>
          <p:spPr>
            <a:xfrm>
              <a:off x="1081859" y="5367800"/>
              <a:ext cx="10662032" cy="648000"/>
            </a:xfrm>
            <a:prstGeom prst="homePlate">
              <a:avLst/>
            </a:prstGeom>
            <a:solidFill>
              <a:srgbClr val="0080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latinLnBrk="0">
                <a:spcBef>
                  <a:spcPct val="0"/>
                </a:spcBef>
                <a:spcAft>
                  <a:spcPct val="0"/>
                </a:spcAft>
                <a:defRPr/>
              </a:pPr>
              <a:r>
                <a:rPr kumimoji="1" lang="en-US" altLang="ja-JP" sz="1400" b="1" dirty="0">
                  <a:solidFill>
                    <a:schemeClr val="bg1"/>
                  </a:solidFill>
                  <a:latin typeface="+mn-ea"/>
                </a:rPr>
                <a:t>Functional </a:t>
              </a:r>
            </a:p>
            <a:p>
              <a:pPr fontAlgn="base" latinLnBrk="0">
                <a:spcBef>
                  <a:spcPct val="0"/>
                </a:spcBef>
                <a:spcAft>
                  <a:spcPct val="0"/>
                </a:spcAft>
                <a:defRPr/>
              </a:pPr>
              <a:r>
                <a:rPr kumimoji="1" lang="en-US" altLang="ja-JP" sz="1400" b="1" dirty="0">
                  <a:solidFill>
                    <a:schemeClr val="bg1"/>
                  </a:solidFill>
                  <a:latin typeface="+mn-ea"/>
                </a:rPr>
                <a:t>Chemistry</a:t>
              </a:r>
              <a:endParaRPr kumimoji="1" lang="ja-JP" altLang="en-US" sz="1400" b="1" dirty="0">
                <a:solidFill>
                  <a:schemeClr val="bg1"/>
                </a:solidFill>
                <a:latin typeface="+mn-ea"/>
              </a:endParaRPr>
            </a:p>
          </p:txBody>
        </p:sp>
        <p:sp>
          <p:nvSpPr>
            <p:cNvPr id="8" name="ホームベース 10">
              <a:extLst>
                <a:ext uri="{FF2B5EF4-FFF2-40B4-BE49-F238E27FC236}">
                  <a16:creationId xmlns:a16="http://schemas.microsoft.com/office/drawing/2014/main" id="{996EDD9B-79B5-5348-077B-C345B89A4F13}"/>
                </a:ext>
              </a:extLst>
            </p:cNvPr>
            <p:cNvSpPr/>
            <p:nvPr/>
          </p:nvSpPr>
          <p:spPr>
            <a:xfrm>
              <a:off x="1081101" y="4699524"/>
              <a:ext cx="10675802" cy="648000"/>
            </a:xfrm>
            <a:prstGeom prst="homePlate">
              <a:avLst/>
            </a:prstGeom>
            <a:solidFill>
              <a:srgbClr val="0080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latinLnBrk="0">
                <a:spcBef>
                  <a:spcPct val="0"/>
                </a:spcBef>
                <a:spcAft>
                  <a:spcPct val="0"/>
                </a:spcAft>
                <a:defRPr/>
              </a:pPr>
              <a:r>
                <a:rPr lang="en-US" altLang="ko-KR" sz="1400" b="1" i="0" dirty="0">
                  <a:solidFill>
                    <a:schemeClr val="bg1"/>
                  </a:solidFill>
                  <a:effectLst/>
                  <a:latin typeface="+mn-ea"/>
                </a:rPr>
                <a:t>semiconductor </a:t>
              </a:r>
            </a:p>
            <a:p>
              <a:pPr fontAlgn="base" latinLnBrk="0">
                <a:spcBef>
                  <a:spcPct val="0"/>
                </a:spcBef>
                <a:spcAft>
                  <a:spcPct val="0"/>
                </a:spcAft>
                <a:defRPr/>
              </a:pPr>
              <a:r>
                <a:rPr lang="en-US" altLang="ko-KR" sz="1400" b="1" i="0" dirty="0">
                  <a:solidFill>
                    <a:schemeClr val="bg1"/>
                  </a:solidFill>
                  <a:effectLst/>
                  <a:latin typeface="+mn-ea"/>
                </a:rPr>
                <a:t>Material (Filter)</a:t>
              </a:r>
              <a:endParaRPr kumimoji="1" lang="ja-JP" altLang="en-US" sz="1400" b="1" dirty="0">
                <a:solidFill>
                  <a:schemeClr val="bg1"/>
                </a:solidFill>
                <a:latin typeface="+mn-ea"/>
              </a:endParaRPr>
            </a:p>
          </p:txBody>
        </p:sp>
        <p:sp>
          <p:nvSpPr>
            <p:cNvPr id="9" name="ホームベース 9">
              <a:extLst>
                <a:ext uri="{FF2B5EF4-FFF2-40B4-BE49-F238E27FC236}">
                  <a16:creationId xmlns:a16="http://schemas.microsoft.com/office/drawing/2014/main" id="{2043E6AA-9251-0367-5B4C-4D4F01C813EF}"/>
                </a:ext>
              </a:extLst>
            </p:cNvPr>
            <p:cNvSpPr/>
            <p:nvPr/>
          </p:nvSpPr>
          <p:spPr>
            <a:xfrm>
              <a:off x="1081102" y="4068100"/>
              <a:ext cx="10675803" cy="648000"/>
            </a:xfrm>
            <a:prstGeom prst="homePlate">
              <a:avLst/>
            </a:prstGeom>
            <a:solidFill>
              <a:srgbClr val="0080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latinLnBrk="0">
                <a:spcBef>
                  <a:spcPct val="0"/>
                </a:spcBef>
                <a:spcAft>
                  <a:spcPct val="0"/>
                </a:spcAft>
                <a:defRPr/>
              </a:pPr>
              <a:r>
                <a:rPr kumimoji="1" lang="en-US" altLang="ja-JP" sz="1400" b="1" dirty="0">
                  <a:solidFill>
                    <a:schemeClr val="bg1"/>
                  </a:solidFill>
                  <a:latin typeface="+mn-ea"/>
                </a:rPr>
                <a:t>Semi-Conductor</a:t>
              </a:r>
              <a:endParaRPr kumimoji="1" lang="ja-JP" altLang="en-US" sz="1400" b="1" dirty="0">
                <a:solidFill>
                  <a:schemeClr val="bg1"/>
                </a:solidFill>
                <a:latin typeface="+mn-ea"/>
              </a:endParaRPr>
            </a:p>
          </p:txBody>
        </p:sp>
        <p:sp>
          <p:nvSpPr>
            <p:cNvPr id="10" name="ホームベース 6">
              <a:extLst>
                <a:ext uri="{FF2B5EF4-FFF2-40B4-BE49-F238E27FC236}">
                  <a16:creationId xmlns:a16="http://schemas.microsoft.com/office/drawing/2014/main" id="{73DFF8AB-9E2E-6F71-83B0-3F2C8DBBB31A}"/>
                </a:ext>
              </a:extLst>
            </p:cNvPr>
            <p:cNvSpPr/>
            <p:nvPr/>
          </p:nvSpPr>
          <p:spPr>
            <a:xfrm>
              <a:off x="1080989" y="2723824"/>
              <a:ext cx="10677853" cy="648000"/>
            </a:xfrm>
            <a:prstGeom prst="homePlat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latinLnBrk="0">
                <a:spcBef>
                  <a:spcPct val="0"/>
                </a:spcBef>
                <a:spcAft>
                  <a:spcPct val="0"/>
                </a:spcAft>
                <a:defRPr/>
              </a:pPr>
              <a:r>
                <a:rPr kumimoji="1" lang="en-US" altLang="ja-JP" sz="1400" b="1" dirty="0">
                  <a:solidFill>
                    <a:schemeClr val="bg1"/>
                  </a:solidFill>
                  <a:latin typeface="+mn-ea"/>
                </a:rPr>
                <a:t>Water</a:t>
              </a:r>
              <a:r>
                <a:rPr kumimoji="1" lang="ja-JP" altLang="en-US" sz="1400" b="1" dirty="0">
                  <a:solidFill>
                    <a:schemeClr val="bg1"/>
                  </a:solidFill>
                  <a:latin typeface="+mn-ea"/>
                </a:rPr>
                <a:t> </a:t>
              </a:r>
              <a:endParaRPr kumimoji="1" lang="en-US" altLang="ja-JP" sz="1400" b="1" dirty="0">
                <a:solidFill>
                  <a:schemeClr val="bg1"/>
                </a:solidFill>
                <a:latin typeface="+mn-ea"/>
              </a:endParaRPr>
            </a:p>
            <a:p>
              <a:pPr fontAlgn="base" latinLnBrk="0">
                <a:spcBef>
                  <a:spcPct val="0"/>
                </a:spcBef>
                <a:spcAft>
                  <a:spcPct val="0"/>
                </a:spcAft>
                <a:defRPr/>
              </a:pPr>
              <a:r>
                <a:rPr kumimoji="1" lang="en-US" altLang="ja-JP" sz="1400" b="1" dirty="0">
                  <a:solidFill>
                    <a:schemeClr val="bg1"/>
                  </a:solidFill>
                  <a:latin typeface="+mn-ea"/>
                </a:rPr>
                <a:t>Treatment</a:t>
              </a:r>
              <a:endParaRPr kumimoji="1" lang="ja-JP" altLang="en-US" sz="1400" b="1" dirty="0">
                <a:solidFill>
                  <a:schemeClr val="bg1"/>
                </a:solidFill>
                <a:latin typeface="+mn-ea"/>
              </a:endParaRPr>
            </a:p>
          </p:txBody>
        </p:sp>
        <p:sp>
          <p:nvSpPr>
            <p:cNvPr id="11" name="ホームベース 5">
              <a:extLst>
                <a:ext uri="{FF2B5EF4-FFF2-40B4-BE49-F238E27FC236}">
                  <a16:creationId xmlns:a16="http://schemas.microsoft.com/office/drawing/2014/main" id="{53695EE3-FBD5-B727-846D-4FB08901BB87}"/>
                </a:ext>
              </a:extLst>
            </p:cNvPr>
            <p:cNvSpPr/>
            <p:nvPr/>
          </p:nvSpPr>
          <p:spPr>
            <a:xfrm>
              <a:off x="1080989" y="3358773"/>
              <a:ext cx="10677855" cy="648000"/>
            </a:xfrm>
            <a:prstGeom prst="homePlat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latinLnBrk="0">
                <a:spcBef>
                  <a:spcPct val="0"/>
                </a:spcBef>
                <a:spcAft>
                  <a:spcPct val="0"/>
                </a:spcAft>
                <a:defRPr/>
              </a:pPr>
              <a:r>
                <a:rPr kumimoji="1" lang="en-US" altLang="ja-JP" sz="1400" b="1" dirty="0">
                  <a:solidFill>
                    <a:schemeClr val="bg1"/>
                  </a:solidFill>
                  <a:latin typeface="+mn-ea"/>
                </a:rPr>
                <a:t>Mechanical </a:t>
              </a:r>
            </a:p>
            <a:p>
              <a:pPr fontAlgn="base" latinLnBrk="0">
                <a:spcBef>
                  <a:spcPct val="0"/>
                </a:spcBef>
                <a:spcAft>
                  <a:spcPct val="0"/>
                </a:spcAft>
                <a:defRPr/>
              </a:pPr>
              <a:r>
                <a:rPr kumimoji="1" lang="en-US" altLang="ja-JP" sz="1400" b="1" dirty="0">
                  <a:solidFill>
                    <a:schemeClr val="bg1"/>
                  </a:solidFill>
                  <a:latin typeface="+mn-ea"/>
                </a:rPr>
                <a:t>Device</a:t>
              </a:r>
              <a:endParaRPr kumimoji="1" lang="ja-JP" altLang="en-US" sz="1400" b="1" dirty="0">
                <a:solidFill>
                  <a:schemeClr val="bg1"/>
                </a:solidFill>
                <a:latin typeface="+mn-ea"/>
              </a:endParaRPr>
            </a:p>
          </p:txBody>
        </p:sp>
        <p:sp>
          <p:nvSpPr>
            <p:cNvPr id="12" name="ホームベース 4">
              <a:extLst>
                <a:ext uri="{FF2B5EF4-FFF2-40B4-BE49-F238E27FC236}">
                  <a16:creationId xmlns:a16="http://schemas.microsoft.com/office/drawing/2014/main" id="{985A14D8-326F-94BF-9DD7-F69B6015B537}"/>
                </a:ext>
              </a:extLst>
            </p:cNvPr>
            <p:cNvSpPr/>
            <p:nvPr/>
          </p:nvSpPr>
          <p:spPr>
            <a:xfrm>
              <a:off x="1080989" y="1436153"/>
              <a:ext cx="10677856" cy="648000"/>
            </a:xfrm>
            <a:prstGeom prst="homePlat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latinLnBrk="0">
                <a:spcBef>
                  <a:spcPct val="0"/>
                </a:spcBef>
                <a:spcAft>
                  <a:spcPct val="0"/>
                </a:spcAft>
                <a:defRPr/>
              </a:pPr>
              <a:r>
                <a:rPr kumimoji="1" lang="en-US" altLang="ja-JP" sz="1400" b="1" dirty="0">
                  <a:solidFill>
                    <a:schemeClr val="bg1"/>
                  </a:solidFill>
                  <a:latin typeface="+mn-ea"/>
                </a:rPr>
                <a:t>Construction</a:t>
              </a:r>
              <a:endParaRPr kumimoji="1" lang="ja-JP" altLang="en-US" sz="1400" b="1" dirty="0">
                <a:solidFill>
                  <a:schemeClr val="bg1"/>
                </a:solidFill>
                <a:latin typeface="+mn-ea"/>
              </a:endParaRPr>
            </a:p>
          </p:txBody>
        </p:sp>
        <p:sp>
          <p:nvSpPr>
            <p:cNvPr id="13" name="ホームベース 3">
              <a:extLst>
                <a:ext uri="{FF2B5EF4-FFF2-40B4-BE49-F238E27FC236}">
                  <a16:creationId xmlns:a16="http://schemas.microsoft.com/office/drawing/2014/main" id="{BFFA405C-E8D7-6345-14B3-2D42618B89BC}"/>
                </a:ext>
              </a:extLst>
            </p:cNvPr>
            <p:cNvSpPr/>
            <p:nvPr/>
          </p:nvSpPr>
          <p:spPr>
            <a:xfrm>
              <a:off x="1080989" y="2088874"/>
              <a:ext cx="10677856" cy="648000"/>
            </a:xfrm>
            <a:prstGeom prst="homePlat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latinLnBrk="0">
                <a:spcBef>
                  <a:spcPct val="0"/>
                </a:spcBef>
                <a:spcAft>
                  <a:spcPct val="0"/>
                </a:spcAft>
                <a:defRPr/>
              </a:pPr>
              <a:r>
                <a:rPr kumimoji="1" lang="en-US" altLang="ja-JP" sz="1400" b="1" dirty="0">
                  <a:solidFill>
                    <a:schemeClr val="bg1"/>
                  </a:solidFill>
                  <a:latin typeface="+mn-ea"/>
                </a:rPr>
                <a:t>Petrochemical</a:t>
              </a:r>
              <a:endParaRPr kumimoji="1" lang="ja-JP" altLang="en-US" sz="1400" b="1" dirty="0">
                <a:solidFill>
                  <a:schemeClr val="bg1"/>
                </a:solidFill>
                <a:latin typeface="+mn-ea"/>
              </a:endParaRPr>
            </a:p>
          </p:txBody>
        </p:sp>
        <p:sp>
          <p:nvSpPr>
            <p:cNvPr id="14" name="正方形/長方形 30">
              <a:extLst>
                <a:ext uri="{FF2B5EF4-FFF2-40B4-BE49-F238E27FC236}">
                  <a16:creationId xmlns:a16="http://schemas.microsoft.com/office/drawing/2014/main" id="{0E49D7A5-BD13-FEC2-27EE-0372DECEBFC1}"/>
                </a:ext>
              </a:extLst>
            </p:cNvPr>
            <p:cNvSpPr/>
            <p:nvPr/>
          </p:nvSpPr>
          <p:spPr>
            <a:xfrm>
              <a:off x="9281872" y="1435249"/>
              <a:ext cx="1098000" cy="5220000"/>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45">
              <a:extLst>
                <a:ext uri="{FF2B5EF4-FFF2-40B4-BE49-F238E27FC236}">
                  <a16:creationId xmlns:a16="http://schemas.microsoft.com/office/drawing/2014/main" id="{29D2AA2F-C3D9-B9CC-26B3-56E17124B02F}"/>
                </a:ext>
              </a:extLst>
            </p:cNvPr>
            <p:cNvSpPr/>
            <p:nvPr/>
          </p:nvSpPr>
          <p:spPr>
            <a:xfrm>
              <a:off x="8072395" y="1435249"/>
              <a:ext cx="1098000" cy="5220000"/>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53">
              <a:extLst>
                <a:ext uri="{FF2B5EF4-FFF2-40B4-BE49-F238E27FC236}">
                  <a16:creationId xmlns:a16="http://schemas.microsoft.com/office/drawing/2014/main" id="{3F4DB867-72AB-DA9F-D72B-6BA681AD39C8}"/>
                </a:ext>
              </a:extLst>
            </p:cNvPr>
            <p:cNvSpPr/>
            <p:nvPr/>
          </p:nvSpPr>
          <p:spPr>
            <a:xfrm>
              <a:off x="6859657" y="1396773"/>
              <a:ext cx="1098000" cy="5220000"/>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51">
              <a:extLst>
                <a:ext uri="{FF2B5EF4-FFF2-40B4-BE49-F238E27FC236}">
                  <a16:creationId xmlns:a16="http://schemas.microsoft.com/office/drawing/2014/main" id="{98BD4611-E2FE-0472-760E-0DB100DB0DD7}"/>
                </a:ext>
              </a:extLst>
            </p:cNvPr>
            <p:cNvSpPr/>
            <p:nvPr/>
          </p:nvSpPr>
          <p:spPr>
            <a:xfrm>
              <a:off x="5632932" y="1435249"/>
              <a:ext cx="1098000" cy="5220000"/>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ｂ</a:t>
              </a:r>
            </a:p>
          </p:txBody>
        </p:sp>
        <p:sp>
          <p:nvSpPr>
            <p:cNvPr id="18" name="正方形/長方形 20">
              <a:extLst>
                <a:ext uri="{FF2B5EF4-FFF2-40B4-BE49-F238E27FC236}">
                  <a16:creationId xmlns:a16="http://schemas.microsoft.com/office/drawing/2014/main" id="{BFDA6E3F-AF37-FB5A-4A53-409C7F4D002F}"/>
                </a:ext>
              </a:extLst>
            </p:cNvPr>
            <p:cNvSpPr/>
            <p:nvPr/>
          </p:nvSpPr>
          <p:spPr>
            <a:xfrm>
              <a:off x="4386397" y="1435249"/>
              <a:ext cx="1098000" cy="5220000"/>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2">
              <a:extLst>
                <a:ext uri="{FF2B5EF4-FFF2-40B4-BE49-F238E27FC236}">
                  <a16:creationId xmlns:a16="http://schemas.microsoft.com/office/drawing/2014/main" id="{AEC061BC-2318-8F94-CEA8-8BFA5780538A}"/>
                </a:ext>
              </a:extLst>
            </p:cNvPr>
            <p:cNvSpPr/>
            <p:nvPr/>
          </p:nvSpPr>
          <p:spPr>
            <a:xfrm>
              <a:off x="3085274" y="1435249"/>
              <a:ext cx="1098000" cy="5220000"/>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54">
              <a:extLst>
                <a:ext uri="{FF2B5EF4-FFF2-40B4-BE49-F238E27FC236}">
                  <a16:creationId xmlns:a16="http://schemas.microsoft.com/office/drawing/2014/main" id="{30F804BA-1C42-15BD-D327-588CB2BB468F}"/>
                </a:ext>
              </a:extLst>
            </p:cNvPr>
            <p:cNvSpPr/>
            <p:nvPr/>
          </p:nvSpPr>
          <p:spPr>
            <a:xfrm>
              <a:off x="3081312" y="1024652"/>
              <a:ext cx="1099729" cy="435783"/>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300" b="1" dirty="0">
                  <a:solidFill>
                    <a:schemeClr val="bg2">
                      <a:lumMod val="25000"/>
                    </a:schemeClr>
                  </a:solidFill>
                </a:rPr>
                <a:t>JAPAN</a:t>
              </a:r>
              <a:endParaRPr lang="ja-JP" altLang="en-US" sz="1300" b="1" dirty="0">
                <a:solidFill>
                  <a:schemeClr val="bg2">
                    <a:lumMod val="25000"/>
                  </a:schemeClr>
                </a:solidFill>
              </a:endParaRPr>
            </a:p>
          </p:txBody>
        </p:sp>
        <p:sp>
          <p:nvSpPr>
            <p:cNvPr id="21" name="正方形/長方形 55">
              <a:extLst>
                <a:ext uri="{FF2B5EF4-FFF2-40B4-BE49-F238E27FC236}">
                  <a16:creationId xmlns:a16="http://schemas.microsoft.com/office/drawing/2014/main" id="{03053F28-271A-CAD3-03A1-D21B9791B800}"/>
                </a:ext>
              </a:extLst>
            </p:cNvPr>
            <p:cNvSpPr/>
            <p:nvPr/>
          </p:nvSpPr>
          <p:spPr>
            <a:xfrm>
              <a:off x="4385096" y="1024652"/>
              <a:ext cx="1099729" cy="435783"/>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300" b="1" dirty="0">
                  <a:solidFill>
                    <a:schemeClr val="bg2">
                      <a:lumMod val="25000"/>
                    </a:schemeClr>
                  </a:solidFill>
                </a:rPr>
                <a:t>AMERICA</a:t>
              </a:r>
              <a:endParaRPr lang="ja-JP" altLang="en-US" sz="1300" b="1" dirty="0">
                <a:solidFill>
                  <a:schemeClr val="bg2">
                    <a:lumMod val="25000"/>
                  </a:schemeClr>
                </a:solidFill>
              </a:endParaRPr>
            </a:p>
          </p:txBody>
        </p:sp>
        <p:sp>
          <p:nvSpPr>
            <p:cNvPr id="22" name="正方形/長方形 56">
              <a:extLst>
                <a:ext uri="{FF2B5EF4-FFF2-40B4-BE49-F238E27FC236}">
                  <a16:creationId xmlns:a16="http://schemas.microsoft.com/office/drawing/2014/main" id="{D3896FBE-A8B1-A109-AB99-146FC0ACAD40}"/>
                </a:ext>
              </a:extLst>
            </p:cNvPr>
            <p:cNvSpPr/>
            <p:nvPr/>
          </p:nvSpPr>
          <p:spPr>
            <a:xfrm>
              <a:off x="5636711" y="1030038"/>
              <a:ext cx="1099729" cy="435783"/>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300" b="1" dirty="0">
                  <a:solidFill>
                    <a:schemeClr val="bg2">
                      <a:lumMod val="25000"/>
                    </a:schemeClr>
                  </a:solidFill>
                </a:rPr>
                <a:t>EUROPE</a:t>
              </a:r>
              <a:endParaRPr lang="ja-JP" altLang="en-US" sz="1300" b="1" dirty="0">
                <a:solidFill>
                  <a:schemeClr val="bg2">
                    <a:lumMod val="25000"/>
                  </a:schemeClr>
                </a:solidFill>
              </a:endParaRPr>
            </a:p>
          </p:txBody>
        </p:sp>
        <p:sp>
          <p:nvSpPr>
            <p:cNvPr id="23" name="正方形/長方形 57">
              <a:extLst>
                <a:ext uri="{FF2B5EF4-FFF2-40B4-BE49-F238E27FC236}">
                  <a16:creationId xmlns:a16="http://schemas.microsoft.com/office/drawing/2014/main" id="{EA6BA4FE-9A9A-BE01-3434-5BD5952CC7AA}"/>
                </a:ext>
              </a:extLst>
            </p:cNvPr>
            <p:cNvSpPr/>
            <p:nvPr/>
          </p:nvSpPr>
          <p:spPr>
            <a:xfrm>
              <a:off x="6857879" y="1036987"/>
              <a:ext cx="1099729" cy="435783"/>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300" b="1" dirty="0">
                  <a:solidFill>
                    <a:schemeClr val="bg2">
                      <a:lumMod val="25000"/>
                    </a:schemeClr>
                  </a:solidFill>
                </a:rPr>
                <a:t>ASIA</a:t>
              </a:r>
              <a:endParaRPr lang="ja-JP" altLang="en-US" sz="1300" b="1" dirty="0">
                <a:solidFill>
                  <a:schemeClr val="bg2">
                    <a:lumMod val="25000"/>
                  </a:schemeClr>
                </a:solidFill>
              </a:endParaRPr>
            </a:p>
          </p:txBody>
        </p:sp>
        <p:sp>
          <p:nvSpPr>
            <p:cNvPr id="24" name="正方形/長方形 58">
              <a:extLst>
                <a:ext uri="{FF2B5EF4-FFF2-40B4-BE49-F238E27FC236}">
                  <a16:creationId xmlns:a16="http://schemas.microsoft.com/office/drawing/2014/main" id="{32DB2037-7E4A-1661-56C6-135AEEBCE989}"/>
                </a:ext>
              </a:extLst>
            </p:cNvPr>
            <p:cNvSpPr/>
            <p:nvPr/>
          </p:nvSpPr>
          <p:spPr>
            <a:xfrm>
              <a:off x="8067773" y="1035701"/>
              <a:ext cx="1099729" cy="435783"/>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300" b="1" dirty="0">
                  <a:solidFill>
                    <a:schemeClr val="bg2">
                      <a:lumMod val="25000"/>
                    </a:schemeClr>
                  </a:solidFill>
                </a:rPr>
                <a:t>CHINA, </a:t>
              </a:r>
            </a:p>
            <a:p>
              <a:pPr algn="ctr">
                <a:defRPr/>
              </a:pPr>
              <a:r>
                <a:rPr lang="en-US" altLang="ja-JP" sz="1300" b="1" dirty="0">
                  <a:solidFill>
                    <a:schemeClr val="bg2">
                      <a:lumMod val="25000"/>
                    </a:schemeClr>
                  </a:solidFill>
                </a:rPr>
                <a:t>TAIWAN</a:t>
              </a:r>
              <a:endParaRPr lang="ja-JP" altLang="en-US" sz="1300" b="1" dirty="0">
                <a:solidFill>
                  <a:schemeClr val="bg2">
                    <a:lumMod val="25000"/>
                  </a:schemeClr>
                </a:solidFill>
              </a:endParaRPr>
            </a:p>
          </p:txBody>
        </p:sp>
        <p:grpSp>
          <p:nvGrpSpPr>
            <p:cNvPr id="73" name="グループ化 25">
              <a:extLst>
                <a:ext uri="{FF2B5EF4-FFF2-40B4-BE49-F238E27FC236}">
                  <a16:creationId xmlns:a16="http://schemas.microsoft.com/office/drawing/2014/main" id="{5800BB41-BBF3-9F7E-5BDC-23B54BF4CD9B}"/>
                </a:ext>
              </a:extLst>
            </p:cNvPr>
            <p:cNvGrpSpPr/>
            <p:nvPr/>
          </p:nvGrpSpPr>
          <p:grpSpPr>
            <a:xfrm>
              <a:off x="3080653" y="2122170"/>
              <a:ext cx="6086849" cy="555941"/>
              <a:chOff x="1526765" y="2129468"/>
              <a:chExt cx="6086849" cy="555941"/>
            </a:xfrm>
          </p:grpSpPr>
          <p:sp>
            <p:nvSpPr>
              <p:cNvPr id="74" name="四角形: 角を丸くする 11">
                <a:extLst>
                  <a:ext uri="{FF2B5EF4-FFF2-40B4-BE49-F238E27FC236}">
                    <a16:creationId xmlns:a16="http://schemas.microsoft.com/office/drawing/2014/main" id="{054CFE60-0854-9446-CBB9-B2278D7DF4D2}"/>
                  </a:ext>
                </a:extLst>
              </p:cNvPr>
              <p:cNvSpPr/>
              <p:nvPr/>
            </p:nvSpPr>
            <p:spPr>
              <a:xfrm>
                <a:off x="1526765" y="2129468"/>
                <a:ext cx="6086849" cy="555941"/>
              </a:xfrm>
              <a:prstGeom prst="roundRect">
                <a:avLst/>
              </a:prstGeom>
              <a:solidFill>
                <a:schemeClr val="bg1"/>
              </a:solidFill>
              <a:ln w="508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5" name="図 61">
                <a:extLst>
                  <a:ext uri="{FF2B5EF4-FFF2-40B4-BE49-F238E27FC236}">
                    <a16:creationId xmlns:a16="http://schemas.microsoft.com/office/drawing/2014/main" id="{7CBFEFAC-8210-9A25-A3A2-D269A8409B78}"/>
                  </a:ext>
                </a:extLst>
              </p:cNvPr>
              <p:cNvPicPr>
                <a:picLocks noChangeAspect="1"/>
              </p:cNvPicPr>
              <p:nvPr/>
            </p:nvPicPr>
            <p:blipFill>
              <a:blip r:embed="rId3"/>
              <a:stretch>
                <a:fillRect/>
              </a:stretch>
            </p:blipFill>
            <p:spPr>
              <a:xfrm>
                <a:off x="4106375" y="2250242"/>
                <a:ext cx="1070669" cy="404445"/>
              </a:xfrm>
              <a:prstGeom prst="rect">
                <a:avLst/>
              </a:prstGeom>
            </p:spPr>
          </p:pic>
        </p:grpSp>
        <p:pic>
          <p:nvPicPr>
            <p:cNvPr id="3" name="図 68">
              <a:extLst>
                <a:ext uri="{FF2B5EF4-FFF2-40B4-BE49-F238E27FC236}">
                  <a16:creationId xmlns:a16="http://schemas.microsoft.com/office/drawing/2014/main" id="{0DDC570A-ED6F-D057-89C2-A9485E6A65DB}"/>
                </a:ext>
              </a:extLst>
            </p:cNvPr>
            <p:cNvPicPr>
              <a:picLocks noChangeAspect="1"/>
            </p:cNvPicPr>
            <p:nvPr/>
          </p:nvPicPr>
          <p:blipFill>
            <a:blip r:embed="rId3"/>
            <a:stretch>
              <a:fillRect/>
            </a:stretch>
          </p:blipFill>
          <p:spPr>
            <a:xfrm>
              <a:off x="6938391" y="3486985"/>
              <a:ext cx="1045136" cy="376901"/>
            </a:xfrm>
            <a:prstGeom prst="rect">
              <a:avLst/>
            </a:prstGeom>
            <a:ln w="57150">
              <a:solidFill>
                <a:srgbClr val="FF0000"/>
              </a:solidFill>
            </a:ln>
          </p:spPr>
        </p:pic>
        <p:pic>
          <p:nvPicPr>
            <p:cNvPr id="83" name="図 68">
              <a:extLst>
                <a:ext uri="{FF2B5EF4-FFF2-40B4-BE49-F238E27FC236}">
                  <a16:creationId xmlns:a16="http://schemas.microsoft.com/office/drawing/2014/main" id="{E0C75215-62EB-42AB-0746-B4EB4DC4BE14}"/>
                </a:ext>
              </a:extLst>
            </p:cNvPr>
            <p:cNvPicPr>
              <a:picLocks noChangeAspect="1"/>
            </p:cNvPicPr>
            <p:nvPr/>
          </p:nvPicPr>
          <p:blipFill>
            <a:blip r:embed="rId3"/>
            <a:stretch>
              <a:fillRect/>
            </a:stretch>
          </p:blipFill>
          <p:spPr>
            <a:xfrm>
              <a:off x="6879039" y="6134262"/>
              <a:ext cx="1045136" cy="376901"/>
            </a:xfrm>
            <a:prstGeom prst="rect">
              <a:avLst/>
            </a:prstGeom>
            <a:ln w="57150">
              <a:solidFill>
                <a:srgbClr val="FF0000"/>
              </a:solidFill>
            </a:ln>
          </p:spPr>
        </p:pic>
        <p:pic>
          <p:nvPicPr>
            <p:cNvPr id="100" name="図 68">
              <a:extLst>
                <a:ext uri="{FF2B5EF4-FFF2-40B4-BE49-F238E27FC236}">
                  <a16:creationId xmlns:a16="http://schemas.microsoft.com/office/drawing/2014/main" id="{6619C355-1DB6-60CE-44B8-EE9CC1A381F2}"/>
                </a:ext>
              </a:extLst>
            </p:cNvPr>
            <p:cNvPicPr>
              <a:picLocks noChangeAspect="1"/>
            </p:cNvPicPr>
            <p:nvPr/>
          </p:nvPicPr>
          <p:blipFill>
            <a:blip r:embed="rId3"/>
            <a:stretch>
              <a:fillRect/>
            </a:stretch>
          </p:blipFill>
          <p:spPr>
            <a:xfrm>
              <a:off x="6879039" y="5498574"/>
              <a:ext cx="1045136" cy="376901"/>
            </a:xfrm>
            <a:prstGeom prst="rect">
              <a:avLst/>
            </a:prstGeom>
            <a:ln w="57150">
              <a:solidFill>
                <a:srgbClr val="FF0000"/>
              </a:solidFill>
            </a:ln>
          </p:spPr>
        </p:pic>
      </p:grpSp>
      <p:sp>
        <p:nvSpPr>
          <p:cNvPr id="87" name="四角形: 角を丸くする 11">
            <a:extLst>
              <a:ext uri="{FF2B5EF4-FFF2-40B4-BE49-F238E27FC236}">
                <a16:creationId xmlns:a16="http://schemas.microsoft.com/office/drawing/2014/main" id="{64DCFF24-1673-10CD-FFEE-C8888C41DC51}"/>
              </a:ext>
            </a:extLst>
          </p:cNvPr>
          <p:cNvSpPr/>
          <p:nvPr/>
        </p:nvSpPr>
        <p:spPr>
          <a:xfrm>
            <a:off x="3835290" y="1955889"/>
            <a:ext cx="2015580" cy="400017"/>
          </a:xfrm>
          <a:prstGeom prst="roundRect">
            <a:avLst/>
          </a:prstGeom>
          <a:solidFill>
            <a:schemeClr val="bg1"/>
          </a:solidFill>
          <a:ln w="47625">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0" name="図 68">
            <a:extLst>
              <a:ext uri="{FF2B5EF4-FFF2-40B4-BE49-F238E27FC236}">
                <a16:creationId xmlns:a16="http://schemas.microsoft.com/office/drawing/2014/main" id="{C98BDC0B-F67E-F98F-B415-B47170126FB3}"/>
              </a:ext>
            </a:extLst>
          </p:cNvPr>
          <p:cNvPicPr>
            <a:picLocks noChangeAspect="1"/>
          </p:cNvPicPr>
          <p:nvPr/>
        </p:nvPicPr>
        <p:blipFill>
          <a:blip r:embed="rId3"/>
          <a:stretch>
            <a:fillRect/>
          </a:stretch>
        </p:blipFill>
        <p:spPr>
          <a:xfrm>
            <a:off x="4348754" y="2008786"/>
            <a:ext cx="932356" cy="308558"/>
          </a:xfrm>
          <a:prstGeom prst="rect">
            <a:avLst/>
          </a:prstGeom>
        </p:spPr>
      </p:pic>
      <p:sp>
        <p:nvSpPr>
          <p:cNvPr id="91" name="四角形: 角を丸くする 11">
            <a:extLst>
              <a:ext uri="{FF2B5EF4-FFF2-40B4-BE49-F238E27FC236}">
                <a16:creationId xmlns:a16="http://schemas.microsoft.com/office/drawing/2014/main" id="{E520E4D0-68F5-5B31-49DC-0BFDC9B01F80}"/>
              </a:ext>
            </a:extLst>
          </p:cNvPr>
          <p:cNvSpPr/>
          <p:nvPr/>
        </p:nvSpPr>
        <p:spPr>
          <a:xfrm>
            <a:off x="7022859" y="1955889"/>
            <a:ext cx="2015580" cy="400017"/>
          </a:xfrm>
          <a:prstGeom prst="roundRect">
            <a:avLst/>
          </a:prstGeom>
          <a:solidFill>
            <a:schemeClr val="bg1"/>
          </a:solidFill>
          <a:ln w="47625">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68">
            <a:extLst>
              <a:ext uri="{FF2B5EF4-FFF2-40B4-BE49-F238E27FC236}">
                <a16:creationId xmlns:a16="http://schemas.microsoft.com/office/drawing/2014/main" id="{6293FD2E-42E1-B59E-9D53-DA655A3AD64E}"/>
              </a:ext>
            </a:extLst>
          </p:cNvPr>
          <p:cNvPicPr>
            <a:picLocks noChangeAspect="1"/>
          </p:cNvPicPr>
          <p:nvPr/>
        </p:nvPicPr>
        <p:blipFill>
          <a:blip r:embed="rId3"/>
          <a:stretch>
            <a:fillRect/>
          </a:stretch>
        </p:blipFill>
        <p:spPr>
          <a:xfrm>
            <a:off x="7536323" y="2008786"/>
            <a:ext cx="932356" cy="308558"/>
          </a:xfrm>
          <a:prstGeom prst="rect">
            <a:avLst/>
          </a:prstGeom>
        </p:spPr>
      </p:pic>
      <p:sp>
        <p:nvSpPr>
          <p:cNvPr id="97" name="四角形: 角を丸くする 11">
            <a:extLst>
              <a:ext uri="{FF2B5EF4-FFF2-40B4-BE49-F238E27FC236}">
                <a16:creationId xmlns:a16="http://schemas.microsoft.com/office/drawing/2014/main" id="{DAF2EF92-79FD-CEF7-7C28-2B2406A6FDAF}"/>
              </a:ext>
            </a:extLst>
          </p:cNvPr>
          <p:cNvSpPr/>
          <p:nvPr/>
        </p:nvSpPr>
        <p:spPr>
          <a:xfrm>
            <a:off x="7022859" y="2988696"/>
            <a:ext cx="2015580" cy="400017"/>
          </a:xfrm>
          <a:prstGeom prst="roundRect">
            <a:avLst/>
          </a:prstGeom>
          <a:solidFill>
            <a:schemeClr val="bg1"/>
          </a:solidFill>
          <a:ln w="47625">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8" name="図 68">
            <a:extLst>
              <a:ext uri="{FF2B5EF4-FFF2-40B4-BE49-F238E27FC236}">
                <a16:creationId xmlns:a16="http://schemas.microsoft.com/office/drawing/2014/main" id="{29F5615F-A4D4-055A-2F4B-49E63F389626}"/>
              </a:ext>
            </a:extLst>
          </p:cNvPr>
          <p:cNvPicPr>
            <a:picLocks noChangeAspect="1"/>
          </p:cNvPicPr>
          <p:nvPr/>
        </p:nvPicPr>
        <p:blipFill>
          <a:blip r:embed="rId3"/>
          <a:stretch>
            <a:fillRect/>
          </a:stretch>
        </p:blipFill>
        <p:spPr>
          <a:xfrm>
            <a:off x="7536323" y="3041593"/>
            <a:ext cx="932356" cy="308558"/>
          </a:xfrm>
          <a:prstGeom prst="rect">
            <a:avLst/>
          </a:prstGeom>
        </p:spPr>
      </p:pic>
      <p:sp>
        <p:nvSpPr>
          <p:cNvPr id="101" name="四角形: 1 つの角を丸める 100">
            <a:extLst>
              <a:ext uri="{FF2B5EF4-FFF2-40B4-BE49-F238E27FC236}">
                <a16:creationId xmlns:a16="http://schemas.microsoft.com/office/drawing/2014/main" id="{6AC84657-0BEE-CCD8-1F49-53E8D726FB6C}"/>
              </a:ext>
            </a:extLst>
          </p:cNvPr>
          <p:cNvSpPr/>
          <p:nvPr/>
        </p:nvSpPr>
        <p:spPr>
          <a:xfrm>
            <a:off x="415243" y="1866251"/>
            <a:ext cx="1591717" cy="452887"/>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b="1" dirty="0">
                <a:solidFill>
                  <a:schemeClr val="tx1"/>
                </a:solidFill>
                <a:latin typeface="游ゴシック" panose="020B0400000000000000" pitchFamily="50" charset="-128"/>
                <a:ea typeface="游ゴシック" panose="020B0400000000000000" pitchFamily="50" charset="-128"/>
              </a:rPr>
              <a:t>건축설비</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102" name="四角形: 1 つの角を丸める 101">
            <a:extLst>
              <a:ext uri="{FF2B5EF4-FFF2-40B4-BE49-F238E27FC236}">
                <a16:creationId xmlns:a16="http://schemas.microsoft.com/office/drawing/2014/main" id="{A7255E79-0EC4-79A2-B3B6-37373610E6A3}"/>
              </a:ext>
            </a:extLst>
          </p:cNvPr>
          <p:cNvSpPr/>
          <p:nvPr/>
        </p:nvSpPr>
        <p:spPr>
          <a:xfrm>
            <a:off x="419612" y="2432589"/>
            <a:ext cx="1591718" cy="452887"/>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b="1" dirty="0">
                <a:solidFill>
                  <a:schemeClr val="tx1"/>
                </a:solidFill>
                <a:latin typeface="游ゴシック" panose="020B0400000000000000" pitchFamily="50" charset="-128"/>
                <a:ea typeface="游ゴシック" panose="020B0400000000000000" pitchFamily="50" charset="-128"/>
              </a:rPr>
              <a:t>석유화학</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103" name="四角形: 1 つの角を丸める 102">
            <a:extLst>
              <a:ext uri="{FF2B5EF4-FFF2-40B4-BE49-F238E27FC236}">
                <a16:creationId xmlns:a16="http://schemas.microsoft.com/office/drawing/2014/main" id="{1DE7C1DD-C2A8-11DA-DE21-BB8A82EC8437}"/>
              </a:ext>
            </a:extLst>
          </p:cNvPr>
          <p:cNvSpPr/>
          <p:nvPr/>
        </p:nvSpPr>
        <p:spPr>
          <a:xfrm>
            <a:off x="425402" y="3003987"/>
            <a:ext cx="1592326" cy="452887"/>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b="1" dirty="0">
                <a:solidFill>
                  <a:schemeClr val="tx1"/>
                </a:solidFill>
                <a:latin typeface="游ゴシック" panose="020B0400000000000000" pitchFamily="50" charset="-128"/>
                <a:ea typeface="游ゴシック" panose="020B0400000000000000" pitchFamily="50" charset="-128"/>
              </a:rPr>
              <a:t>수처리</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104" name="四角形: 1 つの角を丸める 103">
            <a:extLst>
              <a:ext uri="{FF2B5EF4-FFF2-40B4-BE49-F238E27FC236}">
                <a16:creationId xmlns:a16="http://schemas.microsoft.com/office/drawing/2014/main" id="{1D436723-F4F2-9864-95C2-888BF99433C5}"/>
              </a:ext>
            </a:extLst>
          </p:cNvPr>
          <p:cNvSpPr/>
          <p:nvPr/>
        </p:nvSpPr>
        <p:spPr>
          <a:xfrm>
            <a:off x="430880" y="3570325"/>
            <a:ext cx="1592327" cy="452887"/>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b="1" dirty="0">
                <a:solidFill>
                  <a:schemeClr val="tx1"/>
                </a:solidFill>
                <a:latin typeface="游ゴシック" panose="020B0400000000000000" pitchFamily="50" charset="-128"/>
                <a:ea typeface="游ゴシック" panose="020B0400000000000000" pitchFamily="50" charset="-128"/>
              </a:rPr>
              <a:t>기계장치</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105" name="四角形: 1 つの角を丸める 104">
            <a:extLst>
              <a:ext uri="{FF2B5EF4-FFF2-40B4-BE49-F238E27FC236}">
                <a16:creationId xmlns:a16="http://schemas.microsoft.com/office/drawing/2014/main" id="{1D1EA6F2-784B-2CB9-97D3-028C6FEDEBAB}"/>
              </a:ext>
            </a:extLst>
          </p:cNvPr>
          <p:cNvSpPr/>
          <p:nvPr/>
        </p:nvSpPr>
        <p:spPr>
          <a:xfrm>
            <a:off x="425401" y="4141267"/>
            <a:ext cx="1592328" cy="452887"/>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b="1" dirty="0">
                <a:solidFill>
                  <a:schemeClr val="tx1"/>
                </a:solidFill>
                <a:latin typeface="游ゴシック" panose="020B0400000000000000" pitchFamily="50" charset="-128"/>
                <a:ea typeface="游ゴシック" panose="020B0400000000000000" pitchFamily="50" charset="-128"/>
              </a:rPr>
              <a:t>반도체 설비</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106" name="四角形: 1 つの角を丸める 105">
            <a:extLst>
              <a:ext uri="{FF2B5EF4-FFF2-40B4-BE49-F238E27FC236}">
                <a16:creationId xmlns:a16="http://schemas.microsoft.com/office/drawing/2014/main" id="{D27CC583-4518-346E-1501-581272FE1222}"/>
              </a:ext>
            </a:extLst>
          </p:cNvPr>
          <p:cNvSpPr/>
          <p:nvPr/>
        </p:nvSpPr>
        <p:spPr>
          <a:xfrm>
            <a:off x="425401" y="4692802"/>
            <a:ext cx="1592328" cy="452887"/>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b="1" dirty="0">
                <a:solidFill>
                  <a:schemeClr val="tx1"/>
                </a:solidFill>
                <a:latin typeface="游ゴシック" panose="020B0400000000000000" pitchFamily="50" charset="-128"/>
                <a:ea typeface="游ゴシック" panose="020B0400000000000000" pitchFamily="50" charset="-128"/>
              </a:rPr>
              <a:t>반도체 재료</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107" name="四角形: 1 つの角を丸める 106">
            <a:extLst>
              <a:ext uri="{FF2B5EF4-FFF2-40B4-BE49-F238E27FC236}">
                <a16:creationId xmlns:a16="http://schemas.microsoft.com/office/drawing/2014/main" id="{45586A98-0947-8680-8822-C8FE64C0EC59}"/>
              </a:ext>
            </a:extLst>
          </p:cNvPr>
          <p:cNvSpPr/>
          <p:nvPr/>
        </p:nvSpPr>
        <p:spPr>
          <a:xfrm>
            <a:off x="415243" y="5250042"/>
            <a:ext cx="1592329" cy="452887"/>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b="1" dirty="0">
                <a:solidFill>
                  <a:schemeClr val="tx1"/>
                </a:solidFill>
                <a:latin typeface="游ゴシック" panose="020B0400000000000000" pitchFamily="50" charset="-128"/>
                <a:ea typeface="游ゴシック" panose="020B0400000000000000" pitchFamily="50" charset="-128"/>
              </a:rPr>
              <a:t>기능성화학</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108" name="四角形: 1 つの角を丸める 107">
            <a:extLst>
              <a:ext uri="{FF2B5EF4-FFF2-40B4-BE49-F238E27FC236}">
                <a16:creationId xmlns:a16="http://schemas.microsoft.com/office/drawing/2014/main" id="{05134B89-54B5-2FF3-D261-95A338D0C4C2}"/>
              </a:ext>
            </a:extLst>
          </p:cNvPr>
          <p:cNvSpPr/>
          <p:nvPr/>
        </p:nvSpPr>
        <p:spPr>
          <a:xfrm>
            <a:off x="425402" y="5786658"/>
            <a:ext cx="1592330" cy="452887"/>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b="1" dirty="0">
                <a:solidFill>
                  <a:schemeClr val="tx1"/>
                </a:solidFill>
                <a:latin typeface="游ゴシック" panose="020B0400000000000000" pitchFamily="50" charset="-128"/>
                <a:ea typeface="游ゴシック" panose="020B0400000000000000" pitchFamily="50" charset="-128"/>
              </a:rPr>
              <a:t>수소</a:t>
            </a:r>
            <a:r>
              <a:rPr kumimoji="1" lang="ja-JP" altLang="en-US" b="1" dirty="0">
                <a:solidFill>
                  <a:schemeClr val="tx1"/>
                </a:solidFill>
                <a:latin typeface="游ゴシック" panose="020B0400000000000000" pitchFamily="50" charset="-128"/>
                <a:ea typeface="游ゴシック" panose="020B0400000000000000" pitchFamily="50" charset="-128"/>
              </a:rPr>
              <a:t>・</a:t>
            </a:r>
            <a:r>
              <a:rPr kumimoji="1" lang="ko-KR" altLang="en-US" b="1" dirty="0">
                <a:solidFill>
                  <a:schemeClr val="tx1"/>
                </a:solidFill>
                <a:latin typeface="游ゴシック" panose="020B0400000000000000" pitchFamily="50" charset="-128"/>
                <a:ea typeface="游ゴシック" panose="020B0400000000000000" pitchFamily="50" charset="-128"/>
              </a:rPr>
              <a:t>저탄소</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64520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254B7E-0060-E0D9-62DE-06D9E18C6BFA}"/>
              </a:ext>
            </a:extLst>
          </p:cNvPr>
          <p:cNvSpPr txBox="1"/>
          <p:nvPr/>
        </p:nvSpPr>
        <p:spPr>
          <a:xfrm>
            <a:off x="5864634" y="4117906"/>
            <a:ext cx="4836263" cy="830997"/>
          </a:xfrm>
          <a:prstGeom prst="rect">
            <a:avLst/>
          </a:prstGeom>
          <a:noFill/>
        </p:spPr>
        <p:txBody>
          <a:bodyPr wrap="square">
            <a:spAutoFit/>
          </a:bodyPr>
          <a:lstStyle/>
          <a:p>
            <a:r>
              <a:rPr lang="en-US" altLang="ko-KR" sz="2400" dirty="0">
                <a:solidFill>
                  <a:schemeClr val="tx1">
                    <a:lumMod val="85000"/>
                    <a:lumOff val="15000"/>
                  </a:schemeClr>
                </a:solidFill>
                <a:latin typeface="游ゴシック" panose="020B0400000000000000" pitchFamily="50" charset="-128"/>
                <a:ea typeface="游ゴシック" panose="020B0400000000000000" pitchFamily="50" charset="-128"/>
              </a:rPr>
              <a:t>“New Beginning, Better Future. </a:t>
            </a:r>
          </a:p>
          <a:p>
            <a:r>
              <a:rPr lang="en-US" altLang="ko-KR" sz="2400" dirty="0">
                <a:solidFill>
                  <a:schemeClr val="tx1">
                    <a:lumMod val="85000"/>
                    <a:lumOff val="15000"/>
                  </a:schemeClr>
                </a:solidFill>
                <a:latin typeface="游ゴシック" panose="020B0400000000000000" pitchFamily="50" charset="-128"/>
                <a:ea typeface="游ゴシック" panose="020B0400000000000000" pitchFamily="50" charset="-128"/>
              </a:rPr>
              <a:t> Korea’s Control Fluid Leader</a:t>
            </a:r>
            <a:r>
              <a:rPr lang="en-US" altLang="ko-KR" sz="2400" dirty="0">
                <a:solidFill>
                  <a:schemeClr val="bg2">
                    <a:lumMod val="50000"/>
                  </a:schemeClr>
                </a:solidFill>
                <a:latin typeface="游ゴシック" panose="020B0400000000000000" pitchFamily="50" charset="-128"/>
                <a:ea typeface="游ゴシック" panose="020B0400000000000000" pitchFamily="50" charset="-128"/>
              </a:rPr>
              <a:t>!</a:t>
            </a:r>
          </a:p>
        </p:txBody>
      </p:sp>
      <p:sp>
        <p:nvSpPr>
          <p:cNvPr id="29" name="TextBox 28">
            <a:extLst>
              <a:ext uri="{FF2B5EF4-FFF2-40B4-BE49-F238E27FC236}">
                <a16:creationId xmlns:a16="http://schemas.microsoft.com/office/drawing/2014/main" id="{BC638AB7-A5D2-1132-F431-7349BA4051EE}"/>
              </a:ext>
            </a:extLst>
          </p:cNvPr>
          <p:cNvSpPr txBox="1"/>
          <p:nvPr/>
        </p:nvSpPr>
        <p:spPr>
          <a:xfrm>
            <a:off x="272096" y="26035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16" name="正方形/長方形 15">
            <a:extLst>
              <a:ext uri="{FF2B5EF4-FFF2-40B4-BE49-F238E27FC236}">
                <a16:creationId xmlns:a16="http://schemas.microsoft.com/office/drawing/2014/main" id="{3306B9CF-083E-6E1E-4A10-332D0CD9497C}"/>
              </a:ext>
            </a:extLst>
          </p:cNvPr>
          <p:cNvSpPr/>
          <p:nvPr/>
        </p:nvSpPr>
        <p:spPr>
          <a:xfrm>
            <a:off x="5864634" y="1901139"/>
            <a:ext cx="5359033" cy="8389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400" b="1" dirty="0">
                <a:solidFill>
                  <a:schemeClr val="tx1"/>
                </a:solidFill>
                <a:latin typeface="游ゴシック" panose="020B0400000000000000" pitchFamily="50" charset="-128"/>
                <a:ea typeface="游ゴシック" panose="020B0400000000000000" pitchFamily="50" charset="-128"/>
              </a:rPr>
              <a:t>CEO</a:t>
            </a:r>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Tsuyoshi YUZAWA</a:t>
            </a:r>
            <a:endParaRPr kumimoji="1" lang="ja-JP" altLang="en-US" sz="2400" b="1" dirty="0">
              <a:solidFill>
                <a:schemeClr val="tx1"/>
              </a:solidFill>
              <a:latin typeface="游ゴシック" panose="020B0400000000000000" pitchFamily="50" charset="-128"/>
              <a:ea typeface="游ゴシック" panose="020B0400000000000000" pitchFamily="50" charset="-128"/>
            </a:endParaRPr>
          </a:p>
        </p:txBody>
      </p:sp>
      <p:pic>
        <p:nvPicPr>
          <p:cNvPr id="3" name="그림 2">
            <a:extLst>
              <a:ext uri="{FF2B5EF4-FFF2-40B4-BE49-F238E27FC236}">
                <a16:creationId xmlns:a16="http://schemas.microsoft.com/office/drawing/2014/main" id="{B4CEE868-7B81-3491-F81C-7FECB0E3D3FA}"/>
              </a:ext>
            </a:extLst>
          </p:cNvPr>
          <p:cNvPicPr>
            <a:picLocks noChangeAspect="1"/>
          </p:cNvPicPr>
          <p:nvPr/>
        </p:nvPicPr>
        <p:blipFill>
          <a:blip r:embed="rId3"/>
          <a:stretch>
            <a:fillRect/>
          </a:stretch>
        </p:blipFill>
        <p:spPr>
          <a:xfrm>
            <a:off x="1359016" y="1274851"/>
            <a:ext cx="3686147" cy="4117906"/>
          </a:xfrm>
          <a:prstGeom prst="rect">
            <a:avLst/>
          </a:prstGeom>
        </p:spPr>
      </p:pic>
    </p:spTree>
    <p:extLst>
      <p:ext uri="{BB962C8B-B14F-4D97-AF65-F5344CB8AC3E}">
        <p14:creationId xmlns:p14="http://schemas.microsoft.com/office/powerpoint/2010/main" val="2013116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E47BE6-B405-1D51-5418-FCF6E945217E}"/>
              </a:ext>
            </a:extLst>
          </p:cNvPr>
          <p:cNvSpPr>
            <a:spLocks noGrp="1"/>
          </p:cNvSpPr>
          <p:nvPr>
            <p:ph type="title"/>
          </p:nvPr>
        </p:nvSpPr>
        <p:spPr>
          <a:xfrm>
            <a:off x="778824" y="715226"/>
            <a:ext cx="7134225" cy="437130"/>
          </a:xfrm>
        </p:spPr>
        <p:txBody>
          <a:bodyPr/>
          <a:lstStyle/>
          <a:p>
            <a:r>
              <a:rPr lang="en-US" altLang="ko-KR" dirty="0">
                <a:latin typeface="游ゴシック" panose="020B0400000000000000" pitchFamily="50" charset="-128"/>
                <a:ea typeface="游ゴシック" panose="020B0400000000000000" pitchFamily="50" charset="-128"/>
              </a:rPr>
              <a:t>Reference List (JAPAN Domestic)</a:t>
            </a:r>
            <a:endParaRPr lang="ko-KR" altLang="en-US" dirty="0">
              <a:latin typeface="游ゴシック" panose="020B0400000000000000" pitchFamily="50" charset="-128"/>
            </a:endParaRPr>
          </a:p>
        </p:txBody>
      </p:sp>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3277101311"/>
              </p:ext>
            </p:extLst>
          </p:nvPr>
        </p:nvGraphicFramePr>
        <p:xfrm>
          <a:off x="626533" y="1157270"/>
          <a:ext cx="10938933" cy="5246018"/>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7866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ja-JP" altLang="en-US"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rPr>
                        <a:t>日付</a:t>
                      </a:r>
                      <a:endParaRPr kumimoji="1" lang="en-US" altLang="ko-KR"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rPr>
                        <a:t>Project </a:t>
                      </a:r>
                      <a:r>
                        <a:rPr kumimoji="1" lang="ja-JP" altLang="en-US"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rPr>
                        <a:t>名</a:t>
                      </a:r>
                      <a:endParaRPr kumimoji="1" lang="en-US" altLang="ko-KR"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rPr>
                        <a:t>EPC</a:t>
                      </a: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rPr>
                        <a:t>End User</a:t>
                      </a: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ja-JP" altLang="en-US"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rPr>
                        <a:t>バルブ</a:t>
                      </a:r>
                      <a:endParaRPr kumimoji="1" lang="en-US" altLang="ko-KR"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ja-JP" altLang="en-US"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rPr>
                        <a:t>備考</a:t>
                      </a:r>
                      <a:endParaRPr kumimoji="1" lang="en-US" altLang="ko-KR" sz="2400" b="1" i="0" u="none" strike="noStrike" cap="none" normalizeH="0" baseline="0" dirty="0">
                        <a:ln>
                          <a:noFill/>
                        </a:ln>
                        <a:solidFill>
                          <a:schemeClr val="bg1"/>
                        </a:solidFill>
                        <a:effectLst/>
                        <a:latin typeface="游ゴシック" panose="020B0400000000000000" pitchFamily="50" charset="-128"/>
                        <a:ea typeface="游ゴシック" panose="020B0400000000000000" pitchFamily="50" charset="-128"/>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3574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2024.08</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Nippon Steel</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Concentric (Manual)</a:t>
                      </a:r>
                      <a:endParaRPr kumimoji="1" lang="ko-KR" altLang="en-US"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JAPAN DN1350</a:t>
                      </a:r>
                    </a:p>
                  </a:txBody>
                  <a:tcPr marT="45679" marB="45679" anchor="ctr" horzOverflow="overflow"/>
                </a:tc>
                <a:extLst>
                  <a:ext uri="{0D108BD9-81ED-4DB2-BD59-A6C34878D82A}">
                    <a16:rowId xmlns:a16="http://schemas.microsoft.com/office/drawing/2014/main" val="3073716782"/>
                  </a:ext>
                </a:extLst>
              </a:tr>
              <a:tr h="366347">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2024.07</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endParaRPr kumimoji="1" lang="en-US" altLang="ko-KR"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err="1">
                          <a:ln>
                            <a:noFill/>
                          </a:ln>
                          <a:solidFill>
                            <a:schemeClr val="tx1"/>
                          </a:solidFill>
                          <a:effectLst/>
                          <a:latin typeface="+mn-ea"/>
                          <a:ea typeface="+mn-ea"/>
                          <a:cs typeface="Arial" pitchFamily="34" charset="0"/>
                        </a:rPr>
                        <a:t>Primetals</a:t>
                      </a:r>
                      <a:r>
                        <a:rPr kumimoji="1" lang="en-US" altLang="ko-KR" sz="1050" b="0" i="0" u="none" strike="noStrike" cap="none" normalizeH="0" baseline="0" dirty="0">
                          <a:ln>
                            <a:noFill/>
                          </a:ln>
                          <a:solidFill>
                            <a:schemeClr val="tx1"/>
                          </a:solidFill>
                          <a:effectLst/>
                          <a:latin typeface="+mn-ea"/>
                          <a:ea typeface="+mn-ea"/>
                          <a:cs typeface="Arial" pitchFamily="34" charset="0"/>
                        </a:rPr>
                        <a:t> Technologies</a:t>
                      </a:r>
                      <a:endParaRPr kumimoji="1" lang="ko-KR" altLang="en-US"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Triple Offset (Manual)</a:t>
                      </a:r>
                      <a:endParaRPr kumimoji="1" lang="ko-KR" altLang="en-US"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JAPAN DN800</a:t>
                      </a:r>
                    </a:p>
                  </a:txBody>
                  <a:tcPr marT="45679" marB="45679" anchor="ctr" horzOverflow="overflow"/>
                </a:tc>
                <a:extLst>
                  <a:ext uri="{0D108BD9-81ED-4DB2-BD59-A6C34878D82A}">
                    <a16:rowId xmlns:a16="http://schemas.microsoft.com/office/drawing/2014/main" val="1405091839"/>
                  </a:ext>
                </a:extLst>
              </a:tr>
              <a:tr h="366347">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2022.03</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endParaRPr kumimoji="1" lang="en-US" altLang="ko-KR"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Ube Industries</a:t>
                      </a:r>
                      <a:endParaRPr kumimoji="1" lang="ko-KR" altLang="en-US"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Double</a:t>
                      </a:r>
                      <a:r>
                        <a:rPr kumimoji="1" lang="ko-KR" altLang="en-US" sz="1050" b="0" i="0" u="none" strike="noStrike" cap="none" normalizeH="0" baseline="0" dirty="0">
                          <a:ln>
                            <a:noFill/>
                          </a:ln>
                          <a:solidFill>
                            <a:schemeClr val="tx1"/>
                          </a:solidFill>
                          <a:effectLst/>
                          <a:latin typeface="+mn-ea"/>
                          <a:ea typeface="+mn-ea"/>
                          <a:cs typeface="Arial" pitchFamily="34" charset="0"/>
                        </a:rPr>
                        <a:t> </a:t>
                      </a:r>
                      <a:r>
                        <a:rPr kumimoji="1" lang="en-US" altLang="ko-KR" sz="1050" b="0" i="0" u="none" strike="noStrike" cap="none" normalizeH="0" baseline="0" dirty="0">
                          <a:ln>
                            <a:noFill/>
                          </a:ln>
                          <a:solidFill>
                            <a:schemeClr val="tx1"/>
                          </a:solidFill>
                          <a:effectLst/>
                          <a:latin typeface="+mn-ea"/>
                          <a:ea typeface="+mn-ea"/>
                          <a:cs typeface="Arial" pitchFamily="34" charset="0"/>
                        </a:rPr>
                        <a:t>Offset</a:t>
                      </a:r>
                      <a:r>
                        <a:rPr kumimoji="1" lang="ko-KR" altLang="en-US" sz="1050" b="0" i="0" u="none" strike="noStrike" cap="none" normalizeH="0" baseline="0" dirty="0">
                          <a:ln>
                            <a:noFill/>
                          </a:ln>
                          <a:solidFill>
                            <a:schemeClr val="tx1"/>
                          </a:solidFill>
                          <a:effectLst/>
                          <a:latin typeface="+mn-ea"/>
                          <a:ea typeface="+mn-ea"/>
                          <a:cs typeface="Arial" pitchFamily="34" charset="0"/>
                        </a:rPr>
                        <a:t> </a:t>
                      </a:r>
                      <a:r>
                        <a:rPr kumimoji="1" lang="en-US" altLang="ko-KR" sz="1050" b="0" i="0" u="none" strike="noStrike" cap="none" normalizeH="0" baseline="0" dirty="0">
                          <a:ln>
                            <a:noFill/>
                          </a:ln>
                          <a:solidFill>
                            <a:schemeClr val="tx1"/>
                          </a:solidFill>
                          <a:effectLst/>
                          <a:latin typeface="+mn-ea"/>
                          <a:ea typeface="+mn-ea"/>
                          <a:cs typeface="Arial" pitchFamily="34" charset="0"/>
                        </a:rPr>
                        <a:t>(Manual)</a:t>
                      </a:r>
                      <a:endParaRPr kumimoji="1" lang="ko-KR" altLang="en-US"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JAPAN DN750</a:t>
                      </a:r>
                    </a:p>
                  </a:txBody>
                  <a:tcPr marT="45679" marB="45679" anchor="ctr" horzOverflow="overflow"/>
                </a:tc>
                <a:extLst>
                  <a:ext uri="{0D108BD9-81ED-4DB2-BD59-A6C34878D82A}">
                    <a16:rowId xmlns:a16="http://schemas.microsoft.com/office/drawing/2014/main" val="1676642761"/>
                  </a:ext>
                </a:extLst>
              </a:tr>
              <a:tr h="366347">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2022.02</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endParaRPr kumimoji="1" lang="en-US" altLang="ko-KR"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JSW</a:t>
                      </a:r>
                      <a:endParaRPr kumimoji="1" lang="ko-KR" altLang="en-US"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Double</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Offset</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(Manual)</a:t>
                      </a:r>
                      <a:endPar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JAPAN DN400</a:t>
                      </a:r>
                    </a:p>
                  </a:txBody>
                  <a:tcPr marT="45679" marB="45679" anchor="ctr" horzOverflow="overflow"/>
                </a:tc>
                <a:extLst>
                  <a:ext uri="{0D108BD9-81ED-4DB2-BD59-A6C34878D82A}">
                    <a16:rowId xmlns:a16="http://schemas.microsoft.com/office/drawing/2014/main" val="3818563455"/>
                  </a:ext>
                </a:extLst>
              </a:tr>
              <a:tr h="31649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2022.01</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ASAC treated water storage tank and renewal work of new pump ASAC</a:t>
                      </a:r>
                      <a:endParaRPr kumimoji="1" lang="ko-KR" altLang="en-US"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Mitsui Chemical </a:t>
                      </a:r>
                      <a:r>
                        <a:rPr kumimoji="1" lang="en-US" altLang="ko-KR" sz="1050" b="0" i="0" u="none" strike="noStrike" cap="none" normalizeH="0" baseline="0" dirty="0" err="1">
                          <a:ln>
                            <a:noFill/>
                          </a:ln>
                          <a:solidFill>
                            <a:schemeClr val="tx1"/>
                          </a:solidFill>
                          <a:effectLst/>
                          <a:latin typeface="+mn-ea"/>
                          <a:ea typeface="+mn-ea"/>
                          <a:cs typeface="Arial" pitchFamily="34" charset="0"/>
                        </a:rPr>
                        <a:t>Omuta</a:t>
                      </a:r>
                      <a:endParaRPr kumimoji="1" lang="en-US" altLang="ko-KR"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ASAC</a:t>
                      </a:r>
                      <a:endParaRPr kumimoji="1" lang="ko-KR" altLang="en-US" sz="105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Double</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Offset</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(Manual)</a:t>
                      </a:r>
                      <a:endPar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JAPAN DN750</a:t>
                      </a:r>
                    </a:p>
                  </a:txBody>
                  <a:tcPr marT="45679" marB="45679" anchor="ctr" horzOverflow="overflow"/>
                </a:tc>
                <a:extLst>
                  <a:ext uri="{0D108BD9-81ED-4DB2-BD59-A6C34878D82A}">
                    <a16:rowId xmlns:a16="http://schemas.microsoft.com/office/drawing/2014/main" val="492316873"/>
                  </a:ext>
                </a:extLst>
              </a:tr>
              <a:tr h="366347">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2021.12</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Mitsubishi Chemical</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Triple Offset (Manual)</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JAPAN DN1200</a:t>
                      </a:r>
                    </a:p>
                  </a:txBody>
                  <a:tcPr marT="45679" marB="45679" anchor="ctr" horzOverflow="overflow"/>
                </a:tc>
                <a:extLst>
                  <a:ext uri="{0D108BD9-81ED-4DB2-BD59-A6C34878D82A}">
                    <a16:rowId xmlns:a16="http://schemas.microsoft.com/office/drawing/2014/main" val="2577386077"/>
                  </a:ext>
                </a:extLst>
              </a:tr>
              <a:tr h="239259">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2021.03</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err="1">
                          <a:ln>
                            <a:noFill/>
                          </a:ln>
                          <a:solidFill>
                            <a:schemeClr val="tx1"/>
                          </a:solidFill>
                          <a:effectLst/>
                          <a:latin typeface="+mn-ea"/>
                          <a:ea typeface="+mn-ea"/>
                          <a:cs typeface="Arial" pitchFamily="34" charset="0"/>
                        </a:rPr>
                        <a:t>Morinomiyako</a:t>
                      </a:r>
                      <a:r>
                        <a:rPr kumimoji="1" lang="en-US" altLang="ko-KR" sz="1050" b="0" i="0" u="none" strike="noStrike" cap="none" normalizeH="0" baseline="0" dirty="0">
                          <a:ln>
                            <a:noFill/>
                          </a:ln>
                          <a:solidFill>
                            <a:schemeClr val="tx1"/>
                          </a:solidFill>
                          <a:effectLst/>
                          <a:latin typeface="+mn-ea"/>
                          <a:ea typeface="+mn-ea"/>
                          <a:cs typeface="Arial" pitchFamily="34" charset="0"/>
                        </a:rPr>
                        <a:t> biomass power plant construction 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err="1">
                          <a:ln>
                            <a:noFill/>
                          </a:ln>
                          <a:solidFill>
                            <a:schemeClr val="tx1"/>
                          </a:solidFill>
                          <a:effectLst/>
                          <a:latin typeface="+mn-ea"/>
                          <a:ea typeface="+mn-ea"/>
                          <a:cs typeface="Arial" pitchFamily="34" charset="0"/>
                        </a:rPr>
                        <a:t>Morinomiyako</a:t>
                      </a:r>
                      <a:r>
                        <a:rPr kumimoji="1" lang="en-US" altLang="ko-KR" sz="1050" b="0" i="0" u="none" strike="noStrike" cap="none" normalizeH="0" baseline="0" dirty="0">
                          <a:ln>
                            <a:noFill/>
                          </a:ln>
                          <a:solidFill>
                            <a:schemeClr val="tx1"/>
                          </a:solidFill>
                          <a:effectLst/>
                          <a:latin typeface="+mn-ea"/>
                          <a:ea typeface="+mn-ea"/>
                          <a:cs typeface="Arial" pitchFamily="34" charset="0"/>
                        </a:rPr>
                        <a:t> biomass energy</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Double</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Offset</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(Manual)</a:t>
                      </a:r>
                      <a:endPar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JAPAN DN700</a:t>
                      </a:r>
                    </a:p>
                  </a:txBody>
                  <a:tcPr marT="45679" marB="45679" anchor="ctr" horzOverflow="overflow"/>
                </a:tc>
                <a:extLst>
                  <a:ext uri="{0D108BD9-81ED-4DB2-BD59-A6C34878D82A}">
                    <a16:rowId xmlns:a16="http://schemas.microsoft.com/office/drawing/2014/main" val="2595452860"/>
                  </a:ext>
                </a:extLst>
              </a:tr>
              <a:tr h="239259">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2020.10</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Shimonoseki Biomass power plant Unknown</a:t>
                      </a:r>
                    </a:p>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construction 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p>
                      <a:pPr marL="0" marR="0" lvl="0" indent="0" algn="ctr" defTabSz="914400" rtl="0" eaLnBrk="1" fontAlgn="ctr" latinLnBrk="1" hangingPunct="1">
                        <a:lnSpc>
                          <a:spcPct val="100000"/>
                        </a:lnSpc>
                        <a:spcBef>
                          <a:spcPct val="0"/>
                        </a:spcBef>
                        <a:spcAft>
                          <a:spcPct val="0"/>
                        </a:spcAft>
                        <a:buClrTx/>
                        <a:buSzTx/>
                        <a:buFontTx/>
                        <a:buNone/>
                        <a:tabLst/>
                        <a:defRPr/>
                      </a:pPr>
                      <a:endPar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err="1">
                          <a:ln>
                            <a:noFill/>
                          </a:ln>
                          <a:solidFill>
                            <a:schemeClr val="tx1"/>
                          </a:solidFill>
                          <a:effectLst/>
                          <a:latin typeface="+mn-ea"/>
                          <a:ea typeface="+mn-ea"/>
                          <a:cs typeface="Arial" pitchFamily="34" charset="0"/>
                        </a:rPr>
                        <a:t>Nishinippon</a:t>
                      </a:r>
                      <a:r>
                        <a:rPr kumimoji="1" lang="en-US" altLang="ko-KR" sz="1050" b="0" i="0" u="none" strike="noStrike" cap="none" normalizeH="0" baseline="0" dirty="0">
                          <a:ln>
                            <a:noFill/>
                          </a:ln>
                          <a:solidFill>
                            <a:schemeClr val="tx1"/>
                          </a:solidFill>
                          <a:effectLst/>
                          <a:latin typeface="+mn-ea"/>
                          <a:ea typeface="+mn-ea"/>
                          <a:cs typeface="Arial" pitchFamily="34" charset="0"/>
                        </a:rPr>
                        <a:t> Plant </a:t>
                      </a:r>
                      <a:r>
                        <a:rPr kumimoji="1" lang="en-US" altLang="ko-KR" sz="1050" b="0" i="0" u="none" strike="noStrike" cap="none" normalizeH="0" baseline="0" dirty="0" err="1">
                          <a:ln>
                            <a:noFill/>
                          </a:ln>
                          <a:solidFill>
                            <a:schemeClr val="tx1"/>
                          </a:solidFill>
                          <a:effectLst/>
                          <a:latin typeface="+mn-ea"/>
                          <a:ea typeface="+mn-ea"/>
                          <a:cs typeface="Arial" pitchFamily="34" charset="0"/>
                        </a:rPr>
                        <a:t>Enginnering</a:t>
                      </a:r>
                      <a:r>
                        <a:rPr kumimoji="1" lang="en-US" altLang="ko-KR" sz="1050" b="0" i="0" u="none" strike="noStrike" cap="none" normalizeH="0" baseline="0" dirty="0">
                          <a:ln>
                            <a:noFill/>
                          </a:ln>
                          <a:solidFill>
                            <a:schemeClr val="tx1"/>
                          </a:solidFill>
                          <a:effectLst/>
                          <a:latin typeface="+mn-ea"/>
                          <a:ea typeface="+mn-ea"/>
                          <a:cs typeface="Arial" pitchFamily="34" charset="0"/>
                        </a:rPr>
                        <a:t> &amp; Construction </a:t>
                      </a:r>
                      <a:r>
                        <a:rPr kumimoji="1" lang="en-US" altLang="ko-KR" sz="1050" b="0" i="0" u="none" strike="noStrike" cap="none" normalizeH="0" baseline="0" dirty="0" err="1">
                          <a:ln>
                            <a:noFill/>
                          </a:ln>
                          <a:solidFill>
                            <a:schemeClr val="tx1"/>
                          </a:solidFill>
                          <a:effectLst/>
                          <a:latin typeface="+mn-ea"/>
                          <a:ea typeface="+mn-ea"/>
                          <a:cs typeface="Arial" pitchFamily="34" charset="0"/>
                        </a:rPr>
                        <a:t>Co.,Ltd</a:t>
                      </a:r>
                      <a:r>
                        <a:rPr kumimoji="1" lang="en-US" altLang="ko-KR" sz="1050" b="0" i="0" u="none" strike="noStrike" cap="none" normalizeH="0" baseline="0" dirty="0">
                          <a:ln>
                            <a:noFill/>
                          </a:ln>
                          <a:solidFill>
                            <a:schemeClr val="tx1"/>
                          </a:solidFill>
                          <a:effectLst/>
                          <a:latin typeface="+mn-ea"/>
                          <a:ea typeface="+mn-ea"/>
                          <a:cs typeface="Arial" pitchFamily="34" charset="0"/>
                        </a:rPr>
                        <a:t>.</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Triple Offset (Manual)</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JAPAN DN500</a:t>
                      </a:r>
                    </a:p>
                  </a:txBody>
                  <a:tcPr marT="45679" marB="45679" anchor="ctr" horzOverflow="overflow"/>
                </a:tc>
                <a:extLst>
                  <a:ext uri="{0D108BD9-81ED-4DB2-BD59-A6C34878D82A}">
                    <a16:rowId xmlns:a16="http://schemas.microsoft.com/office/drawing/2014/main" val="3042818582"/>
                  </a:ext>
                </a:extLst>
              </a:tr>
              <a:tr h="31649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2020.06</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Kanda Biomass power plant construction 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Kanda Biomass Energy K.K</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Triple Offset (Manual)</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JAPAN DN550</a:t>
                      </a:r>
                    </a:p>
                  </a:txBody>
                  <a:tcPr marT="45679" marB="45679" anchor="ctr" horzOverflow="overflow"/>
                </a:tc>
                <a:extLst>
                  <a:ext uri="{0D108BD9-81ED-4DB2-BD59-A6C34878D82A}">
                    <a16:rowId xmlns:a16="http://schemas.microsoft.com/office/drawing/2014/main" val="3037735957"/>
                  </a:ext>
                </a:extLst>
              </a:tr>
              <a:tr h="366347">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2020.08</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COSMO Oil Yokkaichi Refinery</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Double</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Offset</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(Manual)</a:t>
                      </a:r>
                      <a:endPar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JAPAN DN650</a:t>
                      </a:r>
                    </a:p>
                  </a:txBody>
                  <a:tcPr marT="45679" marB="45679" anchor="ctr" horzOverflow="overflow"/>
                </a:tc>
                <a:extLst>
                  <a:ext uri="{0D108BD9-81ED-4DB2-BD59-A6C34878D82A}">
                    <a16:rowId xmlns:a16="http://schemas.microsoft.com/office/drawing/2014/main" val="3156736527"/>
                  </a:ext>
                </a:extLst>
              </a:tr>
              <a:tr h="382865">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2020.03</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err="1">
                          <a:ln>
                            <a:noFill/>
                          </a:ln>
                          <a:solidFill>
                            <a:schemeClr val="tx1"/>
                          </a:solidFill>
                          <a:effectLst/>
                          <a:latin typeface="+mn-ea"/>
                          <a:ea typeface="+mn-ea"/>
                          <a:cs typeface="Arial" pitchFamily="34" charset="0"/>
                        </a:rPr>
                        <a:t>Otake</a:t>
                      </a:r>
                      <a:r>
                        <a:rPr kumimoji="1" lang="en-US" altLang="ko-KR" sz="1050" b="0" i="0" u="none" strike="noStrike" cap="none" normalizeH="0" baseline="0" dirty="0">
                          <a:ln>
                            <a:noFill/>
                          </a:ln>
                          <a:solidFill>
                            <a:schemeClr val="tx1"/>
                          </a:solidFill>
                          <a:effectLst/>
                          <a:latin typeface="+mn-ea"/>
                          <a:ea typeface="+mn-ea"/>
                          <a:cs typeface="Arial" pitchFamily="34" charset="0"/>
                        </a:rPr>
                        <a:t> power plant renewal 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Kyushu Electric Power Co., INC</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Concentric (Manual)</a:t>
                      </a:r>
                      <a:endPar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JAPAN DN900</a:t>
                      </a:r>
                    </a:p>
                  </a:txBody>
                  <a:tcPr marT="45679" marB="45679" anchor="ctr" horzOverflow="overflow"/>
                </a:tc>
                <a:extLst>
                  <a:ext uri="{0D108BD9-81ED-4DB2-BD59-A6C34878D82A}">
                    <a16:rowId xmlns:a16="http://schemas.microsoft.com/office/drawing/2014/main" val="497426484"/>
                  </a:ext>
                </a:extLst>
              </a:tr>
              <a:tr h="366347">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2020.01</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Unknown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050" b="0" i="0" u="none" strike="noStrike" cap="none" normalizeH="0" baseline="0" dirty="0">
                          <a:ln>
                            <a:noFill/>
                          </a:ln>
                          <a:solidFill>
                            <a:schemeClr val="tx1"/>
                          </a:solidFill>
                          <a:effectLst/>
                          <a:latin typeface="+mn-ea"/>
                          <a:ea typeface="+mn-ea"/>
                          <a:cs typeface="Arial" pitchFamily="34" charset="0"/>
                        </a:rPr>
                        <a:t>JSW</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Double</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Offset</a:t>
                      </a:r>
                      <a:r>
                        <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rPr>
                        <a:t> </a:t>
                      </a: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(Manual)</a:t>
                      </a:r>
                      <a:endParaRPr kumimoji="1" lang="ko-KR" altLang="en-US" sz="1050" b="0" i="0" u="none" strike="noStrike" kern="1200" cap="none" normalizeH="0" baseline="0" dirty="0">
                        <a:ln>
                          <a:noFill/>
                        </a:ln>
                        <a:solidFill>
                          <a:schemeClr val="tx1"/>
                        </a:solidFill>
                        <a:effectLst/>
                        <a:latin typeface="+mn-ea"/>
                        <a:ea typeface="Gulim" pitchFamily="50" charset="-127"/>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rPr>
                        <a:t>JAPAN DN500</a:t>
                      </a:r>
                    </a:p>
                    <a:p>
                      <a:pPr marL="0" marR="0" lvl="0" indent="0" algn="ctr" defTabSz="914400" rtl="0" eaLnBrk="1" fontAlgn="ctr" latinLnBrk="1" hangingPunct="1">
                        <a:lnSpc>
                          <a:spcPct val="100000"/>
                        </a:lnSpc>
                        <a:spcBef>
                          <a:spcPct val="0"/>
                        </a:spcBef>
                        <a:spcAft>
                          <a:spcPct val="0"/>
                        </a:spcAft>
                        <a:buClrTx/>
                        <a:buSzTx/>
                        <a:buFontTx/>
                        <a:buNone/>
                        <a:tabLst/>
                        <a:defRPr/>
                      </a:pPr>
                      <a:endParaRPr kumimoji="1" lang="en-US" altLang="ko-KR" sz="1050" b="0" i="0" u="none" strike="noStrike" kern="1200" cap="none" normalizeH="0" baseline="0" dirty="0">
                        <a:ln>
                          <a:noFill/>
                        </a:ln>
                        <a:solidFill>
                          <a:schemeClr val="tx1"/>
                        </a:solidFill>
                        <a:effectLst/>
                        <a:latin typeface="+mn-ea"/>
                        <a:ea typeface="Gulim" pitchFamily="50" charset="-127"/>
                        <a:cs typeface="Arial" pitchFamily="34" charset="0"/>
                      </a:endParaRPr>
                    </a:p>
                  </a:txBody>
                  <a:tcPr marT="45679" marB="45679" anchor="ctr" horzOverflow="overflow"/>
                </a:tc>
                <a:extLst>
                  <a:ext uri="{0D108BD9-81ED-4DB2-BD59-A6C34878D82A}">
                    <a16:rowId xmlns:a16="http://schemas.microsoft.com/office/drawing/2014/main" val="1979998585"/>
                  </a:ext>
                </a:extLst>
              </a:tr>
            </a:tbl>
          </a:graphicData>
        </a:graphic>
      </p:graphicFrame>
      <p:sp>
        <p:nvSpPr>
          <p:cNvPr id="3" name="TextBox 2">
            <a:extLst>
              <a:ext uri="{FF2B5EF4-FFF2-40B4-BE49-F238E27FC236}">
                <a16:creationId xmlns:a16="http://schemas.microsoft.com/office/drawing/2014/main" id="{4B1C5BCD-7756-A6DE-83A6-C0FFECF36FFA}"/>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555773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0C7768A-0181-5B27-CDF8-D07419D889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직사각형 6">
            <a:extLst>
              <a:ext uri="{FF2B5EF4-FFF2-40B4-BE49-F238E27FC236}">
                <a16:creationId xmlns:a16="http://schemas.microsoft.com/office/drawing/2014/main" id="{6EDD52D0-1655-EB15-B77A-FA929EB90543}"/>
              </a:ext>
            </a:extLst>
          </p:cNvPr>
          <p:cNvSpPr/>
          <p:nvPr/>
        </p:nvSpPr>
        <p:spPr>
          <a:xfrm>
            <a:off x="0" y="0"/>
            <a:ext cx="12192000" cy="6884400"/>
          </a:xfrm>
          <a:prstGeom prst="rect">
            <a:avLst/>
          </a:prstGeom>
          <a:gradFill flip="none" rotWithShape="1">
            <a:gsLst>
              <a:gs pos="0">
                <a:schemeClr val="bg2">
                  <a:lumMod val="10000"/>
                  <a:alpha val="90000"/>
                </a:schemeClr>
              </a:gs>
              <a:gs pos="80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TextBox 1">
            <a:extLst>
              <a:ext uri="{FF2B5EF4-FFF2-40B4-BE49-F238E27FC236}">
                <a16:creationId xmlns:a16="http://schemas.microsoft.com/office/drawing/2014/main" id="{7268CD7A-AC3F-8762-B62C-A64261102AF0}"/>
              </a:ext>
            </a:extLst>
          </p:cNvPr>
          <p:cNvSpPr txBox="1"/>
          <p:nvPr/>
        </p:nvSpPr>
        <p:spPr>
          <a:xfrm>
            <a:off x="623193" y="2840330"/>
            <a:ext cx="10945625" cy="923330"/>
          </a:xfrm>
          <a:prstGeom prst="rect">
            <a:avLst/>
          </a:prstGeom>
          <a:noFill/>
        </p:spPr>
        <p:txBody>
          <a:bodyPr wrap="none" rtlCol="0">
            <a:spAutoFit/>
          </a:bodyPr>
          <a:lstStyle/>
          <a:p>
            <a:pPr algn="ctr"/>
            <a:r>
              <a:rPr lang="en-US" altLang="ko-KR" sz="5400" dirty="0">
                <a:solidFill>
                  <a:schemeClr val="bg1"/>
                </a:solidFill>
                <a:latin typeface="나눔스퀘어 네오 OTF Heavy" panose="00000A00000000000000" pitchFamily="50" charset="-127"/>
                <a:ea typeface="나눔스퀘어 네오 OTF Heavy" panose="00000A00000000000000" pitchFamily="50" charset="-127"/>
              </a:rPr>
              <a:t>Thank you for your attention.</a:t>
            </a:r>
          </a:p>
        </p:txBody>
      </p:sp>
    </p:spTree>
    <p:extLst>
      <p:ext uri="{BB962C8B-B14F-4D97-AF65-F5344CB8AC3E}">
        <p14:creationId xmlns:p14="http://schemas.microsoft.com/office/powerpoint/2010/main" val="3240242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TextBox 1">
            <a:extLst>
              <a:ext uri="{FF2B5EF4-FFF2-40B4-BE49-F238E27FC236}">
                <a16:creationId xmlns:a16="http://schemas.microsoft.com/office/drawing/2014/main" id="{7268CD7A-AC3F-8762-B62C-A64261102AF0}"/>
              </a:ext>
            </a:extLst>
          </p:cNvPr>
          <p:cNvSpPr txBox="1"/>
          <p:nvPr/>
        </p:nvSpPr>
        <p:spPr>
          <a:xfrm>
            <a:off x="832375" y="725780"/>
            <a:ext cx="4126450" cy="923330"/>
          </a:xfrm>
          <a:prstGeom prst="rect">
            <a:avLst/>
          </a:prstGeom>
          <a:noFill/>
        </p:spPr>
        <p:txBody>
          <a:bodyPr wrap="none" rtlCol="0">
            <a:spAutoFit/>
          </a:bodyPr>
          <a:lstStyle/>
          <a:p>
            <a:pPr algn="ctr"/>
            <a:r>
              <a:rPr lang="en-US" altLang="ja-JP" sz="5400" b="1" dirty="0">
                <a:solidFill>
                  <a:schemeClr val="bg2">
                    <a:lumMod val="50000"/>
                  </a:schemeClr>
                </a:solidFill>
                <a:latin typeface="游ゴシック" panose="020B0400000000000000" pitchFamily="50" charset="-128"/>
                <a:ea typeface="游ゴシック" panose="020B0400000000000000" pitchFamily="50" charset="-128"/>
              </a:rPr>
              <a:t>Attachment</a:t>
            </a:r>
            <a:endParaRPr lang="en-US" altLang="ko-KR" sz="5400" b="1" dirty="0">
              <a:solidFill>
                <a:schemeClr val="bg2">
                  <a:lumMod val="50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6923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215556-8C9C-669D-30B8-1B5FE3A47299}"/>
              </a:ext>
            </a:extLst>
          </p:cNvPr>
          <p:cNvSpPr>
            <a:spLocks noGrp="1"/>
          </p:cNvSpPr>
          <p:nvPr>
            <p:ph type="title"/>
          </p:nvPr>
        </p:nvSpPr>
        <p:spPr/>
        <p:txBody>
          <a:bodyPr/>
          <a:lstStyle/>
          <a:p>
            <a:r>
              <a:rPr lang="en-US" altLang="ko-KR" sz="2000" dirty="0"/>
              <a:t>BRIEF HISTORY</a:t>
            </a:r>
            <a:endParaRPr lang="ko-KR" altLang="en-US" sz="2000" dirty="0"/>
          </a:p>
        </p:txBody>
      </p:sp>
      <p:graphicFrame>
        <p:nvGraphicFramePr>
          <p:cNvPr id="7" name="내용 개체 틀 6">
            <a:extLst>
              <a:ext uri="{FF2B5EF4-FFF2-40B4-BE49-F238E27FC236}">
                <a16:creationId xmlns:a16="http://schemas.microsoft.com/office/drawing/2014/main" id="{EF09DE96-FB32-0096-101F-8DD5C0896D7A}"/>
              </a:ext>
            </a:extLst>
          </p:cNvPr>
          <p:cNvGraphicFramePr>
            <a:graphicFrameLocks noGrp="1"/>
          </p:cNvGraphicFramePr>
          <p:nvPr>
            <p:ph idx="1"/>
            <p:extLst>
              <p:ext uri="{D42A27DB-BD31-4B8C-83A1-F6EECF244321}">
                <p14:modId xmlns:p14="http://schemas.microsoft.com/office/powerpoint/2010/main" val="4033358184"/>
              </p:ext>
            </p:extLst>
          </p:nvPr>
        </p:nvGraphicFramePr>
        <p:xfrm>
          <a:off x="792707" y="1415959"/>
          <a:ext cx="10515600" cy="4687647"/>
        </p:xfrm>
        <a:graphic>
          <a:graphicData uri="http://schemas.openxmlformats.org/drawingml/2006/table">
            <a:tbl>
              <a:tblPr firstRow="1" bandRow="1">
                <a:tableStyleId>{5C22544A-7EE6-4342-B048-85BDC9FD1C3A}</a:tableStyleId>
              </a:tblPr>
              <a:tblGrid>
                <a:gridCol w="1544515">
                  <a:extLst>
                    <a:ext uri="{9D8B030D-6E8A-4147-A177-3AD203B41FA5}">
                      <a16:colId xmlns:a16="http://schemas.microsoft.com/office/drawing/2014/main" val="3613450200"/>
                    </a:ext>
                  </a:extLst>
                </a:gridCol>
                <a:gridCol w="8971085">
                  <a:extLst>
                    <a:ext uri="{9D8B030D-6E8A-4147-A177-3AD203B41FA5}">
                      <a16:colId xmlns:a16="http://schemas.microsoft.com/office/drawing/2014/main" val="1792233840"/>
                    </a:ext>
                  </a:extLst>
                </a:gridCol>
              </a:tblGrid>
              <a:tr h="370840">
                <a:tc>
                  <a:txBody>
                    <a:bodyPr/>
                    <a:lstStyle/>
                    <a:p>
                      <a:pPr algn="ctr" latinLnBrk="1"/>
                      <a:r>
                        <a:rPr lang="en-US" altLang="ko-KR" sz="1400" dirty="0">
                          <a:latin typeface="游ゴシック" panose="020B0400000000000000" pitchFamily="50" charset="-128"/>
                          <a:ea typeface="游ゴシック" panose="020B0400000000000000" pitchFamily="50" charset="-128"/>
                        </a:rPr>
                        <a:t>YEAR</a:t>
                      </a:r>
                      <a:endParaRPr lang="ko-KR" altLang="en-US" sz="1400" dirty="0">
                        <a:latin typeface="游ゴシック" panose="020B0400000000000000" pitchFamily="50" charset="-128"/>
                      </a:endParaRPr>
                    </a:p>
                  </a:txBody>
                  <a:tcPr/>
                </a:tc>
                <a:tc>
                  <a:txBody>
                    <a:bodyPr/>
                    <a:lstStyle/>
                    <a:p>
                      <a:pPr algn="ctr" latinLnBrk="1"/>
                      <a:r>
                        <a:rPr lang="en-US" altLang="ko-KR" sz="1400" dirty="0">
                          <a:latin typeface="游ゴシック" panose="020B0400000000000000" pitchFamily="50" charset="-128"/>
                          <a:ea typeface="游ゴシック" panose="020B0400000000000000" pitchFamily="50" charset="-128"/>
                        </a:rPr>
                        <a:t>DESCRIPTIONS</a:t>
                      </a:r>
                      <a:endParaRPr lang="ko-KR" altLang="en-US" sz="1400" dirty="0">
                        <a:latin typeface="游ゴシック" panose="020B0400000000000000" pitchFamily="50" charset="-128"/>
                      </a:endParaRPr>
                    </a:p>
                  </a:txBody>
                  <a:tcPr/>
                </a:tc>
                <a:extLst>
                  <a:ext uri="{0D108BD9-81ED-4DB2-BD59-A6C34878D82A}">
                    <a16:rowId xmlns:a16="http://schemas.microsoft.com/office/drawing/2014/main" val="3058227621"/>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1990.07</a:t>
                      </a:r>
                      <a:endParaRPr lang="ko-KR" altLang="en-US" sz="1200" b="1" dirty="0">
                        <a:latin typeface="游ゴシック" panose="020B0400000000000000" pitchFamily="50" charset="-128"/>
                        <a:ea typeface="+mn-ea"/>
                      </a:endParaRPr>
                    </a:p>
                  </a:txBody>
                  <a:tcPr/>
                </a:tc>
                <a:tc>
                  <a:txBody>
                    <a:bodyPr/>
                    <a:lstStyle/>
                    <a:p>
                      <a:pPr marL="0" marR="0" lvl="0" indent="0" algn="l" defTabSz="914377" rtl="0" eaLnBrk="1" fontAlgn="auto" latinLnBrk="1" hangingPunct="1">
                        <a:lnSpc>
                          <a:spcPct val="100000"/>
                        </a:lnSpc>
                        <a:spcBef>
                          <a:spcPts val="0"/>
                        </a:spcBef>
                        <a:spcAft>
                          <a:spcPts val="0"/>
                        </a:spcAft>
                        <a:buClrTx/>
                        <a:buSzTx/>
                        <a:buFontTx/>
                        <a:buNone/>
                        <a:tabLst/>
                        <a:defRPr/>
                      </a:pPr>
                      <a:r>
                        <a:rPr lang="ko-KR" altLang="en-US" sz="1100" b="1" i="0" kern="1200" dirty="0">
                          <a:solidFill>
                            <a:schemeClr val="dk1"/>
                          </a:solidFill>
                          <a:effectLst/>
                          <a:highlight>
                            <a:srgbClr val="BDCDE9"/>
                          </a:highlight>
                          <a:latin typeface="游ゴシック" panose="020B0400000000000000" pitchFamily="50" charset="-128"/>
                          <a:ea typeface="游ゴシック" panose="020B0400000000000000" pitchFamily="50" charset="-128"/>
                          <a:cs typeface="+mn-cs"/>
                        </a:rPr>
                        <a:t>대한민국 부산에서</a:t>
                      </a:r>
                      <a:r>
                        <a:rPr lang="ja-JP" altLang="en-US" sz="1100" b="1" i="0" kern="1200" dirty="0">
                          <a:solidFill>
                            <a:schemeClr val="dk1"/>
                          </a:solidFill>
                          <a:effectLst/>
                          <a:highlight>
                            <a:srgbClr val="BDCDE9"/>
                          </a:highligh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highlight>
                            <a:srgbClr val="BDCDE9"/>
                          </a:highlight>
                          <a:latin typeface="游ゴシック" panose="020B0400000000000000" pitchFamily="50" charset="-128"/>
                          <a:ea typeface="游ゴシック" panose="020B0400000000000000" pitchFamily="50" charset="-128"/>
                          <a:cs typeface="+mn-cs"/>
                        </a:rPr>
                        <a:t>CEPHAS PIPELINES CORP.</a:t>
                      </a:r>
                      <a:r>
                        <a:rPr lang="ja-JP" altLang="en-US" sz="1100" b="1" i="0" kern="1200" dirty="0">
                          <a:solidFill>
                            <a:schemeClr val="dk1"/>
                          </a:solidFill>
                          <a:effectLst/>
                          <a:highlight>
                            <a:srgbClr val="BDCDE9"/>
                          </a:highlight>
                          <a:latin typeface="游ゴシック" panose="020B0400000000000000" pitchFamily="50" charset="-128"/>
                          <a:ea typeface="游ゴシック" panose="020B0400000000000000" pitchFamily="50" charset="-128"/>
                          <a:cs typeface="+mn-cs"/>
                        </a:rPr>
                        <a:t>」</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설립</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639957343"/>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1997</a:t>
                      </a:r>
                      <a:endParaRPr lang="ko-KR" altLang="en-US" sz="1200" b="1" dirty="0">
                        <a:latin typeface="游ゴシック" panose="020B0400000000000000" pitchFamily="50" charset="-128"/>
                        <a:ea typeface="+mn-ea"/>
                      </a:endParaRPr>
                    </a:p>
                  </a:txBody>
                  <a:tcPr/>
                </a:tc>
                <a:tc>
                  <a:txBody>
                    <a:bodyPr/>
                    <a:lstStyle/>
                    <a:p>
                      <a:pPr marL="0" marR="0" lvl="0" indent="0" algn="l" defTabSz="914377" rtl="0" eaLnBrk="1" fontAlgn="auto" latinLnBrk="1" hangingPunct="1">
                        <a:lnSpc>
                          <a:spcPct val="100000"/>
                        </a:lnSpc>
                        <a:spcBef>
                          <a:spcPts val="0"/>
                        </a:spcBef>
                        <a:spcAft>
                          <a:spcPts val="0"/>
                        </a:spcAft>
                        <a:buClrTx/>
                        <a:buSzTx/>
                        <a:buFontTx/>
                        <a:buNone/>
                        <a:tabLst/>
                        <a:defRPr/>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ISO-9001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인증 획득</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4258549410"/>
                  </a:ext>
                </a:extLst>
              </a:tr>
              <a:tr h="380943">
                <a:tc>
                  <a:txBody>
                    <a:bodyPr/>
                    <a:lstStyle/>
                    <a:p>
                      <a:pPr algn="ctr" latinLnBrk="1"/>
                      <a:r>
                        <a:rPr lang="en-US" altLang="ko-KR" sz="1200" b="1" dirty="0">
                          <a:latin typeface="游ゴシック" panose="020B0400000000000000" pitchFamily="50" charset="-128"/>
                          <a:ea typeface="游ゴシック" panose="020B0400000000000000" pitchFamily="50" charset="-128"/>
                        </a:rPr>
                        <a:t>1998</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K.O.P.E.C.</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등록</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1138670983"/>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2002</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Butterfly Valve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전체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CE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마크 획득</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VS 01035/04/01</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3999507954"/>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2003</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ISO-14001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인증 획득</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2542239618"/>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2009</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DN3600</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Butterfly Valve</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를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Hyundai E&amp;C</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에 공급</a:t>
                      </a:r>
                      <a:br>
                        <a:rPr lang="ja-JP" altLang="en-US" sz="1100" b="1" dirty="0">
                          <a:latin typeface="游ゴシック" panose="020B0400000000000000" pitchFamily="50" charset="-128"/>
                          <a:ea typeface="游ゴシック" panose="020B0400000000000000" pitchFamily="50" charset="-128"/>
                        </a:rPr>
                      </a:b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Qatar</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Ras</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Laffan</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Power Plant Project</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4259628409"/>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2009</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ko-KR" altLang="en-US" sz="1100" b="1" i="0" u="none" strike="noStrike" kern="1200" cap="none" normalizeH="0" baseline="0" dirty="0">
                          <a:ln>
                            <a:noFill/>
                          </a:ln>
                          <a:solidFill>
                            <a:schemeClr val="dk1"/>
                          </a:solidFill>
                          <a:effectLst/>
                          <a:latin typeface="游ゴシック" panose="020B0400000000000000" pitchFamily="50" charset="-128"/>
                          <a:ea typeface="游ゴシック" panose="020B0400000000000000" pitchFamily="50" charset="-128"/>
                          <a:cs typeface="+mn-cs"/>
                        </a:rPr>
                        <a:t>한국무역협회에서 미화 </a:t>
                      </a:r>
                      <a:r>
                        <a:rPr kumimoji="1" lang="en-US" altLang="ko-KR" sz="1100" b="1" i="0" u="none" strike="noStrike" kern="1200" cap="none" normalizeH="0" baseline="0" dirty="0">
                          <a:ln>
                            <a:noFill/>
                          </a:ln>
                          <a:solidFill>
                            <a:schemeClr val="dk1"/>
                          </a:solidFill>
                          <a:effectLst/>
                          <a:latin typeface="游ゴシック" panose="020B0400000000000000" pitchFamily="50" charset="-128"/>
                          <a:ea typeface="游ゴシック" panose="020B0400000000000000" pitchFamily="50" charset="-128"/>
                          <a:cs typeface="+mn-cs"/>
                        </a:rPr>
                        <a:t>5000</a:t>
                      </a:r>
                      <a:r>
                        <a:rPr kumimoji="1" lang="ko-KR" altLang="en-US" sz="1100" b="1" i="0" u="none" strike="noStrike" kern="1200" cap="none" normalizeH="0" baseline="0" dirty="0">
                          <a:ln>
                            <a:noFill/>
                          </a:ln>
                          <a:solidFill>
                            <a:schemeClr val="dk1"/>
                          </a:solidFill>
                          <a:effectLst/>
                          <a:latin typeface="游ゴシック" panose="020B0400000000000000" pitchFamily="50" charset="-128"/>
                          <a:ea typeface="游ゴシック" panose="020B0400000000000000" pitchFamily="50" charset="-128"/>
                          <a:cs typeface="+mn-cs"/>
                        </a:rPr>
                        <a:t>만 달러 수출 트로피 획득</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3255374266"/>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Triple</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Offset</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Butterfly Valve(SGS)</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의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F</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IRE SAFE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증명서 취득</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2437120735"/>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Jubail </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YANBU Infrastructure Project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제품 공급</a:t>
                      </a:r>
                      <a:br>
                        <a:rPr lang="ja-JP" altLang="en-US" sz="1100" b="1" dirty="0">
                          <a:latin typeface="游ゴシック" panose="020B0400000000000000" pitchFamily="50" charset="-128"/>
                          <a:ea typeface="游ゴシック" panose="020B0400000000000000" pitchFamily="50" charset="-128"/>
                        </a:rPr>
                      </a:b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(RC</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C46R) </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K.S. A. [DN3000/3SET, DN2000/11SET, DN1500/25SET], C45R &amp; C31R </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9" marB="46809" anchor="ctr" horzOverflow="overflow"/>
                </a:tc>
                <a:extLst>
                  <a:ext uri="{0D108BD9-81ED-4DB2-BD59-A6C34878D82A}">
                    <a16:rowId xmlns:a16="http://schemas.microsoft.com/office/drawing/2014/main" val="2847250260"/>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GS E&amp;C – ARAMCO</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 MANIFA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가스시설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Project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공급</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9" marB="46809" anchor="ctr" horzOverflow="overflow"/>
                </a:tc>
                <a:extLst>
                  <a:ext uri="{0D108BD9-81ED-4DB2-BD59-A6C34878D82A}">
                    <a16:rowId xmlns:a16="http://schemas.microsoft.com/office/drawing/2014/main" val="557799941"/>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GS E&amp;C – RUWAIS Refinery #7</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Project</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190</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세트</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Triple</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Offset</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Butterfly Valve</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공급</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Arial" pitchFamily="34" charset="0"/>
                      </a:endParaRPr>
                    </a:p>
                  </a:txBody>
                  <a:tcPr marL="90000" marR="90000" marT="46811" marB="46811" anchor="ctr" horzOverflow="overflow"/>
                </a:tc>
                <a:extLst>
                  <a:ext uri="{0D108BD9-81ED-4DB2-BD59-A6C34878D82A}">
                    <a16:rowId xmlns:a16="http://schemas.microsoft.com/office/drawing/2014/main" val="1981449755"/>
                  </a:ext>
                </a:extLst>
              </a:tr>
            </a:tbl>
          </a:graphicData>
        </a:graphic>
      </p:graphicFrame>
      <p:sp>
        <p:nvSpPr>
          <p:cNvPr id="6" name="TextBox 5">
            <a:extLst>
              <a:ext uri="{FF2B5EF4-FFF2-40B4-BE49-F238E27FC236}">
                <a16:creationId xmlns:a16="http://schemas.microsoft.com/office/drawing/2014/main" id="{4E29BE61-AD79-CE8F-441D-364D240DDCFB}"/>
              </a:ext>
            </a:extLst>
          </p:cNvPr>
          <p:cNvSpPr txBox="1"/>
          <p:nvPr/>
        </p:nvSpPr>
        <p:spPr>
          <a:xfrm>
            <a:off x="272096" y="26035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614123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215556-8C9C-669D-30B8-1B5FE3A47299}"/>
              </a:ext>
            </a:extLst>
          </p:cNvPr>
          <p:cNvSpPr>
            <a:spLocks noGrp="1"/>
          </p:cNvSpPr>
          <p:nvPr>
            <p:ph type="title"/>
          </p:nvPr>
        </p:nvSpPr>
        <p:spPr/>
        <p:txBody>
          <a:bodyPr/>
          <a:lstStyle/>
          <a:p>
            <a:r>
              <a:rPr lang="en-US" altLang="ko-KR" sz="2000" dirty="0"/>
              <a:t>BRIEF HISTORY</a:t>
            </a:r>
            <a:endParaRPr lang="ko-KR" altLang="en-US" sz="2000" dirty="0"/>
          </a:p>
        </p:txBody>
      </p:sp>
      <p:graphicFrame>
        <p:nvGraphicFramePr>
          <p:cNvPr id="7" name="내용 개체 틀 6">
            <a:extLst>
              <a:ext uri="{FF2B5EF4-FFF2-40B4-BE49-F238E27FC236}">
                <a16:creationId xmlns:a16="http://schemas.microsoft.com/office/drawing/2014/main" id="{EF09DE96-FB32-0096-101F-8DD5C0896D7A}"/>
              </a:ext>
            </a:extLst>
          </p:cNvPr>
          <p:cNvGraphicFramePr>
            <a:graphicFrameLocks noGrp="1"/>
          </p:cNvGraphicFramePr>
          <p:nvPr>
            <p:ph idx="1"/>
            <p:extLst>
              <p:ext uri="{D42A27DB-BD31-4B8C-83A1-F6EECF244321}">
                <p14:modId xmlns:p14="http://schemas.microsoft.com/office/powerpoint/2010/main" val="3763482417"/>
              </p:ext>
            </p:extLst>
          </p:nvPr>
        </p:nvGraphicFramePr>
        <p:xfrm>
          <a:off x="838200" y="1425584"/>
          <a:ext cx="10515600" cy="4697760"/>
        </p:xfrm>
        <a:graphic>
          <a:graphicData uri="http://schemas.openxmlformats.org/drawingml/2006/table">
            <a:tbl>
              <a:tblPr firstRow="1" bandRow="1">
                <a:tableStyleId>{5C22544A-7EE6-4342-B048-85BDC9FD1C3A}</a:tableStyleId>
              </a:tblPr>
              <a:tblGrid>
                <a:gridCol w="1544515">
                  <a:extLst>
                    <a:ext uri="{9D8B030D-6E8A-4147-A177-3AD203B41FA5}">
                      <a16:colId xmlns:a16="http://schemas.microsoft.com/office/drawing/2014/main" val="3613450200"/>
                    </a:ext>
                  </a:extLst>
                </a:gridCol>
                <a:gridCol w="8971085">
                  <a:extLst>
                    <a:ext uri="{9D8B030D-6E8A-4147-A177-3AD203B41FA5}">
                      <a16:colId xmlns:a16="http://schemas.microsoft.com/office/drawing/2014/main" val="1792233840"/>
                    </a:ext>
                  </a:extLst>
                </a:gridCol>
              </a:tblGrid>
              <a:tr h="370840">
                <a:tc>
                  <a:txBody>
                    <a:bodyPr/>
                    <a:lstStyle/>
                    <a:p>
                      <a:pPr algn="ctr" latinLnBrk="1"/>
                      <a:r>
                        <a:rPr lang="en-US" altLang="ko-KR" sz="1400" dirty="0">
                          <a:latin typeface="游ゴシック" panose="020B0400000000000000" pitchFamily="50" charset="-128"/>
                          <a:ea typeface="游ゴシック" panose="020B0400000000000000" pitchFamily="50" charset="-128"/>
                        </a:rPr>
                        <a:t>YEAR</a:t>
                      </a:r>
                      <a:endParaRPr lang="ko-KR" altLang="en-US" sz="1400" dirty="0">
                        <a:latin typeface="游ゴシック" panose="020B0400000000000000" pitchFamily="50" charset="-128"/>
                        <a:ea typeface="+mn-ea"/>
                      </a:endParaRPr>
                    </a:p>
                  </a:txBody>
                  <a:tcPr/>
                </a:tc>
                <a:tc>
                  <a:txBody>
                    <a:bodyPr/>
                    <a:lstStyle/>
                    <a:p>
                      <a:pPr algn="ctr" latinLnBrk="1"/>
                      <a:r>
                        <a:rPr lang="en-US" altLang="ko-KR" sz="1400" dirty="0">
                          <a:latin typeface="游ゴシック" panose="020B0400000000000000" pitchFamily="50" charset="-128"/>
                          <a:ea typeface="游ゴシック" panose="020B0400000000000000" pitchFamily="50" charset="-128"/>
                        </a:rPr>
                        <a:t>DESCRIPTIONS</a:t>
                      </a:r>
                      <a:endParaRPr lang="ko-KR" altLang="en-US" sz="1400" dirty="0">
                        <a:latin typeface="游ゴシック" panose="020B0400000000000000" pitchFamily="50" charset="-128"/>
                        <a:ea typeface="+mn-ea"/>
                      </a:endParaRPr>
                    </a:p>
                  </a:txBody>
                  <a:tcPr/>
                </a:tc>
                <a:extLst>
                  <a:ext uri="{0D108BD9-81ED-4DB2-BD59-A6C34878D82A}">
                    <a16:rowId xmlns:a16="http://schemas.microsoft.com/office/drawing/2014/main" val="3058227621"/>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2011</a:t>
                      </a:r>
                    </a:p>
                  </a:txBody>
                  <a:tcPr marL="90000" marR="90000" marT="46780" marB="4678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API609</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Monogram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취득</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80" marB="46780" anchor="ctr" horzOverflow="overflow"/>
                </a:tc>
                <a:extLst>
                  <a:ext uri="{0D108BD9-81ED-4DB2-BD59-A6C34878D82A}">
                    <a16:rowId xmlns:a16="http://schemas.microsoft.com/office/drawing/2014/main" val="3639957343"/>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2012 ~ 2014</a:t>
                      </a:r>
                    </a:p>
                  </a:txBody>
                  <a:tcPr marL="90000" marR="90000" marT="46780" marB="4678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Doosan Heavy Ind.-RAB</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IGH POWER 2 (S.E.C) - DN100 ~ DN3400</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MANUAL / MOV / NRV (500 pcs) </a:t>
                      </a:r>
                      <a:br>
                        <a:rPr lang="ja-JP" altLang="en-US" sz="1100" b="1" dirty="0">
                          <a:latin typeface="游ゴシック" panose="020B0400000000000000" pitchFamily="50" charset="-128"/>
                          <a:ea typeface="游ゴシック" panose="020B0400000000000000" pitchFamily="50" charset="-128"/>
                        </a:rPr>
                      </a:b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 -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RAS AL KHAIR MSF DES.(S.W.C</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C) – DN250 ~ DN1900</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NRV</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25 pcs</a:t>
                      </a:r>
                      <a:r>
                        <a:rPr lang="ko-KR" altLang="en-US" sz="1100" b="1" i="0" kern="1200" dirty="0">
                          <a:solidFill>
                            <a:schemeClr val="dk1"/>
                          </a:solidFill>
                          <a:effectLst/>
                          <a:latin typeface="游ゴシック" panose="020B0400000000000000" pitchFamily="50" charset="-128"/>
                          <a:ea typeface="+mn-ea"/>
                          <a:cs typeface="+mn-cs"/>
                        </a:rPr>
                        <a:t>）</a:t>
                      </a:r>
                      <a:br>
                        <a:rPr lang="ja-JP" altLang="en-US" sz="1100" b="1" dirty="0">
                          <a:latin typeface="游ゴシック" panose="020B0400000000000000" pitchFamily="50" charset="-128"/>
                          <a:ea typeface="游ゴシック" panose="020B0400000000000000" pitchFamily="50" charset="-128"/>
                        </a:rPr>
                      </a:b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 -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YANBU 3(S.W.C</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C) – DN150 ~ DN2500</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mn-ea"/>
                          <a:cs typeface="+mn-cs"/>
                        </a:rPr>
                        <a:t>Manual</a:t>
                      </a:r>
                      <a:r>
                        <a:rPr lang="ko-KR" altLang="en-US" sz="1100" b="1" i="0" kern="1200" dirty="0">
                          <a:solidFill>
                            <a:schemeClr val="dk1"/>
                          </a:solidFill>
                          <a:effectLst/>
                          <a:latin typeface="游ゴシック" panose="020B0400000000000000" pitchFamily="50" charset="-128"/>
                          <a:ea typeface="+mn-ea"/>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 MOV / NRV (450 pcs) </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80" marB="46780" anchor="ctr" horzOverflow="overflow"/>
                </a:tc>
                <a:extLst>
                  <a:ext uri="{0D108BD9-81ED-4DB2-BD59-A6C34878D82A}">
                    <a16:rowId xmlns:a16="http://schemas.microsoft.com/office/drawing/2014/main" val="4258549410"/>
                  </a:ext>
                </a:extLst>
              </a:tr>
              <a:tr h="38094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2014</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HYUNDAI HEAVY IND. – JEDDAH SOUTH(S.E.C) – DN100 ~ DN3600, MANUAL / MOV / NRV (500 pcs)</a:t>
                      </a:r>
                    </a:p>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 AZZOUR NORTH (M.E.W.) – DN50 ~ DN2700, MANUAL / MOV / NRV (250 pcs)</a:t>
                      </a:r>
                    </a:p>
                  </a:txBody>
                  <a:tcPr marL="90000" marR="90000" marT="46779" marB="46779" anchor="ctr" horzOverflow="overflow"/>
                </a:tc>
                <a:extLst>
                  <a:ext uri="{0D108BD9-81ED-4DB2-BD59-A6C34878D82A}">
                    <a16:rowId xmlns:a16="http://schemas.microsoft.com/office/drawing/2014/main" val="1138670983"/>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2015</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HYUNDAI HEAVY IND. – SHQAIQ (S.E.C) – DN100 ~ DN3600, MANUAL / MOV / NRV (550 pcs)</a:t>
                      </a:r>
                    </a:p>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 CLEAN FUEL PROJECT(K.N.P.C) – DN100 ~ DN1200(Up to 900LB) : MOV/PNE(286pcs)</a:t>
                      </a:r>
                    </a:p>
                  </a:txBody>
                  <a:tcPr marL="90000" marR="90000" marT="46779" marB="46779" anchor="ctr" horzOverflow="overflow"/>
                </a:tc>
                <a:extLst>
                  <a:ext uri="{0D108BD9-81ED-4DB2-BD59-A6C34878D82A}">
                    <a16:rowId xmlns:a16="http://schemas.microsoft.com/office/drawing/2014/main" val="3999507954"/>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2015</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ACQUIRED TAT(TYPE ACCEPTANCE TEST) BASED ON SHELL MESC STANDARD VIA BUREAU VERITAS </a:t>
                      </a:r>
                    </a:p>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 TERENGANU GAS PROJECT(SAMSUNG ENG. - PETRONAS) </a:t>
                      </a:r>
                    </a:p>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 CLEAN FUEL PROJECT(HYUNDAI HEAVY IND. – K.N.P.C)</a:t>
                      </a:r>
                    </a:p>
                  </a:txBody>
                  <a:tcPr marL="90000" marR="90000" marT="46779" marB="46779" anchor="ctr" horzOverflow="overflow"/>
                </a:tc>
                <a:extLst>
                  <a:ext uri="{0D108BD9-81ED-4DB2-BD59-A6C34878D82A}">
                    <a16:rowId xmlns:a16="http://schemas.microsoft.com/office/drawing/2014/main" val="2542239618"/>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2015</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ja-JP"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TUV</a:t>
                      </a:r>
                      <a:r>
                        <a:rPr kumimoji="1" lang="ko-KR" altLang="en-US"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를</a:t>
                      </a: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a:t>
                      </a:r>
                      <a:r>
                        <a:rPr kumimoji="1" lang="ko-KR" altLang="en-US"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통하여</a:t>
                      </a:r>
                      <a:r>
                        <a:rPr kumimoji="1" lang="ja-JP" altLang="en-US"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a:t>
                      </a:r>
                      <a:r>
                        <a:rPr kumimoji="1" lang="en-US" altLang="ja-JP"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SIL 3</a:t>
                      </a:r>
                      <a:r>
                        <a:rPr kumimoji="1" lang="ja-JP" altLang="en-US"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a:t>
                      </a:r>
                      <a:r>
                        <a:rPr kumimoji="1" lang="ko-KR" altLang="en-US"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인증 획득</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79" marB="46779" anchor="ctr" horzOverflow="overflow"/>
                </a:tc>
                <a:extLst>
                  <a:ext uri="{0D108BD9-81ED-4DB2-BD59-A6C34878D82A}">
                    <a16:rowId xmlns:a16="http://schemas.microsoft.com/office/drawing/2014/main" val="4259628409"/>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2018.04</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ja-JP" sz="1100" b="1" i="0" u="none" strike="noStrike" cap="none" normalizeH="0" baseline="0" dirty="0">
                          <a:ln>
                            <a:noFill/>
                          </a:ln>
                          <a:solidFill>
                            <a:schemeClr val="tx1"/>
                          </a:solidFill>
                          <a:effectLst/>
                          <a:highlight>
                            <a:srgbClr val="BDCDE9"/>
                          </a:highlight>
                          <a:latin typeface="游ゴシック" panose="020B0400000000000000" pitchFamily="50" charset="-128"/>
                          <a:ea typeface="游ゴシック" panose="020B0400000000000000" pitchFamily="50" charset="-128"/>
                        </a:rPr>
                        <a:t>KITZ Group 100%</a:t>
                      </a:r>
                      <a:r>
                        <a:rPr kumimoji="1" lang="ja-JP" altLang="en-US" sz="1100" b="1" i="0" u="none" strike="noStrike" cap="none" normalizeH="0" baseline="0" dirty="0">
                          <a:ln>
                            <a:noFill/>
                          </a:ln>
                          <a:solidFill>
                            <a:schemeClr val="tx1"/>
                          </a:solidFill>
                          <a:effectLst/>
                          <a:highlight>
                            <a:srgbClr val="BDCDE9"/>
                          </a:highlight>
                          <a:latin typeface="游ゴシック" panose="020B0400000000000000" pitchFamily="50" charset="-128"/>
                          <a:ea typeface="游ゴシック" panose="020B0400000000000000" pitchFamily="50" charset="-128"/>
                        </a:rPr>
                        <a:t> </a:t>
                      </a:r>
                      <a:r>
                        <a:rPr kumimoji="1" lang="ko-KR" altLang="en-US" sz="1100" b="1" i="0" u="none" strike="noStrike" cap="none" normalizeH="0" baseline="0" dirty="0">
                          <a:ln>
                            <a:noFill/>
                          </a:ln>
                          <a:solidFill>
                            <a:schemeClr val="tx1"/>
                          </a:solidFill>
                          <a:effectLst/>
                          <a:highlight>
                            <a:srgbClr val="BDCDE9"/>
                          </a:highlight>
                          <a:latin typeface="游ゴシック" panose="020B0400000000000000" pitchFamily="50" charset="-128"/>
                          <a:ea typeface="游ゴシック" panose="020B0400000000000000" pitchFamily="50" charset="-128"/>
                        </a:rPr>
                        <a:t>자회사</a:t>
                      </a:r>
                      <a:endParaRPr kumimoji="1" lang="en-US" altLang="ko-KR" sz="1100" b="1" i="0" u="none" strike="noStrike" cap="none" normalizeH="0" baseline="0" dirty="0">
                        <a:ln>
                          <a:noFill/>
                        </a:ln>
                        <a:solidFill>
                          <a:schemeClr val="tx1"/>
                        </a:solidFill>
                        <a:effectLst/>
                        <a:highlight>
                          <a:srgbClr val="BDCDE9"/>
                        </a:highlight>
                        <a:latin typeface="游ゴシック" panose="020B0400000000000000" pitchFamily="50" charset="-128"/>
                        <a:ea typeface="游ゴシック" panose="020B0400000000000000" pitchFamily="50" charset="-128"/>
                      </a:endParaRPr>
                    </a:p>
                  </a:txBody>
                  <a:tcPr marL="90000" marR="90000" marT="46779" marB="46779" anchor="ctr" horzOverflow="overflow"/>
                </a:tc>
                <a:extLst>
                  <a:ext uri="{0D108BD9-81ED-4DB2-BD59-A6C34878D82A}">
                    <a16:rowId xmlns:a16="http://schemas.microsoft.com/office/drawing/2014/main" val="3255374266"/>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2023</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국내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KITZ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영업소와 합병하여 사명을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ko-KR" altLang="en-US" sz="1100" b="1" i="0" kern="1200" dirty="0" err="1">
                          <a:solidFill>
                            <a:schemeClr val="dk1"/>
                          </a:solidFill>
                          <a:effectLst/>
                          <a:latin typeface="游ゴシック" panose="020B0400000000000000" pitchFamily="50" charset="-128"/>
                          <a:ea typeface="游ゴシック" panose="020B0400000000000000" pitchFamily="50" charset="-128"/>
                          <a:cs typeface="+mn-cs"/>
                        </a:rPr>
                        <a:t>키츠코리아</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주식회사</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로 변경</a:t>
                      </a:r>
                      <a:endParaRPr kumimoji="1" lang="en-US" altLang="ko-KR" sz="1100" b="1" i="0" u="none" strike="noStrike" cap="none" normalizeH="0" baseline="0" dirty="0">
                        <a:ln>
                          <a:noFill/>
                        </a:ln>
                        <a:solidFill>
                          <a:schemeClr val="tx1"/>
                        </a:solidFill>
                        <a:effectLst/>
                        <a:highlight>
                          <a:srgbClr val="FFFF00"/>
                        </a:highlight>
                        <a:latin typeface="游ゴシック" panose="020B0400000000000000" pitchFamily="50" charset="-128"/>
                        <a:ea typeface="游ゴシック" panose="020B0400000000000000" pitchFamily="50" charset="-128"/>
                      </a:endParaRPr>
                    </a:p>
                  </a:txBody>
                  <a:tcPr marL="90000" marR="90000" marT="46779" marB="46779" anchor="ctr" horzOverflow="overflow"/>
                </a:tc>
                <a:extLst>
                  <a:ext uri="{0D108BD9-81ED-4DB2-BD59-A6C34878D82A}">
                    <a16:rowId xmlns:a16="http://schemas.microsoft.com/office/drawing/2014/main" val="2437120735"/>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Current~</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석유</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가스</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화학</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발전소</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담수화</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수처리용 제품을 제조 및 공급 중</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400</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건 이상의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Project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실행</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79" marB="46779" anchor="ctr" horzOverflow="overflow"/>
                </a:tc>
                <a:extLst>
                  <a:ext uri="{0D108BD9-81ED-4DB2-BD59-A6C34878D82A}">
                    <a16:rowId xmlns:a16="http://schemas.microsoft.com/office/drawing/2014/main" val="2847250260"/>
                  </a:ext>
                </a:extLst>
              </a:tr>
            </a:tbl>
          </a:graphicData>
        </a:graphic>
      </p:graphicFrame>
      <p:sp>
        <p:nvSpPr>
          <p:cNvPr id="6" name="TextBox 5">
            <a:extLst>
              <a:ext uri="{FF2B5EF4-FFF2-40B4-BE49-F238E27FC236}">
                <a16:creationId xmlns:a16="http://schemas.microsoft.com/office/drawing/2014/main" id="{5729DB40-3A6B-60E1-E230-9CCE88A9F282}"/>
              </a:ext>
            </a:extLst>
          </p:cNvPr>
          <p:cNvSpPr txBox="1"/>
          <p:nvPr/>
        </p:nvSpPr>
        <p:spPr>
          <a:xfrm>
            <a:off x="272096" y="26035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117811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E47BE6-B405-1D51-5418-FCF6E945217E}"/>
              </a:ext>
            </a:extLst>
          </p:cNvPr>
          <p:cNvSpPr>
            <a:spLocks noGrp="1"/>
          </p:cNvSpPr>
          <p:nvPr>
            <p:ph type="title"/>
          </p:nvPr>
        </p:nvSpPr>
        <p:spPr>
          <a:xfrm>
            <a:off x="838200" y="862192"/>
            <a:ext cx="6248400" cy="437130"/>
          </a:xfrm>
        </p:spPr>
        <p:txBody>
          <a:bodyPr/>
          <a:lstStyle/>
          <a:p>
            <a:r>
              <a:rPr lang="en-US" altLang="ko-KR" sz="3200" dirty="0">
                <a:latin typeface="游ゴシック" panose="020B0400000000000000" pitchFamily="50" charset="-128"/>
                <a:ea typeface="游ゴシック" panose="020B0400000000000000" pitchFamily="50" charset="-128"/>
              </a:rPr>
              <a:t>Reference List (Oil &amp; GAS)</a:t>
            </a:r>
            <a:endParaRPr lang="ko-KR" altLang="en-US" sz="3200" dirty="0">
              <a:latin typeface="游ゴシック" panose="020B0400000000000000" pitchFamily="50" charset="-128"/>
            </a:endParaRPr>
          </a:p>
        </p:txBody>
      </p:sp>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3454953030"/>
              </p:ext>
            </p:extLst>
          </p:nvPr>
        </p:nvGraphicFramePr>
        <p:xfrm>
          <a:off x="609599" y="1299323"/>
          <a:ext cx="10938933" cy="5101479"/>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608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2023.12</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MANYAR SMELTER</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CHIYODA</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kern="1200" cap="none" normalizeH="0" baseline="0" dirty="0">
                          <a:ln>
                            <a:noFill/>
                          </a:ln>
                          <a:solidFill>
                            <a:srgbClr val="000000"/>
                          </a:solidFill>
                          <a:effectLst/>
                          <a:latin typeface="+mn-ea"/>
                          <a:ea typeface="+mn-ea"/>
                          <a:cs typeface="+mn-cs"/>
                        </a:rPr>
                        <a:t>PT. FREEPORT</a:t>
                      </a:r>
                      <a:endParaRPr kumimoji="1" lang="en-US" altLang="ko-KR" sz="900" kern="1200" dirty="0">
                        <a:solidFill>
                          <a:schemeClr val="tx1"/>
                        </a:solidFill>
                        <a:latin typeface="+mn-ea"/>
                        <a:ea typeface="+mn-ea"/>
                        <a:cs typeface="+mn-cs"/>
                      </a:endParaRP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CONCENTRIC, DOUBLE, TRIPLE OFFSET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INDONESIA DN1400</a:t>
                      </a:r>
                    </a:p>
                  </a:txBody>
                  <a:tcPr marL="9525" marR="9525" marT="9520" marB="0" anchor="ctr" horzOverflow="overflow"/>
                </a:tc>
                <a:extLst>
                  <a:ext uri="{0D108BD9-81ED-4DB2-BD59-A6C34878D82A}">
                    <a16:rowId xmlns:a16="http://schemas.microsoft.com/office/drawing/2014/main" val="3073716782"/>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2021.09</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Dos Bocas New Refinery Project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SAMSUNG ENGINEERING</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PEMEX TRANSFORMACION</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DOUBLE OFFSET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MEXICO DN1400</a:t>
                      </a:r>
                    </a:p>
                  </a:txBody>
                  <a:tcPr marL="9525" marR="9525" marT="9520" marB="0" anchor="ctr" horzOverflow="overflow"/>
                </a:tc>
                <a:extLst>
                  <a:ext uri="{0D108BD9-81ED-4DB2-BD59-A6C34878D82A}">
                    <a16:rowId xmlns:a16="http://schemas.microsoft.com/office/drawing/2014/main" val="492316873"/>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2020.12</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DUQM EPC PACKAGE 1 &amp; 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OFF SITE FACILITY</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TECNICAS REUNIDAS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&amp; SAIPEM</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kern="1200" cap="none" normalizeH="0" baseline="0" dirty="0">
                          <a:ln>
                            <a:noFill/>
                          </a:ln>
                          <a:solidFill>
                            <a:srgbClr val="000000"/>
                          </a:solidFill>
                          <a:effectLst/>
                          <a:latin typeface="+mn-ea"/>
                          <a:ea typeface="+mn-ea"/>
                          <a:cs typeface="+mn-cs"/>
                        </a:rPr>
                        <a:t>DUQM REFINERY</a:t>
                      </a:r>
                      <a:endParaRPr kumimoji="1" lang="en-US" altLang="ko-KR" sz="900" kern="1200" dirty="0">
                        <a:solidFill>
                          <a:schemeClr val="tx1"/>
                        </a:solidFill>
                        <a:latin typeface="+mn-ea"/>
                        <a:ea typeface="+mn-ea"/>
                        <a:cs typeface="+mn-cs"/>
                      </a:endParaRP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DUAL PLATE CHECK VALVE, CONCENTRIC, DOUBLE OFFSET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OMAN DN1050</a:t>
                      </a:r>
                    </a:p>
                  </a:txBody>
                  <a:tcPr marL="9525" marR="9525" marT="9520" marB="0" anchor="ctr" horzOverflow="overflow"/>
                </a:tc>
                <a:extLst>
                  <a:ext uri="{0D108BD9-81ED-4DB2-BD59-A6C34878D82A}">
                    <a16:rowId xmlns:a16="http://schemas.microsoft.com/office/drawing/2014/main" val="2577386077"/>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2018.12</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OPF In the Sakhalin Island</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PETROFAC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SAKHALIN ENERGY INVESTMENT COM.</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TRIPLE OFFSET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RUSSIA DN300</a:t>
                      </a:r>
                    </a:p>
                  </a:txBody>
                  <a:tcPr marL="9525" marR="9525" marT="9520" marB="0" anchor="ctr" horzOverflow="overflow"/>
                </a:tc>
                <a:extLst>
                  <a:ext uri="{0D108BD9-81ED-4DB2-BD59-A6C34878D82A}">
                    <a16:rowId xmlns:a16="http://schemas.microsoft.com/office/drawing/2014/main" val="2595452860"/>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2018.07</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NEW GATHERING CENTTRE FOR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SEK, GC-32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PETROFAC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K.O.C</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TRIPLE OFFSET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KUWAIT DN300</a:t>
                      </a:r>
                    </a:p>
                  </a:txBody>
                  <a:tcPr marL="9525" marR="9525" marT="9520" marB="0" anchor="ctr" horzOverflow="overflow"/>
                </a:tc>
                <a:extLst>
                  <a:ext uri="{0D108BD9-81ED-4DB2-BD59-A6C34878D82A}">
                    <a16:rowId xmlns:a16="http://schemas.microsoft.com/office/drawing/2014/main" val="3042818582"/>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2017.07</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EPCC of ARU, SRU, SWS, LSSU &amp;  SSU for RAPID project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PETROFAC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PETRONAS</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TRIPLE OFFSET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MALAYSIA DN1050</a:t>
                      </a:r>
                    </a:p>
                  </a:txBody>
                  <a:tcPr marL="9525" marR="9525" marT="9520" marB="0" anchor="ctr" horzOverflow="overflow"/>
                </a:tc>
                <a:extLst>
                  <a:ext uri="{0D108BD9-81ED-4DB2-BD59-A6C34878D82A}">
                    <a16:rowId xmlns:a16="http://schemas.microsoft.com/office/drawing/2014/main" val="3037735957"/>
                  </a:ext>
                </a:extLst>
              </a:tr>
              <a:tr h="25027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2016.10</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GAS TRAIN – 5 PROJECT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TECNICAS REUNIDAS</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K.N.P.C</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(MANUAL)</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KUWAIT DN1200</a:t>
                      </a:r>
                    </a:p>
                  </a:txBody>
                  <a:tcPr marL="9525" marR="9525" marT="9522" marB="0" anchor="ctr" horzOverflow="overflow"/>
                </a:tc>
                <a:extLst>
                  <a:ext uri="{0D108BD9-81ED-4DB2-BD59-A6C34878D82A}">
                    <a16:rowId xmlns:a16="http://schemas.microsoft.com/office/drawing/2014/main" val="3156736527"/>
                  </a:ext>
                </a:extLst>
              </a:tr>
              <a:tr h="30573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2017.12</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GAS TO GASOLINE</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KAWASAKI HEAVY IND.</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TURKMENISTAN GAS</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CONCENTRIC, DOUBLE, TRIPLE OFFSET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TURKMENISTAN DN1200</a:t>
                      </a:r>
                    </a:p>
                  </a:txBody>
                  <a:tcPr marL="9525" marR="9525" marT="9522" marB="0" anchor="ctr" horzOverflow="overflow"/>
                </a:tc>
                <a:extLst>
                  <a:ext uri="{0D108BD9-81ED-4DB2-BD59-A6C34878D82A}">
                    <a16:rowId xmlns:a16="http://schemas.microsoft.com/office/drawing/2014/main" val="3704152179"/>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2016.12</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BASELINE TERMAFOSTER CREEK MAINLINE LOOP</a:t>
                      </a:r>
                      <a:endParaRPr kumimoji="0" lang="en-US" altLang="ko-KR" sz="900" b="0" i="0" u="none" strike="noStrike" cap="none" normalizeH="0" baseline="0" dirty="0">
                        <a:ln>
                          <a:noFill/>
                        </a:ln>
                        <a:solidFill>
                          <a:srgbClr val="000000"/>
                        </a:solidFill>
                        <a:effectLst/>
                        <a:latin typeface="+mn-ea"/>
                        <a:ea typeface="+mn-ea"/>
                      </a:endParaRP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AMEC FOSTER WHEELER</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KINDER MORGAN</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TRIPLE OFFSET (MANUAL)</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CANADA DN900</a:t>
                      </a:r>
                    </a:p>
                  </a:txBody>
                  <a:tcPr marL="9525" marR="9525" marT="9520" marB="0" anchor="ctr" horzOverflow="overflow"/>
                </a:tc>
                <a:extLst>
                  <a:ext uri="{0D108BD9-81ED-4DB2-BD59-A6C34878D82A}">
                    <a16:rowId xmlns:a16="http://schemas.microsoft.com/office/drawing/2014/main" val="497426484"/>
                  </a:ext>
                </a:extLst>
              </a:tr>
              <a:tr h="25027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2016.03</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CLEAN FUEL PROJECT(CFP)</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HYUNDAI HEAVY IND.</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K.N.P.C</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(MOV / PNE)</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KUWAIT DN1200</a:t>
                      </a:r>
                    </a:p>
                  </a:txBody>
                  <a:tcPr marL="9525" marR="9525" marT="9522" marB="0" anchor="ctr" horzOverflow="overflow"/>
                </a:tc>
                <a:extLst>
                  <a:ext uri="{0D108BD9-81ED-4DB2-BD59-A6C34878D82A}">
                    <a16:rowId xmlns:a16="http://schemas.microsoft.com/office/drawing/2014/main" val="1979998585"/>
                  </a:ext>
                </a:extLst>
              </a:tr>
              <a:tr h="25027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2016.02</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TALARA PROJECT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TECNICAS REUNIDAS</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PETROPERU</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(MANUAL)</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PERU DN1300</a:t>
                      </a:r>
                    </a:p>
                  </a:txBody>
                  <a:tcPr marL="9525" marR="9525" marT="9522" marB="0" anchor="ctr" horzOverflow="overflow"/>
                </a:tc>
                <a:extLst>
                  <a:ext uri="{0D108BD9-81ED-4DB2-BD59-A6C34878D82A}">
                    <a16:rowId xmlns:a16="http://schemas.microsoft.com/office/drawing/2014/main" val="390795012"/>
                  </a:ext>
                </a:extLst>
              </a:tr>
              <a:tr h="34175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2015.12</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TERENGGANU GAS (TGAST)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SAMSUNG ENGINEERING</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PETRONAS</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(MOV)</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MALAYSIA DN600</a:t>
                      </a:r>
                    </a:p>
                  </a:txBody>
                  <a:tcPr marL="9525" marR="9525" marT="9522" marB="0" anchor="ctr" horzOverflow="overflow"/>
                </a:tc>
                <a:extLst>
                  <a:ext uri="{0D108BD9-81ED-4DB2-BD59-A6C34878D82A}">
                    <a16:rowId xmlns:a16="http://schemas.microsoft.com/office/drawing/2014/main" val="2099400504"/>
                  </a:ext>
                </a:extLst>
              </a:tr>
              <a:tr h="50829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2014.12</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TAKREER Carbon Black &amp; Delayed</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Coker Project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SAMSUNG ENGINEERING</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TAKREER</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 DOUBLE OFFSET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CONCENTRIC(MOV, PNEU)</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U.A.E DN1800</a:t>
                      </a:r>
                    </a:p>
                  </a:txBody>
                  <a:tcPr marL="9525" marR="9525" marT="9522" marB="0" anchor="ctr" horzOverflow="overflow"/>
                </a:tc>
                <a:extLst>
                  <a:ext uri="{0D108BD9-81ED-4DB2-BD59-A6C34878D82A}">
                    <a16:rowId xmlns:a16="http://schemas.microsoft.com/office/drawing/2014/main" val="420239676"/>
                  </a:ext>
                </a:extLst>
              </a:tr>
              <a:tr h="34175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2013.07</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Tail Gas Treatment Unit 99 Project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SAMSUNG C&amp;T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KNPC</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OFFSET(PNEU) / DOUBLE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OFFSET(MOV)</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KUWAIT DN1200</a:t>
                      </a:r>
                    </a:p>
                  </a:txBody>
                  <a:tcPr marL="9525" marR="9525" marT="9522" marB="0" anchor="ctr" horzOverflow="overflow"/>
                </a:tc>
                <a:extLst>
                  <a:ext uri="{0D108BD9-81ED-4DB2-BD59-A6C34878D82A}">
                    <a16:rowId xmlns:a16="http://schemas.microsoft.com/office/drawing/2014/main" val="308371938"/>
                  </a:ext>
                </a:extLst>
              </a:tr>
            </a:tbl>
          </a:graphicData>
        </a:graphic>
      </p:graphicFrame>
      <p:sp>
        <p:nvSpPr>
          <p:cNvPr id="6" name="TextBox 5">
            <a:extLst>
              <a:ext uri="{FF2B5EF4-FFF2-40B4-BE49-F238E27FC236}">
                <a16:creationId xmlns:a16="http://schemas.microsoft.com/office/drawing/2014/main" id="{99079283-E6B1-F3EC-C4FA-5B78790F3C4D}"/>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1827530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1159971712"/>
              </p:ext>
            </p:extLst>
          </p:nvPr>
        </p:nvGraphicFramePr>
        <p:xfrm>
          <a:off x="609599" y="1299322"/>
          <a:ext cx="10938933" cy="5066391"/>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4146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8260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2006.03</a:t>
                      </a:r>
                    </a:p>
                  </a:txBody>
                  <a:tcPr marL="36000" marR="36000" marT="45710" marB="4571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SOHAR FERTILIER</a:t>
                      </a:r>
                    </a:p>
                  </a:txBody>
                  <a:tcPr marL="91441" marR="91441" marT="45710" marB="4571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MITSUBISHI HEAVY INDUSTRY</a:t>
                      </a:r>
                    </a:p>
                  </a:txBody>
                  <a:tcPr marL="91441" marR="91441" marT="45710" marB="4571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SIUCI</a:t>
                      </a:r>
                    </a:p>
                  </a:txBody>
                  <a:tcPr marL="91441" marR="91441" marT="45710" marB="4571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a:t>
                      </a:r>
                    </a:p>
                  </a:txBody>
                  <a:tcPr marL="91441" marR="91441" marT="45710" marB="45710"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DN2000</a:t>
                      </a:r>
                    </a:p>
                  </a:txBody>
                  <a:tcPr marL="91441" marR="91441" marT="45710" marB="45710" anchor="ctr" horzOverflow="overflow"/>
                </a:tc>
                <a:extLst>
                  <a:ext uri="{0D108BD9-81ED-4DB2-BD59-A6C34878D82A}">
                    <a16:rowId xmlns:a16="http://schemas.microsoft.com/office/drawing/2014/main" val="3073716782"/>
                  </a:ext>
                </a:extLst>
              </a:tr>
              <a:tr h="33394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2005.06</a:t>
                      </a:r>
                    </a:p>
                  </a:txBody>
                  <a:tcPr marL="36000" marR="36000"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YOSU PETROLEUM STOCKPILE</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KNOC</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KNOC</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DOUBLE OFFSET</a:t>
                      </a:r>
                    </a:p>
                  </a:txBody>
                  <a:tcPr marT="45697" marB="45697"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DN1000</a:t>
                      </a:r>
                    </a:p>
                  </a:txBody>
                  <a:tcPr marT="45697" marB="45697" anchor="ctr" horzOverflow="overflow"/>
                </a:tc>
                <a:extLst>
                  <a:ext uri="{0D108BD9-81ED-4DB2-BD59-A6C34878D82A}">
                    <a16:rowId xmlns:a16="http://schemas.microsoft.com/office/drawing/2014/main" val="492316873"/>
                  </a:ext>
                </a:extLst>
              </a:tr>
              <a:tr h="33394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2005.04</a:t>
                      </a:r>
                    </a:p>
                  </a:txBody>
                  <a:tcPr marL="36000" marR="36000"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KOJE PETROLEUM STOCKPILE</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KNOC</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KNOC</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DOUBLE OFFSET</a:t>
                      </a:r>
                    </a:p>
                  </a:txBody>
                  <a:tcPr marT="45697" marB="45697"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DN700</a:t>
                      </a:r>
                    </a:p>
                  </a:txBody>
                  <a:tcPr marT="45697" marB="45697" anchor="ctr" horzOverflow="overflow"/>
                </a:tc>
                <a:extLst>
                  <a:ext uri="{0D108BD9-81ED-4DB2-BD59-A6C34878D82A}">
                    <a16:rowId xmlns:a16="http://schemas.microsoft.com/office/drawing/2014/main" val="2577386077"/>
                  </a:ext>
                </a:extLst>
              </a:tr>
              <a:tr h="38257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2005.12</a:t>
                      </a:r>
                    </a:p>
                  </a:txBody>
                  <a:tcPr marL="36000" marR="36000"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C-PTA </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MITSUBISHI HEAVY INDUSTRY</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NINGBO MITSUBISH CHEMICAL CORP</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a:t>
                      </a:r>
                    </a:p>
                  </a:txBody>
                  <a:tcPr marT="45697" marB="45697"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CHINA DN1400</a:t>
                      </a:r>
                    </a:p>
                  </a:txBody>
                  <a:tcPr marT="45697" marB="45697" anchor="ctr" horzOverflow="overflow"/>
                </a:tc>
                <a:extLst>
                  <a:ext uri="{0D108BD9-81ED-4DB2-BD59-A6C34878D82A}">
                    <a16:rowId xmlns:a16="http://schemas.microsoft.com/office/drawing/2014/main" val="2595452860"/>
                  </a:ext>
                </a:extLst>
              </a:tr>
              <a:tr h="33394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2003.12</a:t>
                      </a:r>
                    </a:p>
                  </a:txBody>
                  <a:tcPr marL="36000" marR="36000"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YANACOCHA</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FLOUR DANIEL</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YANACOCHA</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DOUBLE OFFSET</a:t>
                      </a:r>
                    </a:p>
                  </a:txBody>
                  <a:tcPr marT="45697" marB="45697"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PERU DN750</a:t>
                      </a:r>
                    </a:p>
                  </a:txBody>
                  <a:tcPr marT="45697" marB="45697" anchor="ctr" horzOverflow="overflow"/>
                </a:tc>
                <a:extLst>
                  <a:ext uri="{0D108BD9-81ED-4DB2-BD59-A6C34878D82A}">
                    <a16:rowId xmlns:a16="http://schemas.microsoft.com/office/drawing/2014/main" val="3042818582"/>
                  </a:ext>
                </a:extLst>
              </a:tr>
              <a:tr h="333942">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2003.02</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POSCO</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POSCO</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POSCO</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KOREA</a:t>
                      </a:r>
                      <a:r>
                        <a:rPr kumimoji="1" lang="en-US" altLang="ko-KR" sz="900" b="0" i="0" u="none" strike="noStrike" cap="none" normalizeH="0" baseline="0" dirty="0">
                          <a:ln>
                            <a:noFill/>
                          </a:ln>
                          <a:solidFill>
                            <a:schemeClr val="tx1"/>
                          </a:solidFill>
                          <a:effectLst/>
                          <a:latin typeface="+mn-ea"/>
                          <a:ea typeface="+mn-ea"/>
                          <a:cs typeface="Arial" pitchFamily="34" charset="0"/>
                        </a:rPr>
                        <a:t> DN600</a:t>
                      </a:r>
                    </a:p>
                  </a:txBody>
                  <a:tcPr marT="45709" marB="45709" anchor="ctr" horzOverflow="overflow"/>
                </a:tc>
                <a:extLst>
                  <a:ext uri="{0D108BD9-81ED-4DB2-BD59-A6C34878D82A}">
                    <a16:rowId xmlns:a16="http://schemas.microsoft.com/office/drawing/2014/main" val="3037735957"/>
                  </a:ext>
                </a:extLst>
              </a:tr>
              <a:tr h="382599">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2003.12</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Kellogg Brown &amp; Root </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KELLOGG BROWN&amp;ROOT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US ARMY</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DOUBLE OFFSET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U.S.A DN400</a:t>
                      </a:r>
                    </a:p>
                  </a:txBody>
                  <a:tcPr marT="45709" marB="45709" anchor="ctr" horzOverflow="overflow"/>
                </a:tc>
                <a:extLst>
                  <a:ext uri="{0D108BD9-81ED-4DB2-BD59-A6C34878D82A}">
                    <a16:rowId xmlns:a16="http://schemas.microsoft.com/office/drawing/2014/main" val="3156736527"/>
                  </a:ext>
                </a:extLst>
              </a:tr>
              <a:tr h="333942">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2003.03</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Technip Thunderhorse Offshore</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WLH</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TECHNIP</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U.K DN1050</a:t>
                      </a:r>
                    </a:p>
                  </a:txBody>
                  <a:tcPr marT="45709" marB="45709" anchor="ctr" horzOverflow="overflow"/>
                </a:tc>
                <a:extLst>
                  <a:ext uri="{0D108BD9-81ED-4DB2-BD59-A6C34878D82A}">
                    <a16:rowId xmlns:a16="http://schemas.microsoft.com/office/drawing/2014/main" val="497426484"/>
                  </a:ext>
                </a:extLst>
              </a:tr>
              <a:tr h="244562">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2003.02</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Technip Rauma Offshore</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WLH</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TECHNIP</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FINLAND DN1050</a:t>
                      </a:r>
                    </a:p>
                  </a:txBody>
                  <a:tcPr marT="45709" marB="45709" anchor="ctr" horzOverflow="overflow"/>
                </a:tc>
                <a:extLst>
                  <a:ext uri="{0D108BD9-81ED-4DB2-BD59-A6C34878D82A}">
                    <a16:rowId xmlns:a16="http://schemas.microsoft.com/office/drawing/2014/main" val="1979998585"/>
                  </a:ext>
                </a:extLst>
              </a:tr>
              <a:tr h="382599">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2002.07</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K4</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SAMNAM PETROCHEMICAL</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KOREA </a:t>
                      </a:r>
                      <a:r>
                        <a:rPr kumimoji="1" lang="en-US" altLang="ko-KR" sz="900" b="0" i="0" u="none" strike="noStrike" cap="none" normalizeH="0" baseline="0" dirty="0">
                          <a:ln>
                            <a:noFill/>
                          </a:ln>
                          <a:solidFill>
                            <a:schemeClr val="tx1"/>
                          </a:solidFill>
                          <a:effectLst/>
                          <a:latin typeface="+mn-ea"/>
                          <a:ea typeface="+mn-ea"/>
                          <a:cs typeface="Arial" pitchFamily="34" charset="0"/>
                        </a:rPr>
                        <a:t>DN1200</a:t>
                      </a:r>
                    </a:p>
                  </a:txBody>
                  <a:tcPr marT="45709" marB="45709" anchor="ctr" horzOverflow="overflow"/>
                </a:tc>
                <a:extLst>
                  <a:ext uri="{0D108BD9-81ED-4DB2-BD59-A6C34878D82A}">
                    <a16:rowId xmlns:a16="http://schemas.microsoft.com/office/drawing/2014/main" val="390795012"/>
                  </a:ext>
                </a:extLst>
              </a:tr>
              <a:tr h="333944">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2000.03</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MADERO PROJECT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SK E&amp;C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MAXICO DN900</a:t>
                      </a:r>
                    </a:p>
                  </a:txBody>
                  <a:tcPr marT="45709" marB="45709" anchor="ctr" horzOverflow="overflow"/>
                </a:tc>
                <a:extLst>
                  <a:ext uri="{0D108BD9-81ED-4DB2-BD59-A6C34878D82A}">
                    <a16:rowId xmlns:a16="http://schemas.microsoft.com/office/drawing/2014/main" val="2099400504"/>
                  </a:ext>
                </a:extLst>
              </a:tr>
              <a:tr h="496680">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1999.09</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British Petroleum Offshore </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WLH</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BRITISH PETROLEUM</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U.K DN950</a:t>
                      </a:r>
                    </a:p>
                  </a:txBody>
                  <a:tcPr marT="45709" marB="45709" anchor="ctr" horzOverflow="overflow"/>
                </a:tc>
                <a:extLst>
                  <a:ext uri="{0D108BD9-81ED-4DB2-BD59-A6C34878D82A}">
                    <a16:rowId xmlns:a16="http://schemas.microsoft.com/office/drawing/2014/main" val="420239676"/>
                  </a:ext>
                </a:extLst>
              </a:tr>
              <a:tr h="333944">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1999.07</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EGYPT SUGAR PLANT PJT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TECOFI</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EGYPT DN1200</a:t>
                      </a:r>
                    </a:p>
                  </a:txBody>
                  <a:tcPr marT="45709" marB="45709"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76112F3E-CF5F-F137-B97B-80B86D1F746F}"/>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B86625E8-9FDE-D832-B9AF-1CBF888E61B2}"/>
              </a:ext>
            </a:extLst>
          </p:cNvPr>
          <p:cNvSpPr>
            <a:spLocks noGrp="1"/>
          </p:cNvSpPr>
          <p:nvPr>
            <p:ph type="title"/>
          </p:nvPr>
        </p:nvSpPr>
        <p:spPr>
          <a:xfrm>
            <a:off x="838200" y="862013"/>
            <a:ext cx="5562600" cy="436562"/>
          </a:xfrm>
        </p:spPr>
        <p:txBody>
          <a:bodyPr/>
          <a:lstStyle/>
          <a:p>
            <a:r>
              <a:rPr lang="en-US" altLang="ko-KR" sz="3200" dirty="0">
                <a:latin typeface="游ゴシック" panose="020B0400000000000000" pitchFamily="50" charset="-128"/>
                <a:ea typeface="游ゴシック" panose="020B0400000000000000" pitchFamily="50" charset="-128"/>
              </a:rPr>
              <a:t>Reference List (Oil &amp; GAS)</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2326582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777841777"/>
              </p:ext>
            </p:extLst>
          </p:nvPr>
        </p:nvGraphicFramePr>
        <p:xfrm>
          <a:off x="609599" y="1299322"/>
          <a:ext cx="10938933" cy="5050147"/>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3230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2022.04</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ANEGASAKI POWER PLANT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MHPS</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JERA Corporation</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CONCENTRIC / ECCENTRIC(MOV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JAPAN DN650</a:t>
                      </a:r>
                    </a:p>
                  </a:txBody>
                  <a:tcPr marL="9525" marR="9525" marT="9525" marB="0" anchor="ctr" horzOverflow="overflow"/>
                </a:tc>
                <a:extLst>
                  <a:ext uri="{0D108BD9-81ED-4DB2-BD59-A6C34878D82A}">
                    <a16:rowId xmlns:a16="http://schemas.microsoft.com/office/drawing/2014/main" val="3073716782"/>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2020.07</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TAKETOYO-UNIT5</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MHPS</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CHUBU ELECTRIC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CONCENTRIC / ECCENTRIC(MOV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JAPAN DN3150</a:t>
                      </a:r>
                    </a:p>
                  </a:txBody>
                  <a:tcPr marL="9525" marR="9525" marT="9525" marB="0" anchor="ctr" horzOverflow="overflow"/>
                </a:tc>
                <a:extLst>
                  <a:ext uri="{0D108BD9-81ED-4DB2-BD59-A6C34878D82A}">
                    <a16:rowId xmlns:a16="http://schemas.microsoft.com/office/drawing/2014/main" val="3818563455"/>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2019.02</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TANJUNG JATI B  5 &amp; 6</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TOSHIBA</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CENTRAL JAVA</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CONCENTRIC / ECCENTRIC(MOV)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INDONESIA DN2200</a:t>
                      </a:r>
                    </a:p>
                  </a:txBody>
                  <a:tcPr marL="9525" marR="9525" marT="9525" marB="0" anchor="ctr" horzOverflow="overflow"/>
                </a:tc>
                <a:extLst>
                  <a:ext uri="{0D108BD9-81ED-4DB2-BD59-A6C34878D82A}">
                    <a16:rowId xmlns:a16="http://schemas.microsoft.com/office/drawing/2014/main" val="492316873"/>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2015.08</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SHUQAIQ PROJECT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HYUNDAI HEAVY IND.</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DOUBLE ECCENTRIC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(MANUAL, MOV,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K.S.A DN3,600</a:t>
                      </a:r>
                    </a:p>
                  </a:txBody>
                  <a:tcPr marL="9525" marR="9525" marT="9525" marB="0" anchor="ctr" horzOverflow="overflow"/>
                </a:tc>
                <a:extLst>
                  <a:ext uri="{0D108BD9-81ED-4DB2-BD59-A6C34878D82A}">
                    <a16:rowId xmlns:a16="http://schemas.microsoft.com/office/drawing/2014/main" val="2577386077"/>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2015.05</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GB" altLang="ko-KR" sz="900" b="0" i="0" u="none" strike="noStrike" cap="none" normalizeH="0" baseline="0" dirty="0">
                          <a:ln>
                            <a:noFill/>
                          </a:ln>
                          <a:solidFill>
                            <a:schemeClr val="tx1"/>
                          </a:solidFill>
                          <a:effectLst/>
                          <a:latin typeface="+mn-ea"/>
                          <a:ea typeface="+mn-ea"/>
                        </a:rPr>
                        <a:t>PP13 &amp; PP14 COMBINED CYCLE POWER PLANT</a:t>
                      </a:r>
                      <a:endParaRPr kumimoji="0" lang="en-US" altLang="ko-KR" sz="900" b="0" i="0" u="none" strike="noStrike" cap="none" normalizeH="0" baseline="0" dirty="0">
                        <a:ln>
                          <a:noFill/>
                        </a:ln>
                        <a:solidFill>
                          <a:schemeClr val="tx1"/>
                        </a:solidFill>
                        <a:effectLst/>
                        <a:latin typeface="+mn-ea"/>
                        <a:ea typeface="+mn-ea"/>
                      </a:endParaRP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WORLEY PARSONS</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TRIPLE OFFSET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(PNE)</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chemeClr val="tx1"/>
                          </a:solidFill>
                          <a:effectLst/>
                          <a:latin typeface="+mn-ea"/>
                          <a:ea typeface="+mn-ea"/>
                        </a:rPr>
                        <a:t>K.S.A DN500</a:t>
                      </a:r>
                    </a:p>
                  </a:txBody>
                  <a:tcPr marL="9525" marR="9525" marT="9525" marB="0" anchor="ctr" horzOverflow="overflow"/>
                </a:tc>
                <a:extLst>
                  <a:ext uri="{0D108BD9-81ED-4DB2-BD59-A6C34878D82A}">
                    <a16:rowId xmlns:a16="http://schemas.microsoft.com/office/drawing/2014/main" val="2595452860"/>
                  </a:ext>
                </a:extLst>
              </a:tr>
              <a:tr h="37462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2015 FEB</a:t>
                      </a:r>
                    </a:p>
                  </a:txBody>
                  <a:tcPr marL="36000" marR="36000" marT="45691" marB="4569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DUYEN HAI THERMAL POWER PLANT </a:t>
                      </a:r>
                    </a:p>
                  </a:txBody>
                  <a:tcPr marT="45691" marB="4569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91" marB="4569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VIETNAM ELECTRICITY (EVN)</a:t>
                      </a:r>
                    </a:p>
                  </a:txBody>
                  <a:tcPr marT="45691" marB="4569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MOV/ NRV</a:t>
                      </a:r>
                    </a:p>
                  </a:txBody>
                  <a:tcPr marT="45691" marB="4569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VIETNAM, DN1400</a:t>
                      </a:r>
                    </a:p>
                  </a:txBody>
                  <a:tcPr marT="45691" marB="45691" anchor="ctr" horzOverflow="overflow"/>
                </a:tc>
                <a:extLst>
                  <a:ext uri="{0D108BD9-81ED-4DB2-BD59-A6C34878D82A}">
                    <a16:rowId xmlns:a16="http://schemas.microsoft.com/office/drawing/2014/main" val="3042818582"/>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2015 OCT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JEDDAH SOUTH</a:t>
                      </a:r>
                      <a:endParaRPr kumimoji="0" lang="en-US" altLang="ko-KR" sz="900" b="1" i="0" u="none" strike="noStrike" cap="none" normalizeH="0" baseline="0" dirty="0">
                        <a:ln>
                          <a:noFill/>
                        </a:ln>
                        <a:solidFill>
                          <a:schemeClr val="tx1"/>
                        </a:solidFill>
                        <a:effectLst/>
                        <a:latin typeface="+mn-ea"/>
                        <a:ea typeface="+mn-ea"/>
                      </a:endParaRP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HYUNDAI HEAVY IND.</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ECCENTRIC (MANUAL, MOV,</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K.S.A DN3,600</a:t>
                      </a:r>
                    </a:p>
                  </a:txBody>
                  <a:tcPr marL="9525" marR="9525" marT="9525" marB="0" anchor="ctr" horzOverflow="overflow"/>
                </a:tc>
                <a:extLst>
                  <a:ext uri="{0D108BD9-81ED-4DB2-BD59-A6C34878D82A}">
                    <a16:rowId xmlns:a16="http://schemas.microsoft.com/office/drawing/2014/main" val="3037735957"/>
                  </a:ext>
                </a:extLst>
              </a:tr>
              <a:tr h="441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2014 OCT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AZ ZOUR NORTH</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HYUNDAI HEAVY IND</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chemeClr val="tx1"/>
                          </a:solidFill>
                          <a:effectLst/>
                          <a:latin typeface="+mn-ea"/>
                          <a:ea typeface="+mn-ea"/>
                          <a:cs typeface="Arial" pitchFamily="34" charset="0"/>
                        </a:rPr>
                        <a:t>Ministry of Electricity and Water </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DOUBLE / TRIPLE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(MANUAL, MOV,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KUWAIT DN2,700</a:t>
                      </a:r>
                    </a:p>
                  </a:txBody>
                  <a:tcPr marL="9525" marR="9525" marT="9525" marB="0" anchor="ctr" horzOverflow="overflow"/>
                </a:tc>
                <a:extLst>
                  <a:ext uri="{0D108BD9-81ED-4DB2-BD59-A6C34878D82A}">
                    <a16:rowId xmlns:a16="http://schemas.microsoft.com/office/drawing/2014/main" val="3156736527"/>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2014 FEB</a:t>
                      </a:r>
                    </a:p>
                  </a:txBody>
                  <a:tcPr marL="36000" marR="72000"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LIN-KOU PROJECT</a:t>
                      </a:r>
                    </a:p>
                  </a:txBody>
                  <a:tcPr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POWER COMPANY</a:t>
                      </a:r>
                    </a:p>
                  </a:txBody>
                  <a:tcPr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NRV</a:t>
                      </a:r>
                    </a:p>
                  </a:txBody>
                  <a:tcPr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DN1200</a:t>
                      </a:r>
                    </a:p>
                  </a:txBody>
                  <a:tcPr marT="45695" marB="45695" anchor="ctr" horzOverflow="overflow"/>
                </a:tc>
                <a:extLst>
                  <a:ext uri="{0D108BD9-81ED-4DB2-BD59-A6C34878D82A}">
                    <a16:rowId xmlns:a16="http://schemas.microsoft.com/office/drawing/2014/main" val="497426484"/>
                  </a:ext>
                </a:extLst>
              </a:tr>
              <a:tr h="22713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2013 DEC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RDPP PROJECT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DAEWOO E&amp;C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SPE</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CONCENTRIC(MOV)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ALGERIA DN1650</a:t>
                      </a:r>
                    </a:p>
                  </a:txBody>
                  <a:tcPr marL="9525" marR="9525" marT="9525" marB="0" anchor="ctr" horzOverflow="overflow"/>
                </a:tc>
                <a:extLst>
                  <a:ext uri="{0D108BD9-81ED-4DB2-BD59-A6C34878D82A}">
                    <a16:rowId xmlns:a16="http://schemas.microsoft.com/office/drawing/2014/main" val="1979998585"/>
                  </a:ext>
                </a:extLst>
              </a:tr>
              <a:tr h="29722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2013 DEC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chemeClr val="tx1"/>
                          </a:solidFill>
                          <a:effectLst/>
                          <a:latin typeface="+mn-ea"/>
                          <a:ea typeface="+mn-ea"/>
                        </a:rPr>
                        <a:t>COCHRANE THERMOELECTRIC                POWER PLANT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POSCO E&amp;C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EMPRESA ELECTRICA COCHRANE S.A</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CONCENTRIC / ECCENTRIC(MOV)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CHILE DN1650</a:t>
                      </a:r>
                    </a:p>
                  </a:txBody>
                  <a:tcPr marL="9525" marR="9525" marT="9525" marB="0" anchor="ctr" horzOverflow="overflow"/>
                </a:tc>
                <a:extLst>
                  <a:ext uri="{0D108BD9-81ED-4DB2-BD59-A6C34878D82A}">
                    <a16:rowId xmlns:a16="http://schemas.microsoft.com/office/drawing/2014/main" val="390795012"/>
                  </a:ext>
                </a:extLst>
              </a:tr>
              <a:tr h="31015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2013 OCT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 ZWITINA COMBINED CYCLE ADD-ON</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DAEWOO E&amp;C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G.E.C.O.L</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CONCNETRIC (MANUAL)</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LIBYA  DN500</a:t>
                      </a:r>
                    </a:p>
                  </a:txBody>
                  <a:tcPr marL="9525" marR="9525" marT="9525" marB="0" anchor="ctr" horzOverflow="overflow"/>
                </a:tc>
                <a:extLst>
                  <a:ext uri="{0D108BD9-81ED-4DB2-BD59-A6C34878D82A}">
                    <a16:rowId xmlns:a16="http://schemas.microsoft.com/office/drawing/2014/main" val="2099400504"/>
                  </a:ext>
                </a:extLst>
              </a:tr>
              <a:tr h="46129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2013 JUN</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PRAI CCGT POWER PLANT PJT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SAMSUNG C&amp;T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TNB NORTHERN ENERGY BHD.</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DOUBLE ECCENTRIC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MALAYSIA DN2,600</a:t>
                      </a:r>
                    </a:p>
                  </a:txBody>
                  <a:tcPr marL="9525" marR="9525" marT="9525" marB="0" anchor="ctr" horzOverflow="overflow"/>
                </a:tc>
                <a:extLst>
                  <a:ext uri="{0D108BD9-81ED-4DB2-BD59-A6C34878D82A}">
                    <a16:rowId xmlns:a16="http://schemas.microsoft.com/office/drawing/2014/main" val="420239676"/>
                  </a:ext>
                </a:extLst>
              </a:tr>
              <a:tr h="31015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2013 MAY</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ZWITINA COMBINED CYCLE ADD-ON</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DAEWOO E&amp;C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G.E.C.O.L</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DOUBLE ECCENTRIC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LIBYA DN2,100</a:t>
                      </a:r>
                    </a:p>
                  </a:txBody>
                  <a:tcPr marL="9525" marR="9525" marT="9525" marB="0"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E0CA3364-5915-B83D-800B-28A93738C1AA}"/>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A8E144F9-B882-A965-7414-B4ACB0330EE6}"/>
              </a:ext>
            </a:extLst>
          </p:cNvPr>
          <p:cNvSpPr>
            <a:spLocks noGrp="1"/>
          </p:cNvSpPr>
          <p:nvPr>
            <p:ph type="title"/>
          </p:nvPr>
        </p:nvSpPr>
        <p:spPr>
          <a:xfrm>
            <a:off x="838200" y="862013"/>
            <a:ext cx="6874042"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32219106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732242330"/>
              </p:ext>
            </p:extLst>
          </p:nvPr>
        </p:nvGraphicFramePr>
        <p:xfrm>
          <a:off x="609599" y="1299323"/>
          <a:ext cx="10938933" cy="4824452"/>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39617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2013.12</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NORTH BANGKOK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ELECTRICITY GERNERATING AUTHORITY OF THAILAND</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chemeClr val="tx1"/>
                          </a:solidFill>
                          <a:latin typeface="+mn-ea"/>
                          <a:ea typeface="+mn-ea"/>
                        </a:rPr>
                        <a:t>CONCENTRIC</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Thailand, DN1500</a:t>
                      </a:r>
                    </a:p>
                  </a:txBody>
                  <a:tcPr marT="45699" marB="45699" anchor="ctr" horzOverflow="overflow"/>
                </a:tc>
                <a:extLst>
                  <a:ext uri="{0D108BD9-81ED-4DB2-BD59-A6C34878D82A}">
                    <a16:rowId xmlns:a16="http://schemas.microsoft.com/office/drawing/2014/main" val="3073716782"/>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2013.12</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AZ ZOUR NORTH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HEAVY IND.</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M.E.W. (MINISTRY OF ELECTRICITY &amp; WATER)</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/NRV ECCENTRIC/TRIPLE </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DN2800</a:t>
                      </a:r>
                    </a:p>
                  </a:txBody>
                  <a:tcPr marT="45699" marB="45699" anchor="ctr" horzOverflow="overflow"/>
                </a:tc>
                <a:extLst>
                  <a:ext uri="{0D108BD9-81ED-4DB2-BD59-A6C34878D82A}">
                    <a16:rowId xmlns:a16="http://schemas.microsoft.com/office/drawing/2014/main" val="3818563455"/>
                  </a:ext>
                </a:extLst>
              </a:tr>
              <a:tr h="21126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2013.10</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TALIN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POWER COMPANY</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NRV</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DN1200</a:t>
                      </a:r>
                    </a:p>
                  </a:txBody>
                  <a:tcPr marT="45699" marB="45699" anchor="ctr" horzOverflow="overflow"/>
                </a:tc>
                <a:extLst>
                  <a:ext uri="{0D108BD9-81ED-4DB2-BD59-A6C34878D82A}">
                    <a16:rowId xmlns:a16="http://schemas.microsoft.com/office/drawing/2014/main" val="492316873"/>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2013.09</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SHOAIBA II CCPP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DAELIM INDUSTRIAL CO., LTD.</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 ECCENTRIC / NRV</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DN2250</a:t>
                      </a:r>
                    </a:p>
                  </a:txBody>
                  <a:tcPr marT="45699" marB="45699" anchor="ctr" horzOverflow="overflow"/>
                </a:tc>
                <a:extLst>
                  <a:ext uri="{0D108BD9-81ED-4DB2-BD59-A6C34878D82A}">
                    <a16:rowId xmlns:a16="http://schemas.microsoft.com/office/drawing/2014/main" val="2577386077"/>
                  </a:ext>
                </a:extLst>
              </a:tr>
              <a:tr h="211268">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2013.05</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LIN-KOU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MITSUBISH HEAVY IND.</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POWER COMPANY</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Concentric / Eccentric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DN2250</a:t>
                      </a:r>
                    </a:p>
                  </a:txBody>
                  <a:tcPr marT="45699" marB="45699" anchor="ctr" horzOverflow="overflow"/>
                </a:tc>
                <a:extLst>
                  <a:ext uri="{0D108BD9-81ED-4DB2-BD59-A6C34878D82A}">
                    <a16:rowId xmlns:a16="http://schemas.microsoft.com/office/drawing/2014/main" val="2595452860"/>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2013.03</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QURAYYAH INDEPENDENT POWER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SAMSUNG C&amp;T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ECCENTRIC /  Manual / MOV / NRV</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K.S.A, DN1950</a:t>
                      </a:r>
                    </a:p>
                  </a:txBody>
                  <a:tcPr marT="45699" marB="45699" anchor="ctr" horzOverflow="overflow"/>
                </a:tc>
                <a:extLst>
                  <a:ext uri="{0D108BD9-81ED-4DB2-BD59-A6C34878D82A}">
                    <a16:rowId xmlns:a16="http://schemas.microsoft.com/office/drawing/2014/main" val="3042818582"/>
                  </a:ext>
                </a:extLst>
              </a:tr>
              <a:tr h="3433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2012.12</a:t>
                      </a:r>
                    </a:p>
                  </a:txBody>
                  <a:tcPr marL="36000" marR="36000"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lang="en-US" altLang="ko-KR" sz="900" kern="1200" baseline="0" dirty="0">
                          <a:solidFill>
                            <a:schemeClr val="tx1"/>
                          </a:solidFill>
                          <a:latin typeface="+mn-ea"/>
                          <a:ea typeface="+mn-ea"/>
                          <a:cs typeface="Arial" pitchFamily="34" charset="0"/>
                        </a:rPr>
                        <a:t>SE JONG COMBINED HEAT &amp; POWER PLANT</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lang="en-US" altLang="ko-KR" sz="900" kern="1200" baseline="0" dirty="0">
                          <a:solidFill>
                            <a:schemeClr val="tx1"/>
                          </a:solidFill>
                          <a:latin typeface="+mn-ea"/>
                          <a:ea typeface="+mn-ea"/>
                          <a:cs typeface="Arial" pitchFamily="34" charset="0"/>
                        </a:rPr>
                        <a:t>KOREA MIDLAND POWER COMPANY</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 TRIPLE</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KOREA DN1650</a:t>
                      </a:r>
                    </a:p>
                  </a:txBody>
                  <a:tcPr marL="91441" marR="91441" marT="45721" marB="45721" anchor="ctr" horzOverflow="overflow"/>
                </a:tc>
                <a:extLst>
                  <a:ext uri="{0D108BD9-81ED-4DB2-BD59-A6C34878D82A}">
                    <a16:rowId xmlns:a16="http://schemas.microsoft.com/office/drawing/2014/main" val="3037735957"/>
                  </a:ext>
                </a:extLst>
              </a:tr>
              <a:tr h="3433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2012.12</a:t>
                      </a:r>
                    </a:p>
                  </a:txBody>
                  <a:tcPr marL="36000" marR="36000" marT="45721" marB="45721" anchor="ctr" horzOverflow="overflow"/>
                </a:tc>
                <a:tc>
                  <a:txBody>
                    <a:bodyPr/>
                    <a:lstStyle/>
                    <a:p>
                      <a:pPr algn="l" rtl="0">
                        <a:lnSpc>
                          <a:spcPts val="1100"/>
                        </a:lnSpc>
                        <a:defRPr sz="1000"/>
                      </a:pPr>
                      <a:r>
                        <a:rPr lang="en-US" altLang="ko-KR" sz="900" b="0" i="0" u="none" strike="noStrike" baseline="0" dirty="0">
                          <a:solidFill>
                            <a:srgbClr val="000000"/>
                          </a:solidFill>
                          <a:latin typeface="+mn-ea"/>
                          <a:ea typeface="+mn-ea"/>
                          <a:cs typeface="Arial" pitchFamily="34" charset="0"/>
                        </a:rPr>
                        <a:t>POCHEON  LNG POWER PLANT</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lang="en-US" altLang="ko-KR" sz="900" kern="1200" baseline="0" dirty="0">
                          <a:solidFill>
                            <a:schemeClr val="tx1"/>
                          </a:solidFill>
                          <a:latin typeface="+mn-ea"/>
                          <a:ea typeface="+mn-ea"/>
                          <a:cs typeface="Arial" pitchFamily="34" charset="0"/>
                        </a:rPr>
                        <a:t>KOREA MIDLAND POWER COMPANY</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ECCENTRIC /  TRIPLE</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KOREA DN200</a:t>
                      </a:r>
                    </a:p>
                  </a:txBody>
                  <a:tcPr marL="91441" marR="91441" marT="45721" marB="45721" anchor="ctr" horzOverflow="overflow"/>
                </a:tc>
                <a:extLst>
                  <a:ext uri="{0D108BD9-81ED-4DB2-BD59-A6C34878D82A}">
                    <a16:rowId xmlns:a16="http://schemas.microsoft.com/office/drawing/2014/main" val="3156736527"/>
                  </a:ext>
                </a:extLst>
              </a:tr>
              <a:tr h="3433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2012.10</a:t>
                      </a:r>
                    </a:p>
                  </a:txBody>
                  <a:tcPr marL="36000" marR="36000" marT="45721" marB="45721" anchor="ctr" horzOverflow="overflow"/>
                </a:tc>
                <a:tc>
                  <a:txBody>
                    <a:bodyPr/>
                    <a:lstStyle/>
                    <a:p>
                      <a:pPr algn="l" rtl="0">
                        <a:lnSpc>
                          <a:spcPts val="1100"/>
                        </a:lnSpc>
                        <a:defRPr sz="1000"/>
                      </a:pPr>
                      <a:r>
                        <a:rPr lang="en-US" altLang="ko-KR" sz="900" b="0" i="0" u="none" strike="noStrike" baseline="0" dirty="0">
                          <a:solidFill>
                            <a:srgbClr val="000000"/>
                          </a:solidFill>
                          <a:latin typeface="+mn-ea"/>
                          <a:ea typeface="+mn-ea"/>
                          <a:cs typeface="Arial" pitchFamily="34" charset="0"/>
                        </a:rPr>
                        <a:t>POCHEON  LNG POWER PLANT</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DAELIM INDUST.</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lang="en-US" altLang="ko-KR" sz="900" kern="1200" baseline="0" dirty="0">
                          <a:solidFill>
                            <a:schemeClr val="tx1"/>
                          </a:solidFill>
                          <a:latin typeface="+mn-ea"/>
                          <a:ea typeface="+mn-ea"/>
                          <a:cs typeface="Arial" pitchFamily="34" charset="0"/>
                        </a:rPr>
                        <a:t>KOREA MIDLAND POWER COMPANY</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KOREA DN1650</a:t>
                      </a:r>
                    </a:p>
                  </a:txBody>
                  <a:tcPr marL="91441" marR="91441" marT="45721" marB="45721" anchor="ctr" horzOverflow="overflow"/>
                </a:tc>
                <a:extLst>
                  <a:ext uri="{0D108BD9-81ED-4DB2-BD59-A6C34878D82A}">
                    <a16:rowId xmlns:a16="http://schemas.microsoft.com/office/drawing/2014/main" val="497426484"/>
                  </a:ext>
                </a:extLst>
              </a:tr>
              <a:tr h="211307">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2012.10</a:t>
                      </a:r>
                    </a:p>
                  </a:txBody>
                  <a:tcPr marL="36000" marR="36000"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MANJUNG PROJECT</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TNB JANAMANJUNG</a:t>
                      </a:r>
                    </a:p>
                  </a:txBody>
                  <a:tcPr marL="91441" marR="91441"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Malaysia, DN900</a:t>
                      </a:r>
                    </a:p>
                  </a:txBody>
                  <a:tcPr marL="91441" marR="91441" marT="45721" marB="45721" anchor="ctr" horzOverflow="overflow"/>
                </a:tc>
                <a:extLst>
                  <a:ext uri="{0D108BD9-81ED-4DB2-BD59-A6C34878D82A}">
                    <a16:rowId xmlns:a16="http://schemas.microsoft.com/office/drawing/2014/main" val="1979998585"/>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2012.06</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RABIGH POWER PLANT NO.2 - FGD</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 ECCENTRIC / NRV</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K.S.A, DN1400</a:t>
                      </a:r>
                    </a:p>
                  </a:txBody>
                  <a:tcPr marT="45699" marB="45699" anchor="ctr" horzOverflow="overflow"/>
                </a:tc>
                <a:extLst>
                  <a:ext uri="{0D108BD9-81ED-4DB2-BD59-A6C34878D82A}">
                    <a16:rowId xmlns:a16="http://schemas.microsoft.com/office/drawing/2014/main" val="390795012"/>
                  </a:ext>
                </a:extLst>
              </a:tr>
              <a:tr h="21126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2012.07</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lang="en-US" altLang="ko-KR" sz="900" b="0" kern="1200" dirty="0">
                          <a:solidFill>
                            <a:schemeClr val="tx1"/>
                          </a:solidFill>
                          <a:latin typeface="+mn-ea"/>
                          <a:ea typeface="+mn-ea"/>
                          <a:cs typeface="Arial" pitchFamily="34" charset="0"/>
                        </a:rPr>
                        <a:t>SHUWEIHAT S3 IPP</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DEAWOO E&amp;C</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Shuweihat</a:t>
                      </a:r>
                      <a:r>
                        <a:rPr kumimoji="1" lang="en-US" altLang="ko-KR" sz="900" b="0" i="0" u="none" strike="noStrike" cap="none" normalizeH="0" baseline="0" dirty="0">
                          <a:ln>
                            <a:noFill/>
                          </a:ln>
                          <a:solidFill>
                            <a:schemeClr val="tx1"/>
                          </a:solidFill>
                          <a:effectLst/>
                          <a:latin typeface="+mn-ea"/>
                          <a:ea typeface="+mn-ea"/>
                          <a:cs typeface="Arial" pitchFamily="34" charset="0"/>
                        </a:rPr>
                        <a:t> Asia Power Company</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DN650</a:t>
                      </a:r>
                    </a:p>
                  </a:txBody>
                  <a:tcPr marT="45699" marB="45699" anchor="ctr" horzOverflow="overflow"/>
                </a:tc>
                <a:extLst>
                  <a:ext uri="{0D108BD9-81ED-4DB2-BD59-A6C34878D82A}">
                    <a16:rowId xmlns:a16="http://schemas.microsoft.com/office/drawing/2014/main" val="2099400504"/>
                  </a:ext>
                </a:extLst>
              </a:tr>
              <a:tr h="21126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2012.07</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BANYAN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SEMBCORP COGEN Pte. Ltd.</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Singapore, N2000</a:t>
                      </a:r>
                    </a:p>
                  </a:txBody>
                  <a:tcPr marT="45699" marB="45699" anchor="ctr" horzOverflow="overflow"/>
                </a:tc>
                <a:extLst>
                  <a:ext uri="{0D108BD9-81ED-4DB2-BD59-A6C34878D82A}">
                    <a16:rowId xmlns:a16="http://schemas.microsoft.com/office/drawing/2014/main" val="420239676"/>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2012.07</a:t>
                      </a:r>
                    </a:p>
                  </a:txBody>
                  <a:tcPr marL="36000" marR="36000"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SUR INDEPENDENT POWER PJT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DEAWOO E&amp;C</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PHOENIX POWER COMPANY (SAOC)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  / </a:t>
                      </a:r>
                      <a:r>
                        <a:rPr kumimoji="1" lang="en-US" altLang="ko-KR" sz="900" b="0" i="0" u="none" strike="noStrike" cap="none" normalizeH="0" baseline="0" dirty="0">
                          <a:ln>
                            <a:noFill/>
                          </a:ln>
                          <a:solidFill>
                            <a:schemeClr val="tx1"/>
                          </a:solidFill>
                          <a:effectLst/>
                          <a:latin typeface="+mn-ea"/>
                          <a:ea typeface="+mn-ea"/>
                          <a:cs typeface="Arial" pitchFamily="34" charset="0"/>
                        </a:rPr>
                        <a:t>ECCENTRIC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DN2100</a:t>
                      </a:r>
                    </a:p>
                  </a:txBody>
                  <a:tcPr marT="45699" marB="45699"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17326426-A230-B22C-298A-6C24103EC994}"/>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216916FA-E2E6-EDAF-F449-322FB61FDBE8}"/>
              </a:ext>
            </a:extLst>
          </p:cNvPr>
          <p:cNvSpPr>
            <a:spLocks noGrp="1"/>
          </p:cNvSpPr>
          <p:nvPr>
            <p:ph type="title"/>
          </p:nvPr>
        </p:nvSpPr>
        <p:spPr>
          <a:xfrm>
            <a:off x="838200" y="862013"/>
            <a:ext cx="7078579"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215602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1445643850"/>
              </p:ext>
            </p:extLst>
          </p:nvPr>
        </p:nvGraphicFramePr>
        <p:xfrm>
          <a:off x="609599" y="1299323"/>
          <a:ext cx="10938933" cy="4817472"/>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36192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JORF LASFAR THERMAL POWER 5&amp;6</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DEAWOO E&amp;C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JORF LASFAR ENERGY COMPANY</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NRV</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Morocco, DN1950</a:t>
                      </a:r>
                    </a:p>
                  </a:txBody>
                  <a:tcPr marT="45682" marB="45682" anchor="ctr" horzOverflow="overflow"/>
                </a:tc>
                <a:extLst>
                  <a:ext uri="{0D108BD9-81ED-4DB2-BD59-A6C34878D82A}">
                    <a16:rowId xmlns:a16="http://schemas.microsoft.com/office/drawing/2014/main" val="3073716782"/>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RABIGH 2 PJT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ELCTRICITY COMPANY(SEC)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 Water works / NRV</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DN3400</a:t>
                      </a:r>
                    </a:p>
                  </a:txBody>
                  <a:tcPr marT="45682" marB="45682" anchor="ctr" horzOverflow="overflow"/>
                </a:tc>
                <a:extLst>
                  <a:ext uri="{0D108BD9-81ED-4DB2-BD59-A6C34878D82A}">
                    <a16:rowId xmlns:a16="http://schemas.microsoft.com/office/drawing/2014/main" val="1676642761"/>
                  </a:ext>
                </a:extLst>
              </a:tr>
              <a:tr h="192977">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AZ ZOUR SOUTH CCGT-2 PJT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MEW</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 Water works</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DN1500</a:t>
                      </a:r>
                    </a:p>
                  </a:txBody>
                  <a:tcPr marT="45682" marB="45682" anchor="ctr" horzOverflow="overflow"/>
                </a:tc>
                <a:extLst>
                  <a:ext uri="{0D108BD9-81ED-4DB2-BD59-A6C34878D82A}">
                    <a16:rowId xmlns:a16="http://schemas.microsoft.com/office/drawing/2014/main" val="492316873"/>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GMR Energy 2 x 400MW CCP PROJECT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SAMSUNG E&amp;C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GMR GROUP</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Singapore, DN1950</a:t>
                      </a:r>
                    </a:p>
                  </a:txBody>
                  <a:tcPr marT="45682" marB="45682" anchor="ctr" horzOverflow="overflow"/>
                </a:tc>
                <a:extLst>
                  <a:ext uri="{0D108BD9-81ED-4DB2-BD59-A6C34878D82A}">
                    <a16:rowId xmlns:a16="http://schemas.microsoft.com/office/drawing/2014/main" val="2577386077"/>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2011 DEC</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TUAS PROJECT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TUAS POWER GENEATION</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Singapore, DN1350</a:t>
                      </a:r>
                    </a:p>
                  </a:txBody>
                  <a:tcPr marT="45682" marB="45682" anchor="ctr" horzOverflow="overflow"/>
                </a:tc>
                <a:extLst>
                  <a:ext uri="{0D108BD9-81ED-4DB2-BD59-A6C34878D82A}">
                    <a16:rowId xmlns:a16="http://schemas.microsoft.com/office/drawing/2014/main" val="2595452860"/>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2011SEPT</a:t>
                      </a:r>
                    </a:p>
                  </a:txBody>
                  <a:tcPr marL="18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KEPPEL II-A &amp; II-B PJT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KEPPEL  MERLIMAU COGEN Pte. Ltd.</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Singapore, DN2000</a:t>
                      </a:r>
                    </a:p>
                  </a:txBody>
                  <a:tcPr marT="45682" marB="45682" anchor="ctr" horzOverflow="overflow"/>
                </a:tc>
                <a:extLst>
                  <a:ext uri="{0D108BD9-81ED-4DB2-BD59-A6C34878D82A}">
                    <a16:rowId xmlns:a16="http://schemas.microsoft.com/office/drawing/2014/main" val="3042818582"/>
                  </a:ext>
                </a:extLst>
              </a:tr>
              <a:tr h="210404">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2011.01</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SHOAR &amp; BARKA 2 &amp; 3  PJT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GS E&amp;C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OPWP</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Concentric / Water works/ NRV</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OMAN, DN1800</a:t>
                      </a:r>
                    </a:p>
                  </a:txBody>
                  <a:tcPr marT="45682" marB="45682" anchor="ctr" horzOverflow="overflow"/>
                </a:tc>
                <a:extLst>
                  <a:ext uri="{0D108BD9-81ED-4DB2-BD59-A6C34878D82A}">
                    <a16:rowId xmlns:a16="http://schemas.microsoft.com/office/drawing/2014/main" val="3037735957"/>
                  </a:ext>
                </a:extLst>
              </a:tr>
              <a:tr h="21040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2010.04</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ALKHALIJ</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E&amp;C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G.E.C.O.L</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 water</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LIBYA DN2800</a:t>
                      </a:r>
                    </a:p>
                  </a:txBody>
                  <a:tcPr marT="45682" marB="45682" anchor="ctr" horzOverflow="overflow"/>
                </a:tc>
                <a:extLst>
                  <a:ext uri="{0D108BD9-81ED-4DB2-BD59-A6C34878D82A}">
                    <a16:rowId xmlns:a16="http://schemas.microsoft.com/office/drawing/2014/main" val="3156736527"/>
                  </a:ext>
                </a:extLst>
              </a:tr>
              <a:tr h="43428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2010.09</a:t>
                      </a:r>
                    </a:p>
                  </a:txBody>
                  <a:tcPr marL="36000" marR="36000"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SHIN-KORI NUCLEAR POWER PLANT #3,4</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HUDRO &amp; NEW CLEAR POWER ENG. CO.</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HYDRO &amp; NUCLEAR POWER</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DN2250</a:t>
                      </a:r>
                    </a:p>
                  </a:txBody>
                  <a:tcPr marT="45689" marB="45689" anchor="ctr" horzOverflow="overflow"/>
                </a:tc>
                <a:extLst>
                  <a:ext uri="{0D108BD9-81ED-4DB2-BD59-A6C34878D82A}">
                    <a16:rowId xmlns:a16="http://schemas.microsoft.com/office/drawing/2014/main" val="497426484"/>
                  </a:ext>
                </a:extLst>
              </a:tr>
              <a:tr h="31363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2009.09</a:t>
                      </a:r>
                    </a:p>
                  </a:txBody>
                  <a:tcPr marL="36000" marR="36000"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TANJUNG JATI B Project</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CORPORATION</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P.T. CENTRAL JAVA POWER</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Indonesia.  DN2400</a:t>
                      </a:r>
                    </a:p>
                  </a:txBody>
                  <a:tcPr marT="45689" marB="45689" anchor="ctr" horzOverflow="overflow"/>
                </a:tc>
                <a:extLst>
                  <a:ext uri="{0D108BD9-81ED-4DB2-BD59-A6C34878D82A}">
                    <a16:rowId xmlns:a16="http://schemas.microsoft.com/office/drawing/2014/main" val="1979998585"/>
                  </a:ext>
                </a:extLst>
              </a:tr>
              <a:tr h="31364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2009.09</a:t>
                      </a:r>
                    </a:p>
                  </a:txBody>
                  <a:tcPr marL="36000" marR="36000"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SENBOKU N. G Power Plant</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CORPORATION</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OSAKA GAS</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Concentric Type </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Japan, DN600</a:t>
                      </a:r>
                    </a:p>
                  </a:txBody>
                  <a:tcPr marT="45692" marB="45692" anchor="ctr" horzOverflow="overflow"/>
                </a:tc>
                <a:extLst>
                  <a:ext uri="{0D108BD9-81ED-4DB2-BD59-A6C34878D82A}">
                    <a16:rowId xmlns:a16="http://schemas.microsoft.com/office/drawing/2014/main" val="390795012"/>
                  </a:ext>
                </a:extLst>
              </a:tr>
              <a:tr h="31363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2009.08</a:t>
                      </a:r>
                    </a:p>
                  </a:txBody>
                  <a:tcPr marL="36000" marR="36000"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AL-DUR POWER PROJECT</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HEAVY IND</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SUEZ and GULF INVESTMENT INC</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 </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Bahrain, DN1800</a:t>
                      </a:r>
                    </a:p>
                  </a:txBody>
                  <a:tcPr marT="45689" marB="45689" anchor="ctr" horzOverflow="overflow"/>
                </a:tc>
                <a:extLst>
                  <a:ext uri="{0D108BD9-81ED-4DB2-BD59-A6C34878D82A}">
                    <a16:rowId xmlns:a16="http://schemas.microsoft.com/office/drawing/2014/main" val="2099400504"/>
                  </a:ext>
                </a:extLst>
              </a:tr>
              <a:tr h="31363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2009.02</a:t>
                      </a:r>
                    </a:p>
                  </a:txBody>
                  <a:tcPr marL="36000" marR="36000"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EL ATF Project</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PLANT SYS. &amp; SER. CORP.</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MIDDLE DELTA ELECTRICITY PRODUCTON COMPANY</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Concentric Type </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Egypt, DN1800</a:t>
                      </a:r>
                    </a:p>
                  </a:txBody>
                  <a:tcPr marT="45689" marB="45689" anchor="ctr" horzOverflow="overflow"/>
                </a:tc>
                <a:extLst>
                  <a:ext uri="{0D108BD9-81ED-4DB2-BD59-A6C34878D82A}">
                    <a16:rowId xmlns:a16="http://schemas.microsoft.com/office/drawing/2014/main" val="420239676"/>
                  </a:ext>
                </a:extLst>
              </a:tr>
              <a:tr h="31364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2009.02</a:t>
                      </a:r>
                    </a:p>
                  </a:txBody>
                  <a:tcPr marL="36000" marR="36000"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SIDI KRIR Project</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PLANT SYS. &amp; SER. CORP.</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WEST DELTA ELECTRICITY PRODUCTON COMPANY</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Concentric Type </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Egypt, DN1800</a:t>
                      </a:r>
                    </a:p>
                  </a:txBody>
                  <a:tcPr marT="45692" marB="45692"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BC8ED966-F3ED-9C9F-6CFD-9E0EAD5512EC}"/>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8D4F0E01-8D25-4AB9-64F5-16CC240C455F}"/>
              </a:ext>
            </a:extLst>
          </p:cNvPr>
          <p:cNvSpPr>
            <a:spLocks noGrp="1"/>
          </p:cNvSpPr>
          <p:nvPr>
            <p:ph type="title"/>
          </p:nvPr>
        </p:nvSpPr>
        <p:spPr>
          <a:xfrm>
            <a:off x="838200" y="862013"/>
            <a:ext cx="6284495"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2709802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29DB40-3A6B-60E1-E230-9CCE88A9F282}"/>
              </a:ext>
            </a:extLst>
          </p:cNvPr>
          <p:cNvSpPr txBox="1"/>
          <p:nvPr/>
        </p:nvSpPr>
        <p:spPr>
          <a:xfrm>
            <a:off x="272096" y="26035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4" name="그림 3">
            <a:extLst>
              <a:ext uri="{FF2B5EF4-FFF2-40B4-BE49-F238E27FC236}">
                <a16:creationId xmlns:a16="http://schemas.microsoft.com/office/drawing/2014/main" id="{3CB7C51A-22C5-31AD-E84C-E606F18351F1}"/>
              </a:ext>
            </a:extLst>
          </p:cNvPr>
          <p:cNvPicPr>
            <a:picLocks noChangeAspect="1"/>
          </p:cNvPicPr>
          <p:nvPr/>
        </p:nvPicPr>
        <p:blipFill>
          <a:blip r:embed="rId3"/>
          <a:stretch>
            <a:fillRect/>
          </a:stretch>
        </p:blipFill>
        <p:spPr>
          <a:xfrm>
            <a:off x="1609667" y="568130"/>
            <a:ext cx="8972666" cy="5867504"/>
          </a:xfrm>
          <a:prstGeom prst="rect">
            <a:avLst/>
          </a:prstGeom>
        </p:spPr>
      </p:pic>
    </p:spTree>
    <p:extLst>
      <p:ext uri="{BB962C8B-B14F-4D97-AF65-F5344CB8AC3E}">
        <p14:creationId xmlns:p14="http://schemas.microsoft.com/office/powerpoint/2010/main" val="25068710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2153045078"/>
              </p:ext>
            </p:extLst>
          </p:nvPr>
        </p:nvGraphicFramePr>
        <p:xfrm>
          <a:off x="609599" y="1299324"/>
          <a:ext cx="10938933" cy="5067461"/>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662290">
                  <a:extLst>
                    <a:ext uri="{9D8B030D-6E8A-4147-A177-3AD203B41FA5}">
                      <a16:colId xmlns:a16="http://schemas.microsoft.com/office/drawing/2014/main" val="426879906"/>
                    </a:ext>
                  </a:extLst>
                </a:gridCol>
                <a:gridCol w="2438400">
                  <a:extLst>
                    <a:ext uri="{9D8B030D-6E8A-4147-A177-3AD203B41FA5}">
                      <a16:colId xmlns:a16="http://schemas.microsoft.com/office/drawing/2014/main" val="1611179328"/>
                    </a:ext>
                  </a:extLst>
                </a:gridCol>
                <a:gridCol w="1953092">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4453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 2009.03</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RAS LAFFAN C Project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HYUNDAI E&amp;C</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Q-POWER</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  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Qatar, DN3600</a:t>
                      </a:r>
                    </a:p>
                  </a:txBody>
                  <a:tcPr marT="45698" marB="45698" anchor="ctr" horzOverflow="overflow"/>
                </a:tc>
                <a:extLst>
                  <a:ext uri="{0D108BD9-81ED-4DB2-BD59-A6C34878D82A}">
                    <a16:rowId xmlns:a16="http://schemas.microsoft.com/office/drawing/2014/main" val="3073716782"/>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2009.02</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SHIN-WOLSUNG NUCLEAR POWER PLANT #1,2</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POWER ENG CO</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SOUTH POWER CO.</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 </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DN1800/2100</a:t>
                      </a:r>
                    </a:p>
                  </a:txBody>
                  <a:tcPr marT="45698" marB="45698" anchor="ctr" horzOverflow="overflow"/>
                </a:tc>
                <a:extLst>
                  <a:ext uri="{0D108BD9-81ED-4DB2-BD59-A6C34878D82A}">
                    <a16:rowId xmlns:a16="http://schemas.microsoft.com/office/drawing/2014/main" val="1405091839"/>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 2009.02</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POWER SERAYA Project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SAMSUNG CORPORATION</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POWERSERAYA LTD.</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  Combined Check</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Singapore, DN2000</a:t>
                      </a:r>
                    </a:p>
                  </a:txBody>
                  <a:tcPr marT="45698" marB="45698" anchor="ctr" horzOverflow="overflow"/>
                </a:tc>
                <a:extLst>
                  <a:ext uri="{0D108BD9-81ED-4DB2-BD59-A6C34878D82A}">
                    <a16:rowId xmlns:a16="http://schemas.microsoft.com/office/drawing/2014/main" val="1676642761"/>
                  </a:ext>
                </a:extLst>
              </a:tr>
              <a:tr h="32597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2008.04</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PACIFICO Project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MHI, NAKASAKI</a:t>
                      </a:r>
                    </a:p>
                  </a:txBody>
                  <a:tcPr marT="45701" marB="45701" anchor="ctr" horzOverflow="overflow"/>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rPr>
                        <a:t>COMMISION FEDERAL DE ELECTRICIDAD</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Mexico.  DN2400</a:t>
                      </a:r>
                    </a:p>
                  </a:txBody>
                  <a:tcPr marT="45701" marB="45701" anchor="ctr" horzOverflow="overflow"/>
                </a:tc>
                <a:extLst>
                  <a:ext uri="{0D108BD9-81ED-4DB2-BD59-A6C34878D82A}">
                    <a16:rowId xmlns:a16="http://schemas.microsoft.com/office/drawing/2014/main" val="3818563455"/>
                  </a:ext>
                </a:extLst>
              </a:tr>
              <a:tr h="32597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2008.02</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MARAFIQ PROJECT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HYUNDAI HEAVY INDUSTRIES</a:t>
                      </a:r>
                    </a:p>
                  </a:txBody>
                  <a:tcPr marT="45701" marB="45701" anchor="ctr" horzOverflow="overflow"/>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rPr>
                        <a:t>MARAFIQ</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Combined check</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MARAFIQ DN2100</a:t>
                      </a:r>
                    </a:p>
                  </a:txBody>
                  <a:tcPr marT="45701" marB="45701" anchor="ctr" horzOverflow="overflow"/>
                </a:tc>
                <a:extLst>
                  <a:ext uri="{0D108BD9-81ED-4DB2-BD59-A6C34878D82A}">
                    <a16:rowId xmlns:a16="http://schemas.microsoft.com/office/drawing/2014/main" val="492316873"/>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2008.06</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SHUQAIQ PROJECT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MHI</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SHUQAIQ COMPANY (K.S.A)</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 </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K.S.A , DN1800</a:t>
                      </a:r>
                    </a:p>
                  </a:txBody>
                  <a:tcPr marT="45701" marB="45701" anchor="ctr" horzOverflow="overflow"/>
                </a:tc>
                <a:extLst>
                  <a:ext uri="{0D108BD9-81ED-4DB2-BD59-A6C34878D82A}">
                    <a16:rowId xmlns:a16="http://schemas.microsoft.com/office/drawing/2014/main" val="2577386077"/>
                  </a:ext>
                </a:extLst>
              </a:tr>
              <a:tr h="20742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2008.07</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GRAIN Project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ALSTOM POWER</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EOn</a:t>
                      </a:r>
                      <a:endParaRPr kumimoji="1" lang="en-US" altLang="ko-KR" sz="800" b="0" i="0" u="none" strike="noStrike" cap="none" normalizeH="0" baseline="0" dirty="0">
                        <a:ln>
                          <a:noFill/>
                        </a:ln>
                        <a:solidFill>
                          <a:schemeClr val="tx1"/>
                        </a:solidFill>
                        <a:effectLst/>
                        <a:latin typeface="+mn-ea"/>
                        <a:ea typeface="+mn-ea"/>
                        <a:cs typeface="Arial" pitchFamily="34" charset="0"/>
                      </a:endParaRP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U.K.  DN2200</a:t>
                      </a:r>
                    </a:p>
                  </a:txBody>
                  <a:tcPr marT="45701" marB="45701" anchor="ctr" horzOverflow="overflow"/>
                </a:tc>
                <a:extLst>
                  <a:ext uri="{0D108BD9-81ED-4DB2-BD59-A6C34878D82A}">
                    <a16:rowId xmlns:a16="http://schemas.microsoft.com/office/drawing/2014/main" val="2595452860"/>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2008.06</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AMBATOVY Power Plant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HYUNDAI E&amp;C</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AMBATOVY</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701" marB="45701" anchor="ctr" horzOverflow="overflow"/>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800" b="0" i="0" u="none" strike="noStrike" cap="none" normalizeH="0" baseline="0" dirty="0">
                          <a:ln>
                            <a:noFill/>
                          </a:ln>
                          <a:solidFill>
                            <a:srgbClr val="000000"/>
                          </a:solidFill>
                          <a:effectLst/>
                          <a:latin typeface="+mn-ea"/>
                          <a:ea typeface="+mn-ea"/>
                        </a:rPr>
                        <a:t>Madagascar DN1000</a:t>
                      </a:r>
                    </a:p>
                  </a:txBody>
                  <a:tcPr marT="45701" marB="45701" anchor="ctr" horzOverflow="overflow"/>
                </a:tc>
                <a:extLst>
                  <a:ext uri="{0D108BD9-81ED-4DB2-BD59-A6C34878D82A}">
                    <a16:rowId xmlns:a16="http://schemas.microsoft.com/office/drawing/2014/main" val="3042818582"/>
                  </a:ext>
                </a:extLst>
              </a:tr>
              <a:tr h="28490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2007.09</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Kawerau</a:t>
                      </a:r>
                      <a:r>
                        <a:rPr kumimoji="1" lang="en-US" altLang="ko-KR" sz="800" b="0" i="0" u="none" strike="noStrike" cap="none" normalizeH="0" baseline="0" dirty="0">
                          <a:ln>
                            <a:noFill/>
                          </a:ln>
                          <a:solidFill>
                            <a:schemeClr val="tx1"/>
                          </a:solidFill>
                          <a:effectLst/>
                          <a:latin typeface="+mn-ea"/>
                          <a:ea typeface="+mn-ea"/>
                          <a:cs typeface="Arial" pitchFamily="34" charset="0"/>
                        </a:rPr>
                        <a:t> Power Plant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FUJI ELECTRIC SYSTEM</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MIGHT RIVER POWER</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Newzealand</a:t>
                      </a:r>
                      <a:r>
                        <a:rPr kumimoji="1" lang="en-US" altLang="ko-KR" sz="800" b="0" i="0" u="none" strike="noStrike" cap="none" normalizeH="0" baseline="0" dirty="0">
                          <a:ln>
                            <a:noFill/>
                          </a:ln>
                          <a:solidFill>
                            <a:schemeClr val="tx1"/>
                          </a:solidFill>
                          <a:effectLst/>
                          <a:latin typeface="+mn-ea"/>
                          <a:ea typeface="+mn-ea"/>
                          <a:cs typeface="Arial" pitchFamily="34" charset="0"/>
                        </a:rPr>
                        <a:t> DN2250</a:t>
                      </a:r>
                    </a:p>
                  </a:txBody>
                  <a:tcPr marT="45698" marB="45698" anchor="ctr" horzOverflow="overflow"/>
                </a:tc>
                <a:extLst>
                  <a:ext uri="{0D108BD9-81ED-4DB2-BD59-A6C34878D82A}">
                    <a16:rowId xmlns:a16="http://schemas.microsoft.com/office/drawing/2014/main" val="3037735957"/>
                  </a:ext>
                </a:extLst>
              </a:tr>
              <a:tr h="28490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2007.05</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TUANKU JAFAR POWER STATION</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TOSHIAB CORP</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rPr>
                        <a:t>TENAGA NASIONAL BERHAD (TNB)</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Malaysia  DN800</a:t>
                      </a:r>
                    </a:p>
                  </a:txBody>
                  <a:tcPr marT="45698" marB="45698" anchor="ctr" horzOverflow="overflow"/>
                </a:tc>
                <a:extLst>
                  <a:ext uri="{0D108BD9-81ED-4DB2-BD59-A6C34878D82A}">
                    <a16:rowId xmlns:a16="http://schemas.microsoft.com/office/drawing/2014/main" val="3156736527"/>
                  </a:ext>
                </a:extLst>
              </a:tr>
              <a:tr h="28490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2006.05</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JIMAH Power Plant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TOSHIBA CORPORATION</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rPr>
                        <a:t>TOS Energy</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Malaysia  DN1600</a:t>
                      </a:r>
                    </a:p>
                  </a:txBody>
                  <a:tcPr marT="45698" marB="45698" anchor="ctr" horzOverflow="overflow"/>
                </a:tc>
                <a:extLst>
                  <a:ext uri="{0D108BD9-81ED-4DB2-BD59-A6C34878D82A}">
                    <a16:rowId xmlns:a16="http://schemas.microsoft.com/office/drawing/2014/main" val="497426484"/>
                  </a:ext>
                </a:extLst>
              </a:tr>
              <a:tr h="207417">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2006.06</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Tallawarra</a:t>
                      </a:r>
                      <a:r>
                        <a:rPr kumimoji="1" lang="en-US" altLang="ko-KR" sz="800" b="0" i="0" u="none" strike="noStrike" cap="none" normalizeH="0" baseline="0" dirty="0">
                          <a:ln>
                            <a:noFill/>
                          </a:ln>
                          <a:solidFill>
                            <a:schemeClr val="tx1"/>
                          </a:solidFill>
                          <a:effectLst/>
                          <a:latin typeface="+mn-ea"/>
                          <a:ea typeface="+mn-ea"/>
                          <a:cs typeface="Arial" pitchFamily="34" charset="0"/>
                        </a:rPr>
                        <a:t> Power Plant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ALSTOM POWER</a:t>
                      </a:r>
                    </a:p>
                  </a:txBody>
                  <a:tcPr marT="45698" marB="45698" anchor="ctr" horzOverflow="overflow"/>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rPr>
                        <a:t>TRUenergy</a:t>
                      </a:r>
                      <a:r>
                        <a:rPr kumimoji="1" lang="en-US" altLang="ko-KR" sz="800" b="0" i="0" u="none" strike="noStrike" cap="none" normalizeH="0" baseline="0" dirty="0">
                          <a:ln>
                            <a:noFill/>
                          </a:ln>
                          <a:solidFill>
                            <a:schemeClr val="tx1"/>
                          </a:solidFill>
                          <a:effectLst/>
                          <a:latin typeface="+mn-ea"/>
                          <a:ea typeface="+mn-ea"/>
                        </a:rPr>
                        <a:t> </a:t>
                      </a:r>
                      <a:r>
                        <a:rPr kumimoji="1" lang="en-US" altLang="ko-KR" sz="800" b="0" i="0" u="none" strike="noStrike" cap="none" normalizeH="0" baseline="0" dirty="0" err="1">
                          <a:ln>
                            <a:noFill/>
                          </a:ln>
                          <a:solidFill>
                            <a:schemeClr val="tx1"/>
                          </a:solidFill>
                          <a:effectLst/>
                          <a:latin typeface="+mn-ea"/>
                          <a:ea typeface="+mn-ea"/>
                        </a:rPr>
                        <a:t>Tallawarra</a:t>
                      </a:r>
                      <a:r>
                        <a:rPr kumimoji="1" lang="en-US" altLang="ko-KR" sz="800" b="0" i="0" u="none" strike="noStrike" cap="none" normalizeH="0" baseline="0" dirty="0">
                          <a:ln>
                            <a:noFill/>
                          </a:ln>
                          <a:solidFill>
                            <a:schemeClr val="tx1"/>
                          </a:solidFill>
                          <a:effectLst/>
                          <a:latin typeface="+mn-ea"/>
                          <a:ea typeface="+mn-ea"/>
                        </a:rPr>
                        <a:t> Pty Ltd.</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Austrailia</a:t>
                      </a:r>
                      <a:r>
                        <a:rPr kumimoji="1" lang="en-US" altLang="ko-KR" sz="800" b="0" i="0" u="none" strike="noStrike" cap="none" normalizeH="0" baseline="0" dirty="0">
                          <a:ln>
                            <a:noFill/>
                          </a:ln>
                          <a:solidFill>
                            <a:schemeClr val="tx1"/>
                          </a:solidFill>
                          <a:effectLst/>
                          <a:latin typeface="+mn-ea"/>
                          <a:ea typeface="+mn-ea"/>
                          <a:cs typeface="Arial" pitchFamily="34" charset="0"/>
                        </a:rPr>
                        <a:t>.  DN2400</a:t>
                      </a:r>
                    </a:p>
                  </a:txBody>
                  <a:tcPr marT="45698" marB="45698" anchor="ctr" horzOverflow="overflow"/>
                </a:tc>
                <a:extLst>
                  <a:ext uri="{0D108BD9-81ED-4DB2-BD59-A6C34878D82A}">
                    <a16:rowId xmlns:a16="http://schemas.microsoft.com/office/drawing/2014/main" val="1979998585"/>
                  </a:ext>
                </a:extLst>
              </a:tr>
              <a:tr h="32600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2005.06</a:t>
                      </a:r>
                    </a:p>
                  </a:txBody>
                  <a:tcPr marL="0" marR="36000"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Nam </a:t>
                      </a:r>
                      <a:r>
                        <a:rPr kumimoji="1" lang="en-US" altLang="ko-KR" sz="800" b="0" i="0" u="none" strike="noStrike" cap="none" normalizeH="0" baseline="0" dirty="0" err="1">
                          <a:ln>
                            <a:noFill/>
                          </a:ln>
                          <a:solidFill>
                            <a:schemeClr val="tx1"/>
                          </a:solidFill>
                          <a:effectLst/>
                          <a:latin typeface="+mn-ea"/>
                          <a:ea typeface="+mn-ea"/>
                          <a:cs typeface="Arial" pitchFamily="34" charset="0"/>
                        </a:rPr>
                        <a:t>Jeju</a:t>
                      </a:r>
                      <a:r>
                        <a:rPr kumimoji="1" lang="en-US" altLang="ko-KR" sz="800" b="0" i="0" u="none" strike="noStrike" cap="none" normalizeH="0" baseline="0" dirty="0">
                          <a:ln>
                            <a:noFill/>
                          </a:ln>
                          <a:solidFill>
                            <a:schemeClr val="tx1"/>
                          </a:solidFill>
                          <a:effectLst/>
                          <a:latin typeface="+mn-ea"/>
                          <a:ea typeface="+mn-ea"/>
                          <a:cs typeface="Arial" pitchFamily="34" charset="0"/>
                        </a:rPr>
                        <a:t> #3, 4 Desulfurization</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DOOSAN HEAVY INDUSTRIES</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SOUTH POWER CO.LTD</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DN1200</a:t>
                      </a:r>
                    </a:p>
                  </a:txBody>
                  <a:tcPr marT="45716" marB="45716" anchor="ctr" horzOverflow="overflow"/>
                </a:tc>
                <a:extLst>
                  <a:ext uri="{0D108BD9-81ED-4DB2-BD59-A6C34878D82A}">
                    <a16:rowId xmlns:a16="http://schemas.microsoft.com/office/drawing/2014/main" val="390795012"/>
                  </a:ext>
                </a:extLst>
              </a:tr>
              <a:tr h="32599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2005.01</a:t>
                      </a:r>
                    </a:p>
                  </a:txBody>
                  <a:tcPr marL="0" marR="36000"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Hanwha</a:t>
                      </a:r>
                      <a:r>
                        <a:rPr kumimoji="1" lang="en-US" altLang="ko-KR" sz="800" b="0" i="0" u="none" strike="noStrike" cap="none" normalizeH="0" baseline="0" dirty="0">
                          <a:ln>
                            <a:noFill/>
                          </a:ln>
                          <a:solidFill>
                            <a:schemeClr val="tx1"/>
                          </a:solidFill>
                          <a:effectLst/>
                          <a:latin typeface="+mn-ea"/>
                          <a:ea typeface="+mn-ea"/>
                          <a:cs typeface="Arial" pitchFamily="34" charset="0"/>
                        </a:rPr>
                        <a:t> E&amp;C </a:t>
                      </a:r>
                      <a:r>
                        <a:rPr kumimoji="1" lang="en-US" altLang="ko-KR" sz="800" b="0" i="0" u="none" strike="noStrike" cap="none" normalizeH="0" baseline="0" dirty="0" err="1">
                          <a:ln>
                            <a:noFill/>
                          </a:ln>
                          <a:solidFill>
                            <a:schemeClr val="tx1"/>
                          </a:solidFill>
                          <a:effectLst/>
                          <a:latin typeface="+mn-ea"/>
                          <a:ea typeface="+mn-ea"/>
                          <a:cs typeface="Arial" pitchFamily="34" charset="0"/>
                        </a:rPr>
                        <a:t>Dangjin</a:t>
                      </a:r>
                      <a:r>
                        <a:rPr kumimoji="1" lang="en-US" altLang="ko-KR" sz="800" b="0" i="0" u="none" strike="noStrike" cap="none" normalizeH="0" baseline="0" dirty="0">
                          <a:ln>
                            <a:noFill/>
                          </a:ln>
                          <a:solidFill>
                            <a:schemeClr val="tx1"/>
                          </a:solidFill>
                          <a:effectLst/>
                          <a:latin typeface="+mn-ea"/>
                          <a:ea typeface="+mn-ea"/>
                          <a:cs typeface="Arial" pitchFamily="34" charset="0"/>
                        </a:rPr>
                        <a:t> Desulfurization</a:t>
                      </a:r>
                    </a:p>
                  </a:txBody>
                  <a:tcPr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HANWHA E&amp;C/STX ENGINEERING</a:t>
                      </a:r>
                    </a:p>
                  </a:txBody>
                  <a:tcPr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SOUTH POWER CO.LTD</a:t>
                      </a:r>
                    </a:p>
                  </a:txBody>
                  <a:tcPr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DN400</a:t>
                      </a:r>
                    </a:p>
                  </a:txBody>
                  <a:tcPr marT="45714" marB="45714" anchor="ctr" horzOverflow="overflow"/>
                </a:tc>
                <a:extLst>
                  <a:ext uri="{0D108BD9-81ED-4DB2-BD59-A6C34878D82A}">
                    <a16:rowId xmlns:a16="http://schemas.microsoft.com/office/drawing/2014/main" val="2099400504"/>
                  </a:ext>
                </a:extLst>
              </a:tr>
              <a:tr h="30647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2005.10</a:t>
                      </a:r>
                    </a:p>
                  </a:txBody>
                  <a:tcPr marL="0" marR="36000"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ZAWIA CCPP PROJECT</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HYUNDAI E&amp;C</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ZORCo</a:t>
                      </a:r>
                      <a:r>
                        <a:rPr kumimoji="1" lang="en-US" altLang="ko-KR" sz="800" b="0" i="0" u="none" strike="noStrike" cap="none" normalizeH="0" baseline="0" dirty="0">
                          <a:ln>
                            <a:noFill/>
                          </a:ln>
                          <a:solidFill>
                            <a:schemeClr val="tx1"/>
                          </a:solidFill>
                          <a:effectLst/>
                          <a:latin typeface="+mn-ea"/>
                          <a:ea typeface="+mn-ea"/>
                          <a:cs typeface="Arial" pitchFamily="34" charset="0"/>
                        </a:rPr>
                        <a:t>.</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Libya.  DN2200</a:t>
                      </a:r>
                    </a:p>
                  </a:txBody>
                  <a:tcPr marT="45716" marB="45716" anchor="ctr" horzOverflow="overflow"/>
                </a:tc>
                <a:extLst>
                  <a:ext uri="{0D108BD9-81ED-4DB2-BD59-A6C34878D82A}">
                    <a16:rowId xmlns:a16="http://schemas.microsoft.com/office/drawing/2014/main" val="420239676"/>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2005.10</a:t>
                      </a:r>
                    </a:p>
                  </a:txBody>
                  <a:tcPr marL="0" marR="36000"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Misurata</a:t>
                      </a:r>
                      <a:r>
                        <a:rPr kumimoji="1" lang="en-US" altLang="ko-KR" sz="800" b="0" i="0" u="none" strike="noStrike" cap="none" normalizeH="0" baseline="0" dirty="0">
                          <a:ln>
                            <a:noFill/>
                          </a:ln>
                          <a:solidFill>
                            <a:schemeClr val="tx1"/>
                          </a:solidFill>
                          <a:effectLst/>
                          <a:latin typeface="+mn-ea"/>
                          <a:ea typeface="+mn-ea"/>
                          <a:cs typeface="Arial" pitchFamily="34" charset="0"/>
                        </a:rPr>
                        <a:t> Benghazi CCPP </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DAEWOO E&amp;C CO.LTD</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G.E.C.O.L</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Libya.  DN2100</a:t>
                      </a:r>
                    </a:p>
                  </a:txBody>
                  <a:tcPr marT="45716" marB="45716"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0A662AAE-38A5-12D6-67DE-2B778E07EB05}"/>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272EB08A-F410-3F3E-753F-0144908EEDD3}"/>
              </a:ext>
            </a:extLst>
          </p:cNvPr>
          <p:cNvSpPr>
            <a:spLocks noGrp="1"/>
          </p:cNvSpPr>
          <p:nvPr>
            <p:ph type="title"/>
          </p:nvPr>
        </p:nvSpPr>
        <p:spPr>
          <a:xfrm>
            <a:off x="838200" y="862013"/>
            <a:ext cx="6525126"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621041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2252650266"/>
              </p:ext>
            </p:extLst>
          </p:nvPr>
        </p:nvGraphicFramePr>
        <p:xfrm>
          <a:off x="609599" y="1299324"/>
          <a:ext cx="10938933" cy="5087564"/>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653823">
                  <a:extLst>
                    <a:ext uri="{9D8B030D-6E8A-4147-A177-3AD203B41FA5}">
                      <a16:colId xmlns:a16="http://schemas.microsoft.com/office/drawing/2014/main" val="426879906"/>
                    </a:ext>
                  </a:extLst>
                </a:gridCol>
                <a:gridCol w="2404534">
                  <a:extLst>
                    <a:ext uri="{9D8B030D-6E8A-4147-A177-3AD203B41FA5}">
                      <a16:colId xmlns:a16="http://schemas.microsoft.com/office/drawing/2014/main" val="1611179328"/>
                    </a:ext>
                  </a:extLst>
                </a:gridCol>
                <a:gridCol w="1995425">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2800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210113">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2005.04</a:t>
                      </a:r>
                    </a:p>
                  </a:txBody>
                  <a:tcPr marL="36000" marR="36000"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Valladolid III Energy Center Mexico </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CORPORATION</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BURNS &amp; ROE ENTERPRISES.INC</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Mexico.  DN1500</a:t>
                      </a:r>
                    </a:p>
                  </a:txBody>
                  <a:tcPr marT="45721" marB="45721" anchor="ctr" horzOverflow="overflow"/>
                </a:tc>
                <a:extLst>
                  <a:ext uri="{0D108BD9-81ED-4DB2-BD59-A6C34878D82A}">
                    <a16:rowId xmlns:a16="http://schemas.microsoft.com/office/drawing/2014/main" val="3073716782"/>
                  </a:ext>
                </a:extLst>
              </a:tr>
              <a:tr h="342422">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2005.03</a:t>
                      </a:r>
                    </a:p>
                  </a:txBody>
                  <a:tcPr marL="36000" marR="36000"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Mindanao 210MW Coal-Fired Power Plant</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KAWASAKI HEAVY INDUSTRIES.LTD</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STATE POWER DEVELOPMENT CORP</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&amp; Combined Check</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Philippines.  DN1500</a:t>
                      </a:r>
                    </a:p>
                  </a:txBody>
                  <a:tcPr marT="45721" marB="45721" anchor="ctr" horzOverflow="overflow"/>
                </a:tc>
                <a:extLst>
                  <a:ext uri="{0D108BD9-81ED-4DB2-BD59-A6C34878D82A}">
                    <a16:rowId xmlns:a16="http://schemas.microsoft.com/office/drawing/2014/main" val="1405091839"/>
                  </a:ext>
                </a:extLst>
              </a:tr>
              <a:tr h="342433">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2005.02</a:t>
                      </a:r>
                    </a:p>
                  </a:txBody>
                  <a:tcPr marL="36000" marR="36000"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Sohar Power Plant</a:t>
                      </a:r>
                    </a:p>
                  </a:txBody>
                  <a:tcPr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DOOSAN HEAVY INDUSTRIES</a:t>
                      </a:r>
                    </a:p>
                  </a:txBody>
                  <a:tcPr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MHEW</a:t>
                      </a:r>
                    </a:p>
                  </a:txBody>
                  <a:tcPr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Oman.  DN1800</a:t>
                      </a:r>
                    </a:p>
                  </a:txBody>
                  <a:tcPr marT="45727" marB="45727" anchor="ctr" horzOverflow="overflow"/>
                </a:tc>
                <a:extLst>
                  <a:ext uri="{0D108BD9-81ED-4DB2-BD59-A6C34878D82A}">
                    <a16:rowId xmlns:a16="http://schemas.microsoft.com/office/drawing/2014/main" val="1676642761"/>
                  </a:ext>
                </a:extLst>
              </a:tr>
              <a:tr h="214015">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2004.12</a:t>
                      </a:r>
                    </a:p>
                  </a:txBody>
                  <a:tcPr marL="36000" marR="36000"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3X700MW Coal-Fired Tanjung Bin</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CORPORATION</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TANJUNG BIN POWER SDN.BHD</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Malaysia.  DN1600</a:t>
                      </a:r>
                    </a:p>
                  </a:txBody>
                  <a:tcPr marT="45721" marB="45721" anchor="ctr" horzOverflow="overflow"/>
                </a:tc>
                <a:extLst>
                  <a:ext uri="{0D108BD9-81ED-4DB2-BD59-A6C34878D82A}">
                    <a16:rowId xmlns:a16="http://schemas.microsoft.com/office/drawing/2014/main" val="3818563455"/>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Shin-Wolsung Nuclear Power Plant #1.2</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POWER ENGINEERING CO</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Korea.  DN2100</a:t>
                      </a:r>
                    </a:p>
                  </a:txBody>
                  <a:tcPr marT="45719" marB="45719" anchor="ctr" horzOverflow="overflow"/>
                </a:tc>
                <a:extLst>
                  <a:ext uri="{0D108BD9-81ED-4DB2-BD59-A6C34878D82A}">
                    <a16:rowId xmlns:a16="http://schemas.microsoft.com/office/drawing/2014/main" val="492316873"/>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Shin-Kori Nuclear Power Plant #1.2</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POWER ENGINEERING CO</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Korea.  DN2250</a:t>
                      </a:r>
                    </a:p>
                  </a:txBody>
                  <a:tcPr marT="45719" marB="45719" anchor="ctr" horzOverflow="overflow"/>
                </a:tc>
                <a:extLst>
                  <a:ext uri="{0D108BD9-81ED-4DB2-BD59-A6C34878D82A}">
                    <a16:rowId xmlns:a16="http://schemas.microsoft.com/office/drawing/2014/main" val="2577386077"/>
                  </a:ext>
                </a:extLst>
              </a:tr>
              <a:tr h="21401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Pyong Taek Desulfurization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ENGINEERING</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SOUTH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Korea.  DN900</a:t>
                      </a:r>
                    </a:p>
                  </a:txBody>
                  <a:tcPr marT="45719" marB="45719" anchor="ctr" horzOverflow="overflow"/>
                </a:tc>
                <a:extLst>
                  <a:ext uri="{0D108BD9-81ED-4DB2-BD59-A6C34878D82A}">
                    <a16:rowId xmlns:a16="http://schemas.microsoft.com/office/drawing/2014/main" val="2595452860"/>
                  </a:ext>
                </a:extLst>
              </a:tr>
              <a:tr h="21401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2003.10</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Ha Dong Power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DAEWOO E&amp;C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SOUTH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Knife Gate Valve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Korea.  DN400</a:t>
                      </a:r>
                    </a:p>
                  </a:txBody>
                  <a:tcPr marT="45719" marB="45719" anchor="ctr" horzOverflow="overflow"/>
                </a:tc>
                <a:extLst>
                  <a:ext uri="{0D108BD9-81ED-4DB2-BD59-A6C34878D82A}">
                    <a16:rowId xmlns:a16="http://schemas.microsoft.com/office/drawing/2014/main" val="3042818582"/>
                  </a:ext>
                </a:extLst>
              </a:tr>
              <a:tr h="470826">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2003.11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Young Gwang Nuclear Power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HYDRO&amp;NUCLEAR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HYDRO&amp;NUCLEAR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DN600</a:t>
                      </a:r>
                    </a:p>
                  </a:txBody>
                  <a:tcPr marT="45719" marB="45719" anchor="ctr" horzOverflow="overflow"/>
                </a:tc>
                <a:extLst>
                  <a:ext uri="{0D108BD9-81ED-4DB2-BD59-A6C34878D82A}">
                    <a16:rowId xmlns:a16="http://schemas.microsoft.com/office/drawing/2014/main" val="3037735957"/>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2003.07</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Dangjin Power Plant #5 &amp; #6</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EAST-WEST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EAST-WEST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DN1800</a:t>
                      </a:r>
                    </a:p>
                  </a:txBody>
                  <a:tcPr marT="45719" marB="45719" anchor="ctr" horzOverflow="overflow"/>
                </a:tc>
                <a:extLst>
                  <a:ext uri="{0D108BD9-81ED-4DB2-BD59-A6C34878D82A}">
                    <a16:rowId xmlns:a16="http://schemas.microsoft.com/office/drawing/2014/main" val="3156736527"/>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2003.03</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Young Heung Power Plant 3 &amp; 4</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DN2250</a:t>
                      </a:r>
                    </a:p>
                  </a:txBody>
                  <a:tcPr marT="45719" marB="45719" anchor="ctr" horzOverflow="overflow"/>
                </a:tc>
                <a:extLst>
                  <a:ext uri="{0D108BD9-81ED-4DB2-BD59-A6C34878D82A}">
                    <a16:rowId xmlns:a16="http://schemas.microsoft.com/office/drawing/2014/main" val="497426484"/>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2003.02</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Pusan Complex Thermal Power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DN1950</a:t>
                      </a:r>
                    </a:p>
                  </a:txBody>
                  <a:tcPr marT="45719" marB="45719" anchor="ctr" horzOverflow="overflow"/>
                </a:tc>
                <a:extLst>
                  <a:ext uri="{0D108BD9-81ED-4DB2-BD59-A6C34878D82A}">
                    <a16:rowId xmlns:a16="http://schemas.microsoft.com/office/drawing/2014/main" val="1979998585"/>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2001.05</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Inchon Complex Termal Power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HEAVY INDUSTRIES</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DN1800</a:t>
                      </a:r>
                    </a:p>
                  </a:txBody>
                  <a:tcPr marT="45719" marB="45719" anchor="ctr" horzOverflow="overflow"/>
                </a:tc>
                <a:extLst>
                  <a:ext uri="{0D108BD9-81ED-4DB2-BD59-A6C34878D82A}">
                    <a16:rowId xmlns:a16="http://schemas.microsoft.com/office/drawing/2014/main" val="2099400504"/>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2001.01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Wolsung Nuclear Power Plant </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HEAVY INDUSTRIES</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DN1200</a:t>
                      </a:r>
                    </a:p>
                  </a:txBody>
                  <a:tcPr marT="45719" marB="45719" anchor="ctr" horzOverflow="overflow"/>
                </a:tc>
                <a:extLst>
                  <a:ext uri="{0D108BD9-81ED-4DB2-BD59-A6C34878D82A}">
                    <a16:rowId xmlns:a16="http://schemas.microsoft.com/office/drawing/2014/main" val="420239676"/>
                  </a:ext>
                </a:extLst>
              </a:tr>
            </a:tbl>
          </a:graphicData>
        </a:graphic>
      </p:graphicFrame>
      <p:sp>
        <p:nvSpPr>
          <p:cNvPr id="3" name="TextBox 2">
            <a:extLst>
              <a:ext uri="{FF2B5EF4-FFF2-40B4-BE49-F238E27FC236}">
                <a16:creationId xmlns:a16="http://schemas.microsoft.com/office/drawing/2014/main" id="{9B87D091-289B-36A7-54D8-BD93F1A2586B}"/>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2B5B509D-67CA-5077-F51F-0E8C66175E02}"/>
              </a:ext>
            </a:extLst>
          </p:cNvPr>
          <p:cNvSpPr>
            <a:spLocks noGrp="1"/>
          </p:cNvSpPr>
          <p:nvPr>
            <p:ph type="title"/>
          </p:nvPr>
        </p:nvSpPr>
        <p:spPr>
          <a:xfrm>
            <a:off x="838200" y="862013"/>
            <a:ext cx="6958263"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10785464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E47BE6-B405-1D51-5418-FCF6E945217E}"/>
              </a:ext>
            </a:extLst>
          </p:cNvPr>
          <p:cNvSpPr>
            <a:spLocks noGrp="1"/>
          </p:cNvSpPr>
          <p:nvPr>
            <p:ph type="title"/>
          </p:nvPr>
        </p:nvSpPr>
        <p:spPr>
          <a:xfrm>
            <a:off x="838200" y="862192"/>
            <a:ext cx="7277100" cy="437130"/>
          </a:xfrm>
        </p:spPr>
        <p:txBody>
          <a:bodyPr/>
          <a:lstStyle/>
          <a:p>
            <a:r>
              <a:rPr lang="en-US" altLang="ko-KR" sz="3200" dirty="0">
                <a:latin typeface="游ゴシック" panose="020B0400000000000000" pitchFamily="50" charset="-128"/>
                <a:ea typeface="游ゴシック" panose="020B0400000000000000" pitchFamily="50" charset="-128"/>
              </a:rPr>
              <a:t>Reference List (Desalination Plant)</a:t>
            </a:r>
            <a:endParaRPr lang="ko-KR" altLang="en-US" sz="3200" dirty="0">
              <a:latin typeface="游ゴシック" panose="020B0400000000000000" pitchFamily="50" charset="-128"/>
            </a:endParaRPr>
          </a:p>
        </p:txBody>
      </p:sp>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161213012"/>
              </p:ext>
            </p:extLst>
          </p:nvPr>
        </p:nvGraphicFramePr>
        <p:xfrm>
          <a:off x="609599" y="1299325"/>
          <a:ext cx="10938933" cy="5212104"/>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2223">
                  <a:extLst>
                    <a:ext uri="{9D8B030D-6E8A-4147-A177-3AD203B41FA5}">
                      <a16:colId xmlns:a16="http://schemas.microsoft.com/office/drawing/2014/main" val="426879906"/>
                    </a:ext>
                  </a:extLst>
                </a:gridCol>
                <a:gridCol w="2446867">
                  <a:extLst>
                    <a:ext uri="{9D8B030D-6E8A-4147-A177-3AD203B41FA5}">
                      <a16:colId xmlns:a16="http://schemas.microsoft.com/office/drawing/2014/main" val="1611179328"/>
                    </a:ext>
                  </a:extLst>
                </a:gridCol>
                <a:gridCol w="2054692">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31142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Date</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End User</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Item</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Remark</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2022.06</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YANBU 4 IWP RO Plant Project</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lang="en-US" altLang="ko-KR" sz="900" b="0" i="0" u="none" strike="noStrike" dirty="0">
                          <a:solidFill>
                            <a:srgbClr val="000000"/>
                          </a:solidFill>
                          <a:latin typeface="+mn-ea"/>
                          <a:ea typeface="+mn-ea"/>
                        </a:rPr>
                        <a:t>DOOSAN HEAVY IND</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  (SALINE WATER CONVERSION CORP)</a:t>
                      </a:r>
                    </a:p>
                  </a:txBody>
                  <a:tcPr marT="45686" marB="45686" anchor="ctr" horzOverflow="overflow"/>
                </a:tc>
                <a:tc>
                  <a:txBody>
                    <a:bodyPr/>
                    <a:lstStyle/>
                    <a:p>
                      <a:pPr algn="ctr" fontAlgn="ctr"/>
                      <a:r>
                        <a:rPr lang="en-US" altLang="ko-KR" sz="900" b="0" i="0" u="none" strike="noStrike" dirty="0">
                          <a:solidFill>
                            <a:srgbClr val="000000"/>
                          </a:solidFill>
                          <a:latin typeface="+mn-ea"/>
                          <a:ea typeface="+mn-ea"/>
                        </a:rPr>
                        <a:t>CONCENTRIC / ECCENTRIC(MANUAL)</a:t>
                      </a:r>
                    </a:p>
                  </a:txBody>
                  <a:tcPr marL="72000" marR="72000" marT="45686" marB="45686" anchor="ctr" horzOverflow="overflow"/>
                </a:tc>
                <a:tc>
                  <a:txBody>
                    <a:bodyPr/>
                    <a:lstStyle/>
                    <a:p>
                      <a:pPr algn="ctr" fontAlgn="ctr"/>
                      <a:r>
                        <a:rPr lang="en-US" altLang="ko-KR" sz="900" b="0" i="0" u="none" strike="noStrike" dirty="0">
                          <a:solidFill>
                            <a:srgbClr val="000000"/>
                          </a:solidFill>
                          <a:latin typeface="+mn-ea"/>
                          <a:ea typeface="+mn-ea"/>
                        </a:rPr>
                        <a:t>K.S.A  DN3000</a:t>
                      </a:r>
                    </a:p>
                  </a:txBody>
                  <a:tcPr marT="45686" marB="45686" anchor="ctr" horzOverflow="overflow"/>
                </a:tc>
                <a:extLst>
                  <a:ext uri="{0D108BD9-81ED-4DB2-BD59-A6C34878D82A}">
                    <a16:rowId xmlns:a16="http://schemas.microsoft.com/office/drawing/2014/main" val="3073716782"/>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2021.12</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Shoaiba</a:t>
                      </a:r>
                      <a:r>
                        <a:rPr kumimoji="1" lang="en-US" altLang="ko-KR" sz="900" b="0" i="0" u="none" strike="noStrike" cap="none" normalizeH="0" baseline="0" dirty="0">
                          <a:ln>
                            <a:noFill/>
                          </a:ln>
                          <a:solidFill>
                            <a:schemeClr val="tx1"/>
                          </a:solidFill>
                          <a:effectLst/>
                          <a:latin typeface="+mn-ea"/>
                          <a:ea typeface="+mn-ea"/>
                          <a:cs typeface="Arial" pitchFamily="34" charset="0"/>
                        </a:rPr>
                        <a:t> PJT </a:t>
                      </a:r>
                      <a:r>
                        <a:rPr kumimoji="1" lang="en-US" altLang="ko-KR" sz="900" b="0" i="0" u="none" strike="noStrike" cap="none" normalizeH="0" baseline="0" dirty="0" err="1">
                          <a:ln>
                            <a:noFill/>
                          </a:ln>
                          <a:solidFill>
                            <a:schemeClr val="tx1"/>
                          </a:solidFill>
                          <a:effectLst/>
                          <a:latin typeface="+mn-ea"/>
                          <a:ea typeface="+mn-ea"/>
                          <a:cs typeface="Arial" pitchFamily="34" charset="0"/>
                        </a:rPr>
                        <a:t>Buterfly</a:t>
                      </a:r>
                      <a:r>
                        <a:rPr kumimoji="1" lang="en-US" altLang="ko-KR" sz="900" b="0" i="0" u="none" strike="noStrike" cap="none" normalizeH="0" baseline="0" dirty="0">
                          <a:ln>
                            <a:noFill/>
                          </a:ln>
                          <a:solidFill>
                            <a:schemeClr val="tx1"/>
                          </a:solidFill>
                          <a:effectLst/>
                          <a:latin typeface="+mn-ea"/>
                          <a:ea typeface="+mn-ea"/>
                          <a:cs typeface="Arial" pitchFamily="34" charset="0"/>
                        </a:rPr>
                        <a:t> Valve for NF System</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lang="en-US" altLang="ko-KR" sz="900" b="0" i="0" u="none" strike="noStrike" dirty="0">
                          <a:solidFill>
                            <a:srgbClr val="000000"/>
                          </a:solidFill>
                          <a:latin typeface="+mn-ea"/>
                          <a:ea typeface="+mn-ea"/>
                        </a:rPr>
                        <a:t>DOOSAN HEAVY IND</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  (SALINE WATER CONVERSION CORP)</a:t>
                      </a:r>
                    </a:p>
                  </a:txBody>
                  <a:tcPr marT="45686" marB="45686" anchor="ctr" horzOverflow="overflow"/>
                </a:tc>
                <a:tc>
                  <a:txBody>
                    <a:bodyPr/>
                    <a:lstStyle/>
                    <a:p>
                      <a:pPr algn="ctr" fontAlgn="ctr"/>
                      <a:r>
                        <a:rPr lang="en-US" altLang="ko-KR" sz="900" b="0" i="0" u="none" strike="noStrike" dirty="0">
                          <a:solidFill>
                            <a:srgbClr val="000000"/>
                          </a:solidFill>
                          <a:latin typeface="+mn-ea"/>
                          <a:ea typeface="+mn-ea"/>
                        </a:rPr>
                        <a:t>CONCENTRIC (MANUAL)</a:t>
                      </a:r>
                    </a:p>
                  </a:txBody>
                  <a:tcPr marT="45686" marB="45686" anchor="ctr" horzOverflow="overflow"/>
                </a:tc>
                <a:tc>
                  <a:txBody>
                    <a:bodyPr/>
                    <a:lstStyle/>
                    <a:p>
                      <a:pPr algn="ctr" fontAlgn="ctr"/>
                      <a:r>
                        <a:rPr lang="en-US" altLang="ko-KR" sz="900" b="0" i="0" u="none" strike="noStrike" dirty="0">
                          <a:solidFill>
                            <a:srgbClr val="000000"/>
                          </a:solidFill>
                          <a:latin typeface="+mn-ea"/>
                          <a:ea typeface="+mn-ea"/>
                        </a:rPr>
                        <a:t>K.S.A  DN500</a:t>
                      </a:r>
                    </a:p>
                  </a:txBody>
                  <a:tcPr marT="45686" marB="45686" anchor="ctr" horzOverflow="overflow"/>
                </a:tc>
                <a:extLst>
                  <a:ext uri="{0D108BD9-81ED-4DB2-BD59-A6C34878D82A}">
                    <a16:rowId xmlns:a16="http://schemas.microsoft.com/office/drawing/2014/main" val="1405091839"/>
                  </a:ext>
                </a:extLst>
              </a:tr>
              <a:tr h="248992">
                <a:tc>
                  <a:txBody>
                    <a:bodyPr/>
                    <a:lstStyle/>
                    <a:p>
                      <a:pPr algn="ctr" fontAlgn="ctr"/>
                      <a:r>
                        <a:rPr lang="en-US" sz="900" b="0" i="0" u="none" strike="noStrike" dirty="0">
                          <a:solidFill>
                            <a:srgbClr val="000000"/>
                          </a:solidFill>
                          <a:latin typeface="+mn-ea"/>
                          <a:ea typeface="+mn-ea"/>
                        </a:rPr>
                        <a:t>2014.11</a:t>
                      </a:r>
                    </a:p>
                  </a:txBody>
                  <a:tcPr marL="36000" marR="36000" marT="9522" marB="0" anchor="ctr"/>
                </a:tc>
                <a:tc>
                  <a:txBody>
                    <a:bodyPr/>
                    <a:lstStyle/>
                    <a:p>
                      <a:pPr algn="ctr" fontAlgn="ctr"/>
                      <a:r>
                        <a:rPr lang="en-US" sz="900" b="0" i="0" u="none" strike="noStrike" dirty="0">
                          <a:solidFill>
                            <a:srgbClr val="000000"/>
                          </a:solidFill>
                          <a:latin typeface="+mn-ea"/>
                          <a:ea typeface="+mn-ea"/>
                        </a:rPr>
                        <a:t>  YANBU-3</a:t>
                      </a:r>
                    </a:p>
                  </a:txBody>
                  <a:tcPr marL="9525" marR="9525" marT="9522" marB="0" anchor="ctr"/>
                </a:tc>
                <a:tc>
                  <a:txBody>
                    <a:bodyPr/>
                    <a:lstStyle/>
                    <a:p>
                      <a:pPr algn="ctr" fontAlgn="ctr"/>
                      <a:r>
                        <a:rPr lang="en-US" sz="900" b="0" i="0" u="none" strike="noStrike" dirty="0">
                          <a:solidFill>
                            <a:srgbClr val="000000"/>
                          </a:solidFill>
                          <a:latin typeface="+mn-ea"/>
                          <a:ea typeface="+mn-ea"/>
                        </a:rPr>
                        <a:t>  DOOSAN HEAVY IND</a:t>
                      </a:r>
                    </a:p>
                  </a:txBody>
                  <a:tcPr marL="9525" marR="9525" marT="9522" marB="0" anchor="ctr"/>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  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  (SALINE WATER CONVERSION CORP)</a:t>
                      </a:r>
                    </a:p>
                  </a:txBody>
                  <a:tcPr marL="9525" marR="9525" marT="9522" marB="0" anchor="ctr"/>
                </a:tc>
                <a:tc>
                  <a:txBody>
                    <a:bodyPr/>
                    <a:lstStyle/>
                    <a:p>
                      <a:pPr algn="ctr" fontAlgn="ctr"/>
                      <a:r>
                        <a:rPr lang="en-US" sz="900" b="0" i="0" u="none" strike="noStrike" dirty="0">
                          <a:solidFill>
                            <a:srgbClr val="000000"/>
                          </a:solidFill>
                          <a:latin typeface="+mn-ea"/>
                          <a:ea typeface="+mn-ea"/>
                        </a:rPr>
                        <a:t>CONCENTRIC / ECCENTRIC(MANUAL)</a:t>
                      </a:r>
                    </a:p>
                  </a:txBody>
                  <a:tcPr marL="9525" marR="9525" marT="9522" marB="0" anchor="ctr"/>
                </a:tc>
                <a:tc>
                  <a:txBody>
                    <a:bodyPr/>
                    <a:lstStyle/>
                    <a:p>
                      <a:pPr algn="ctr" fontAlgn="ctr"/>
                      <a:r>
                        <a:rPr lang="en-US" sz="900" b="0" i="0" u="none" strike="noStrike" dirty="0">
                          <a:solidFill>
                            <a:srgbClr val="000000"/>
                          </a:solidFill>
                          <a:latin typeface="+mn-ea"/>
                          <a:ea typeface="+mn-ea"/>
                        </a:rPr>
                        <a:t>K.S.A  DN3200</a:t>
                      </a:r>
                    </a:p>
                  </a:txBody>
                  <a:tcPr marL="9525" marR="9525" marT="9522" marB="0" anchor="ctr"/>
                </a:tc>
                <a:extLst>
                  <a:ext uri="{0D108BD9-81ED-4DB2-BD59-A6C34878D82A}">
                    <a16:rowId xmlns:a16="http://schemas.microsoft.com/office/drawing/2014/main" val="1676642761"/>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2013.12</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RAS ABU FONTAS A2</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TTCL / HITACHI ZOSEN</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DN1650</a:t>
                      </a:r>
                    </a:p>
                  </a:txBody>
                  <a:tcPr marT="45686" marB="45686" anchor="ctr" horzOverflow="overflow"/>
                </a:tc>
                <a:extLst>
                  <a:ext uri="{0D108BD9-81ED-4DB2-BD59-A6C34878D82A}">
                    <a16:rowId xmlns:a16="http://schemas.microsoft.com/office/drawing/2014/main" val="3818563455"/>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RAS AL KHAIR</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(SALINE WATER CONVERSION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DN1900</a:t>
                      </a:r>
                    </a:p>
                  </a:txBody>
                  <a:tcPr marT="45686" marB="45686" anchor="ctr" horzOverflow="overflow"/>
                </a:tc>
                <a:extLst>
                  <a:ext uri="{0D108BD9-81ED-4DB2-BD59-A6C34878D82A}">
                    <a16:rowId xmlns:a16="http://schemas.microsoft.com/office/drawing/2014/main" val="492316873"/>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2009.08</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 DUR PROJECT</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HEAVY IND. </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AL DUR POWER AND WATERCO.</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BAHRAIN, DN1800</a:t>
                      </a:r>
                    </a:p>
                  </a:txBody>
                  <a:tcPr marT="45686" marB="45686" anchor="ctr" horzOverflow="overflow"/>
                </a:tc>
                <a:extLst>
                  <a:ext uri="{0D108BD9-81ED-4DB2-BD59-A6C34878D82A}">
                    <a16:rowId xmlns:a16="http://schemas.microsoft.com/office/drawing/2014/main" val="2577386077"/>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2008.10</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SHUAIBAH NORTH</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M.E.W</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DN2600</a:t>
                      </a:r>
                    </a:p>
                  </a:txBody>
                  <a:tcPr marT="45686" marB="45686" anchor="ctr" horzOverflow="overflow"/>
                </a:tc>
                <a:extLst>
                  <a:ext uri="{0D108BD9-81ED-4DB2-BD59-A6C34878D82A}">
                    <a16:rowId xmlns:a16="http://schemas.microsoft.com/office/drawing/2014/main" val="2595452860"/>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2008.07</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JEBEL ALI “M” Station</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D.E.W.A</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DN2400</a:t>
                      </a:r>
                    </a:p>
                  </a:txBody>
                  <a:tcPr marT="45686" marB="45686" anchor="ctr" horzOverflow="overflow"/>
                </a:tc>
                <a:extLst>
                  <a:ext uri="{0D108BD9-81ED-4DB2-BD59-A6C34878D82A}">
                    <a16:rowId xmlns:a16="http://schemas.microsoft.com/office/drawing/2014/main" val="3042818582"/>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2008.01</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RAS ABU FONTAS A1 Blending</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DN1300</a:t>
                      </a:r>
                    </a:p>
                  </a:txBody>
                  <a:tcPr marT="45686" marB="45686" anchor="ctr" horzOverflow="overflow"/>
                </a:tc>
                <a:extLst>
                  <a:ext uri="{0D108BD9-81ED-4DB2-BD59-A6C34878D82A}">
                    <a16:rowId xmlns:a16="http://schemas.microsoft.com/office/drawing/2014/main" val="3037735957"/>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2007.12</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RAS ABU FONTAS A1</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DN2200</a:t>
                      </a:r>
                    </a:p>
                  </a:txBody>
                  <a:tcPr marT="45686" marB="45686" anchor="ctr" horzOverflow="overflow"/>
                </a:tc>
                <a:extLst>
                  <a:ext uri="{0D108BD9-81ED-4DB2-BD59-A6C34878D82A}">
                    <a16:rowId xmlns:a16="http://schemas.microsoft.com/office/drawing/2014/main" val="3156736527"/>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2007.10</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MARAFIQ</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HEAVY IND.</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MARAFIQ</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DN2000</a:t>
                      </a:r>
                    </a:p>
                  </a:txBody>
                  <a:tcPr marT="45686" marB="45686" anchor="ctr" horzOverflow="overflow"/>
                </a:tc>
                <a:extLst>
                  <a:ext uri="{0D108BD9-81ED-4DB2-BD59-A6C34878D82A}">
                    <a16:rowId xmlns:a16="http://schemas.microsoft.com/office/drawing/2014/main" val="497426484"/>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2006.08</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Shuaibah</a:t>
                      </a:r>
                      <a:r>
                        <a:rPr kumimoji="1" lang="en-US" altLang="ko-KR" sz="900" b="0" i="0" u="none" strike="noStrike" cap="none" normalizeH="0" baseline="0" dirty="0">
                          <a:ln>
                            <a:noFill/>
                          </a:ln>
                          <a:solidFill>
                            <a:schemeClr val="tx1"/>
                          </a:solidFill>
                          <a:effectLst/>
                          <a:latin typeface="+mn-ea"/>
                          <a:ea typeface="+mn-ea"/>
                          <a:cs typeface="Arial" pitchFamily="34" charset="0"/>
                        </a:rPr>
                        <a:t> IWPP Ph.3</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INDUSTRIES</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(SALINE WATER CONVERSION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DN1800</a:t>
                      </a:r>
                    </a:p>
                  </a:txBody>
                  <a:tcPr marT="45686" marB="45686" anchor="ctr" horzOverflow="overflow"/>
                </a:tc>
                <a:extLst>
                  <a:ext uri="{0D108BD9-81ED-4DB2-BD59-A6C34878D82A}">
                    <a16:rowId xmlns:a16="http://schemas.microsoft.com/office/drawing/2014/main" val="1979998585"/>
                  </a:ext>
                </a:extLst>
              </a:tr>
              <a:tr h="20047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2006.03</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Jebel Ali "L" Desalination Phase II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FISIA ITANLIMPIANTI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D.E.W.A</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DUBAI  DN2200</a:t>
                      </a:r>
                    </a:p>
                  </a:txBody>
                  <a:tcPr marT="45686" marB="45686" anchor="ctr" horzOverflow="overflow"/>
                </a:tc>
                <a:extLst>
                  <a:ext uri="{0D108BD9-81ED-4DB2-BD59-A6C34878D82A}">
                    <a16:rowId xmlns:a16="http://schemas.microsoft.com/office/drawing/2014/main" val="390795012"/>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2006.04</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Ras</a:t>
                      </a:r>
                      <a:r>
                        <a:rPr kumimoji="1" lang="en-US" altLang="ko-KR" sz="900" b="0" i="0" u="none" strike="noStrike" cap="none" normalizeH="0" baseline="0" dirty="0">
                          <a:ln>
                            <a:noFill/>
                          </a:ln>
                          <a:solidFill>
                            <a:schemeClr val="tx1"/>
                          </a:solidFill>
                          <a:effectLst/>
                          <a:latin typeface="+mn-ea"/>
                          <a:ea typeface="+mn-ea"/>
                          <a:cs typeface="Arial" pitchFamily="34" charset="0"/>
                        </a:rPr>
                        <a:t> Abu </a:t>
                      </a:r>
                      <a:r>
                        <a:rPr kumimoji="1" lang="en-US" altLang="ko-KR" sz="900" b="0" i="0" u="none" strike="noStrike" cap="none" normalizeH="0" baseline="0" dirty="0" err="1">
                          <a:ln>
                            <a:noFill/>
                          </a:ln>
                          <a:solidFill>
                            <a:schemeClr val="tx1"/>
                          </a:solidFill>
                          <a:effectLst/>
                          <a:latin typeface="+mn-ea"/>
                          <a:ea typeface="+mn-ea"/>
                          <a:cs typeface="Arial" pitchFamily="34" charset="0"/>
                        </a:rPr>
                        <a:t>Fontas</a:t>
                      </a:r>
                      <a:r>
                        <a:rPr kumimoji="1" lang="en-US" altLang="ko-KR" sz="900" b="0" i="0" u="none" strike="noStrike" cap="none" normalizeH="0" baseline="0" dirty="0">
                          <a:ln>
                            <a:noFill/>
                          </a:ln>
                          <a:solidFill>
                            <a:schemeClr val="tx1"/>
                          </a:solidFill>
                          <a:effectLst/>
                          <a:latin typeface="+mn-ea"/>
                          <a:ea typeface="+mn-ea"/>
                          <a:cs typeface="Arial" pitchFamily="34" charset="0"/>
                        </a:rPr>
                        <a:t> B2(Blending)</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ITANLIMPIANTI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DN1200</a:t>
                      </a:r>
                    </a:p>
                  </a:txBody>
                  <a:tcPr marT="45686" marB="45686" anchor="ctr" horzOverflow="overflow"/>
                </a:tc>
                <a:extLst>
                  <a:ext uri="{0D108BD9-81ED-4DB2-BD59-A6C34878D82A}">
                    <a16:rowId xmlns:a16="http://schemas.microsoft.com/office/drawing/2014/main" val="2099400504"/>
                  </a:ext>
                </a:extLst>
              </a:tr>
            </a:tbl>
          </a:graphicData>
        </a:graphic>
      </p:graphicFrame>
      <p:sp>
        <p:nvSpPr>
          <p:cNvPr id="3" name="TextBox 2">
            <a:extLst>
              <a:ext uri="{FF2B5EF4-FFF2-40B4-BE49-F238E27FC236}">
                <a16:creationId xmlns:a16="http://schemas.microsoft.com/office/drawing/2014/main" id="{F1DBFAC9-29EF-773F-93C3-2D3740601545}"/>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7261446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3049848047"/>
              </p:ext>
            </p:extLst>
          </p:nvPr>
        </p:nvGraphicFramePr>
        <p:xfrm>
          <a:off x="609599" y="1299324"/>
          <a:ext cx="10938933" cy="5176540"/>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3734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20672">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2006.02</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Ras</a:t>
                      </a:r>
                      <a:r>
                        <a:rPr kumimoji="1" lang="en-US" altLang="ko-KR" sz="900" b="0" i="0" u="none" strike="noStrike" cap="none" normalizeH="0" baseline="0" dirty="0">
                          <a:ln>
                            <a:noFill/>
                          </a:ln>
                          <a:solidFill>
                            <a:schemeClr val="tx1"/>
                          </a:solidFill>
                          <a:effectLst/>
                          <a:latin typeface="+mn-ea"/>
                          <a:ea typeface="+mn-ea"/>
                          <a:cs typeface="Arial" pitchFamily="34" charset="0"/>
                        </a:rPr>
                        <a:t> Abu </a:t>
                      </a:r>
                      <a:r>
                        <a:rPr kumimoji="1" lang="en-US" altLang="ko-KR" sz="900" b="0" i="0" u="none" strike="noStrike" cap="none" normalizeH="0" baseline="0" dirty="0" err="1">
                          <a:ln>
                            <a:noFill/>
                          </a:ln>
                          <a:solidFill>
                            <a:schemeClr val="tx1"/>
                          </a:solidFill>
                          <a:effectLst/>
                          <a:latin typeface="+mn-ea"/>
                          <a:ea typeface="+mn-ea"/>
                          <a:cs typeface="Arial" pitchFamily="34" charset="0"/>
                        </a:rPr>
                        <a:t>Fontas</a:t>
                      </a:r>
                      <a:r>
                        <a:rPr kumimoji="1" lang="en-US" altLang="ko-KR" sz="900" b="0" i="0" u="none" strike="noStrike" cap="none" normalizeH="0" baseline="0" dirty="0">
                          <a:ln>
                            <a:noFill/>
                          </a:ln>
                          <a:solidFill>
                            <a:schemeClr val="tx1"/>
                          </a:solidFill>
                          <a:effectLst/>
                          <a:latin typeface="+mn-ea"/>
                          <a:ea typeface="+mn-ea"/>
                          <a:cs typeface="Arial" pitchFamily="34" charset="0"/>
                        </a:rPr>
                        <a:t> B2 Desalination</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ITANLIMPIANTI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 (QATAR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DN2500</a:t>
                      </a:r>
                    </a:p>
                  </a:txBody>
                  <a:tcPr marT="45686" marB="45686" anchor="ctr" horzOverflow="overflow"/>
                </a:tc>
                <a:extLst>
                  <a:ext uri="{0D108BD9-81ED-4DB2-BD59-A6C34878D82A}">
                    <a16:rowId xmlns:a16="http://schemas.microsoft.com/office/drawing/2014/main" val="3073716782"/>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Sabiya</a:t>
                      </a:r>
                      <a:r>
                        <a:rPr kumimoji="1" lang="en-US" altLang="ko-KR" sz="900" b="0" i="0" u="none" strike="noStrike" cap="none" normalizeH="0" baseline="0" dirty="0">
                          <a:ln>
                            <a:noFill/>
                          </a:ln>
                          <a:solidFill>
                            <a:schemeClr val="tx1"/>
                          </a:solidFill>
                          <a:effectLst/>
                          <a:latin typeface="+mn-ea"/>
                          <a:ea typeface="+mn-ea"/>
                          <a:cs typeface="Arial" pitchFamily="34" charset="0"/>
                        </a:rPr>
                        <a:t> Ph.3</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MINISTRY OF ENERGY(KUWAIT)</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DN2400</a:t>
                      </a:r>
                    </a:p>
                  </a:txBody>
                  <a:tcPr marL="91447" marR="91447" marT="45723" marB="45723" anchor="ctr" horzOverflow="overflow"/>
                </a:tc>
                <a:extLst>
                  <a:ext uri="{0D108BD9-81ED-4DB2-BD59-A6C34878D82A}">
                    <a16:rowId xmlns:a16="http://schemas.microsoft.com/office/drawing/2014/main" val="1405091839"/>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Sohar</a:t>
                      </a:r>
                      <a:r>
                        <a:rPr kumimoji="1" lang="en-US" altLang="ko-KR" sz="900" b="0" i="0" u="none" strike="noStrike" cap="none" normalizeH="0" baseline="0" dirty="0">
                          <a:ln>
                            <a:noFill/>
                          </a:ln>
                          <a:solidFill>
                            <a:schemeClr val="tx1"/>
                          </a:solidFill>
                          <a:effectLst/>
                          <a:latin typeface="+mn-ea"/>
                          <a:ea typeface="+mn-ea"/>
                          <a:cs typeface="Arial" pitchFamily="34" charset="0"/>
                        </a:rPr>
                        <a:t> Desalination</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MHEW</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DN1800</a:t>
                      </a:r>
                    </a:p>
                  </a:txBody>
                  <a:tcPr marL="91447" marR="91447" marT="45723" marB="45723" anchor="ctr" horzOverflow="overflow"/>
                </a:tc>
                <a:extLst>
                  <a:ext uri="{0D108BD9-81ED-4DB2-BD59-A6C34878D82A}">
                    <a16:rowId xmlns:a16="http://schemas.microsoft.com/office/drawing/2014/main" val="1676642761"/>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Ras</a:t>
                      </a:r>
                      <a:r>
                        <a:rPr kumimoji="1" lang="en-US" altLang="ko-KR" sz="900" b="0" i="0" u="none" strike="noStrike" cap="none" normalizeH="0" baseline="0" dirty="0">
                          <a:ln>
                            <a:noFill/>
                          </a:ln>
                          <a:solidFill>
                            <a:schemeClr val="tx1"/>
                          </a:solidFill>
                          <a:effectLst/>
                          <a:latin typeface="+mn-ea"/>
                          <a:ea typeface="+mn-ea"/>
                          <a:cs typeface="Arial" pitchFamily="34" charset="0"/>
                        </a:rPr>
                        <a:t> </a:t>
                      </a:r>
                      <a:r>
                        <a:rPr kumimoji="1" lang="en-US" altLang="ko-KR" sz="900" b="0" i="0" u="none" strike="noStrike" cap="none" normalizeH="0" baseline="0" dirty="0" err="1">
                          <a:ln>
                            <a:noFill/>
                          </a:ln>
                          <a:solidFill>
                            <a:schemeClr val="tx1"/>
                          </a:solidFill>
                          <a:effectLst/>
                          <a:latin typeface="+mn-ea"/>
                          <a:ea typeface="+mn-ea"/>
                          <a:cs typeface="Arial" pitchFamily="34" charset="0"/>
                        </a:rPr>
                        <a:t>Laffan</a:t>
                      </a:r>
                      <a:r>
                        <a:rPr kumimoji="1" lang="en-US" altLang="ko-KR" sz="900" b="0" i="0" u="none" strike="noStrike" cap="none" normalizeH="0" baseline="0" dirty="0">
                          <a:ln>
                            <a:noFill/>
                          </a:ln>
                          <a:solidFill>
                            <a:schemeClr val="tx1"/>
                          </a:solidFill>
                          <a:effectLst/>
                          <a:latin typeface="+mn-ea"/>
                          <a:ea typeface="+mn-ea"/>
                          <a:cs typeface="Arial" pitchFamily="34" charset="0"/>
                        </a:rPr>
                        <a:t> Desalination</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ELECTRICITY&amp;WATER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CORP</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DN2500</a:t>
                      </a:r>
                    </a:p>
                  </a:txBody>
                  <a:tcPr marL="91447" marR="91447" marT="45723" marB="45723" anchor="ctr" horzOverflow="overflow"/>
                </a:tc>
                <a:extLst>
                  <a:ext uri="{0D108BD9-81ED-4DB2-BD59-A6C34878D82A}">
                    <a16:rowId xmlns:a16="http://schemas.microsoft.com/office/drawing/2014/main" val="3818563455"/>
                  </a:ext>
                </a:extLst>
              </a:tr>
              <a:tr h="30228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2004.12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Um Al Nar Extension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HITACHI ZOSEN</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D.E.W.A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DN600</a:t>
                      </a:r>
                    </a:p>
                  </a:txBody>
                  <a:tcPr marL="91447" marR="91447" marT="45723" marB="45723" anchor="ctr" horzOverflow="overflow"/>
                </a:tc>
                <a:extLst>
                  <a:ext uri="{0D108BD9-81ED-4DB2-BD59-A6C34878D82A}">
                    <a16:rowId xmlns:a16="http://schemas.microsoft.com/office/drawing/2014/main" val="492316873"/>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Sabiya</a:t>
                      </a:r>
                      <a:r>
                        <a:rPr kumimoji="1" lang="en-US" altLang="ko-KR" sz="900" b="0" i="0" u="none" strike="noStrike" cap="none" normalizeH="0" baseline="0" dirty="0">
                          <a:ln>
                            <a:noFill/>
                          </a:ln>
                          <a:solidFill>
                            <a:schemeClr val="tx1"/>
                          </a:solidFill>
                          <a:effectLst/>
                          <a:latin typeface="+mn-ea"/>
                          <a:ea typeface="+mn-ea"/>
                          <a:cs typeface="Arial" pitchFamily="34" charset="0"/>
                        </a:rPr>
                        <a:t> Desalination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MINISTRY OF ENERGY(KUWAIT)</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DN2400</a:t>
                      </a:r>
                    </a:p>
                  </a:txBody>
                  <a:tcPr marL="91447" marR="91447" marT="45723" marB="45723" anchor="ctr" horzOverflow="overflow"/>
                </a:tc>
                <a:extLst>
                  <a:ext uri="{0D108BD9-81ED-4DB2-BD59-A6C34878D82A}">
                    <a16:rowId xmlns:a16="http://schemas.microsoft.com/office/drawing/2014/main" val="2577386077"/>
                  </a:ext>
                </a:extLst>
              </a:tr>
              <a:tr h="218690">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Jebel Ali  "L" (Blending)</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ITANLIMPIANTI</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D.E.W.A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DUBAI  DN1400</a:t>
                      </a:r>
                    </a:p>
                  </a:txBody>
                  <a:tcPr marL="91447" marR="91447" marT="45723" marB="45723" anchor="ctr" horzOverflow="overflow"/>
                </a:tc>
                <a:extLst>
                  <a:ext uri="{0D108BD9-81ED-4DB2-BD59-A6C34878D82A}">
                    <a16:rowId xmlns:a16="http://schemas.microsoft.com/office/drawing/2014/main" val="2595452860"/>
                  </a:ext>
                </a:extLst>
              </a:tr>
              <a:tr h="218690">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Jebel Ali  "L" Phase I</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ITANLIMPIANTI</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D.E.W.A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DUBAI  DN2400</a:t>
                      </a:r>
                    </a:p>
                  </a:txBody>
                  <a:tcPr marL="91447" marR="91447" marT="45723" marB="45723" anchor="ctr" horzOverflow="overflow"/>
                </a:tc>
                <a:extLst>
                  <a:ext uri="{0D108BD9-81ED-4DB2-BD59-A6C34878D82A}">
                    <a16:rowId xmlns:a16="http://schemas.microsoft.com/office/drawing/2014/main" val="3042818582"/>
                  </a:ext>
                </a:extLst>
              </a:tr>
              <a:tr h="30228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2003.01</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Shuweihat</a:t>
                      </a:r>
                      <a:r>
                        <a:rPr kumimoji="1" lang="en-US" altLang="ko-KR" sz="900" b="0" i="0" u="none" strike="noStrike" cap="none" normalizeH="0" baseline="0" dirty="0">
                          <a:ln>
                            <a:noFill/>
                          </a:ln>
                          <a:solidFill>
                            <a:schemeClr val="tx1"/>
                          </a:solidFill>
                          <a:effectLst/>
                          <a:latin typeface="+mn-ea"/>
                          <a:ea typeface="+mn-ea"/>
                          <a:cs typeface="Arial" pitchFamily="34" charset="0"/>
                        </a:rPr>
                        <a:t>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FISIA ITANLIMPIANTI</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CMS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DN1000</a:t>
                      </a:r>
                    </a:p>
                  </a:txBody>
                  <a:tcPr marL="91447" marR="91447" marT="45723" marB="45723" anchor="ctr" horzOverflow="overflow"/>
                </a:tc>
                <a:extLst>
                  <a:ext uri="{0D108BD9-81ED-4DB2-BD59-A6C34878D82A}">
                    <a16:rowId xmlns:a16="http://schemas.microsoft.com/office/drawing/2014/main" val="3037735957"/>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2002.05</a:t>
                      </a:r>
                    </a:p>
                  </a:txBody>
                  <a:tcPr marL="0" marR="0"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Fujairah (Plant)</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OFFSETS GROUP</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DN850</a:t>
                      </a:r>
                    </a:p>
                  </a:txBody>
                  <a:tcPr marL="91447" marR="91447" marT="45723" marB="45723" anchor="ctr" horzOverflow="overflow"/>
                </a:tc>
                <a:extLst>
                  <a:ext uri="{0D108BD9-81ED-4DB2-BD59-A6C34878D82A}">
                    <a16:rowId xmlns:a16="http://schemas.microsoft.com/office/drawing/2014/main" val="3156736527"/>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2002.04</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Fujairah</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OFFSETS GROUP</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DN2400</a:t>
                      </a:r>
                    </a:p>
                  </a:txBody>
                  <a:tcPr marL="91447" marR="91447" marT="45723" marB="45723" anchor="ctr" horzOverflow="overflow"/>
                </a:tc>
                <a:extLst>
                  <a:ext uri="{0D108BD9-81ED-4DB2-BD59-A6C34878D82A}">
                    <a16:rowId xmlns:a16="http://schemas.microsoft.com/office/drawing/2014/main" val="497426484"/>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2001.01</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Umm Al Nar</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ADWEA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DN2400</a:t>
                      </a:r>
                    </a:p>
                  </a:txBody>
                  <a:tcPr marL="91447" marR="91447" marT="45723" marB="45723" anchor="ctr" horzOverflow="overflow"/>
                </a:tc>
                <a:extLst>
                  <a:ext uri="{0D108BD9-81ED-4DB2-BD59-A6C34878D82A}">
                    <a16:rowId xmlns:a16="http://schemas.microsoft.com/office/drawing/2014/main" val="1979998585"/>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2000.05</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Az-Zour</a:t>
                      </a:r>
                      <a:r>
                        <a:rPr kumimoji="1" lang="en-US" altLang="ko-KR" sz="900" b="0" i="0" u="none" strike="noStrike" cap="none" normalizeH="0" baseline="0" dirty="0">
                          <a:ln>
                            <a:noFill/>
                          </a:ln>
                          <a:solidFill>
                            <a:schemeClr val="tx1"/>
                          </a:solidFill>
                          <a:effectLst/>
                          <a:latin typeface="+mn-ea"/>
                          <a:ea typeface="+mn-ea"/>
                          <a:cs typeface="Arial" pitchFamily="34" charset="0"/>
                        </a:rPr>
                        <a:t>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MEW</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DN1400</a:t>
                      </a:r>
                    </a:p>
                  </a:txBody>
                  <a:tcPr marL="91447" marR="91447" marT="45723" marB="45723" anchor="ctr" horzOverflow="overflow"/>
                </a:tc>
                <a:extLst>
                  <a:ext uri="{0D108BD9-81ED-4DB2-BD59-A6C34878D82A}">
                    <a16:rowId xmlns:a16="http://schemas.microsoft.com/office/drawing/2014/main" val="390795012"/>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2000.05</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a:t>
                      </a:r>
                      <a:r>
                        <a:rPr kumimoji="1" lang="en-US" altLang="ko-KR" sz="900" b="0" i="0" u="none" strike="noStrike" cap="none" normalizeH="0" baseline="0" dirty="0" err="1">
                          <a:ln>
                            <a:noFill/>
                          </a:ln>
                          <a:solidFill>
                            <a:schemeClr val="tx1"/>
                          </a:solidFill>
                          <a:effectLst/>
                          <a:latin typeface="+mn-ea"/>
                          <a:ea typeface="+mn-ea"/>
                          <a:cs typeface="Arial" pitchFamily="34" charset="0"/>
                        </a:rPr>
                        <a:t>Taweelah</a:t>
                      </a:r>
                      <a:r>
                        <a:rPr kumimoji="1" lang="en-US" altLang="ko-KR" sz="900" b="0" i="0" u="none" strike="noStrike" cap="none" normalizeH="0" baseline="0" dirty="0">
                          <a:ln>
                            <a:noFill/>
                          </a:ln>
                          <a:solidFill>
                            <a:schemeClr val="tx1"/>
                          </a:solidFill>
                          <a:effectLst/>
                          <a:latin typeface="+mn-ea"/>
                          <a:ea typeface="+mn-ea"/>
                          <a:cs typeface="Arial" pitchFamily="34" charset="0"/>
                        </a:rPr>
                        <a:t> A2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ADWEA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DN2400</a:t>
                      </a:r>
                    </a:p>
                  </a:txBody>
                  <a:tcPr marL="91447" marR="91447" marT="45723" marB="45723" anchor="ctr" horzOverflow="overflow"/>
                </a:tc>
                <a:extLst>
                  <a:ext uri="{0D108BD9-81ED-4DB2-BD59-A6C34878D82A}">
                    <a16:rowId xmlns:a16="http://schemas.microsoft.com/office/drawing/2014/main" val="2099400504"/>
                  </a:ext>
                </a:extLst>
              </a:tr>
            </a:tbl>
          </a:graphicData>
        </a:graphic>
      </p:graphicFrame>
      <p:sp>
        <p:nvSpPr>
          <p:cNvPr id="3" name="TextBox 2">
            <a:extLst>
              <a:ext uri="{FF2B5EF4-FFF2-40B4-BE49-F238E27FC236}">
                <a16:creationId xmlns:a16="http://schemas.microsoft.com/office/drawing/2014/main" id="{9C8D6A34-1757-8BC4-8149-01EEF4BFC5E7}"/>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10" name="제목 1">
            <a:extLst>
              <a:ext uri="{FF2B5EF4-FFF2-40B4-BE49-F238E27FC236}">
                <a16:creationId xmlns:a16="http://schemas.microsoft.com/office/drawing/2014/main" id="{3B94C51C-EAEB-7054-0F8A-F010638C8642}"/>
              </a:ext>
            </a:extLst>
          </p:cNvPr>
          <p:cNvSpPr>
            <a:spLocks noGrp="1"/>
          </p:cNvSpPr>
          <p:nvPr>
            <p:ph type="title"/>
          </p:nvPr>
        </p:nvSpPr>
        <p:spPr>
          <a:xfrm>
            <a:off x="838200" y="862013"/>
            <a:ext cx="7905750" cy="436562"/>
          </a:xfrm>
        </p:spPr>
        <p:txBody>
          <a:bodyPr/>
          <a:lstStyle/>
          <a:p>
            <a:r>
              <a:rPr lang="en-US" altLang="ko-KR" sz="3200" dirty="0">
                <a:latin typeface="游ゴシック" panose="020B0400000000000000" pitchFamily="50" charset="-128"/>
                <a:ea typeface="游ゴシック" panose="020B0400000000000000" pitchFamily="50" charset="-128"/>
              </a:rPr>
              <a:t>Reference List (Desalination Plant)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308564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1207419718"/>
              </p:ext>
            </p:extLst>
          </p:nvPr>
        </p:nvGraphicFramePr>
        <p:xfrm>
          <a:off x="609599" y="1299324"/>
          <a:ext cx="10938933" cy="5096673"/>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3734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206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2019.10</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Chilled Water Network at Dubai Harbor Development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ISLAND TOWER</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EMAAR</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DN1000</a:t>
                      </a:r>
                    </a:p>
                  </a:txBody>
                  <a:tcPr marT="45679" marB="45679" anchor="ctr" horzOverflow="overflow"/>
                </a:tc>
                <a:extLst>
                  <a:ext uri="{0D108BD9-81ED-4DB2-BD59-A6C34878D82A}">
                    <a16:rowId xmlns:a16="http://schemas.microsoft.com/office/drawing/2014/main" val="3073716782"/>
                  </a:ext>
                </a:extLst>
              </a:tr>
              <a:tr h="34990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2015.11</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RC 201-02</a:t>
                      </a:r>
                      <a:r>
                        <a:rPr kumimoji="1" lang="ko-KR" altLang="en-US" sz="900" b="0" i="0" u="none" strike="noStrike" cap="none" normalizeH="0" baseline="0" dirty="0">
                          <a:ln>
                            <a:noFill/>
                          </a:ln>
                          <a:solidFill>
                            <a:schemeClr val="tx1"/>
                          </a:solidFill>
                          <a:effectLst/>
                          <a:latin typeface="+mn-ea"/>
                          <a:ea typeface="+mn-ea"/>
                          <a:cs typeface="Arial" pitchFamily="34" charset="0"/>
                        </a:rPr>
                        <a:t> </a:t>
                      </a:r>
                      <a:r>
                        <a:rPr kumimoji="1" lang="en-US" altLang="ko-KR" sz="900" b="0" i="0" u="none" strike="noStrike" cap="none" normalizeH="0" baseline="0" dirty="0">
                          <a:ln>
                            <a:noFill/>
                          </a:ln>
                          <a:solidFill>
                            <a:schemeClr val="tx1"/>
                          </a:solidFill>
                          <a:effectLst/>
                          <a:latin typeface="+mn-ea"/>
                          <a:ea typeface="+mn-ea"/>
                          <a:cs typeface="Arial" pitchFamily="34" charset="0"/>
                        </a:rPr>
                        <a:t>Project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PCMC</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DN2600</a:t>
                      </a:r>
                    </a:p>
                  </a:txBody>
                  <a:tcPr marT="45679" marB="45679" anchor="ctr" horzOverflow="overflow"/>
                </a:tc>
                <a:extLst>
                  <a:ext uri="{0D108BD9-81ED-4DB2-BD59-A6C34878D82A}">
                    <a16:rowId xmlns:a16="http://schemas.microsoft.com/office/drawing/2014/main" val="1405091839"/>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2015.05</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RC 201-01</a:t>
                      </a:r>
                      <a:r>
                        <a:rPr kumimoji="1" lang="ko-KR" altLang="en-US" sz="900" b="0" i="0" u="none" strike="noStrike" cap="none" normalizeH="0" baseline="0" dirty="0">
                          <a:ln>
                            <a:noFill/>
                          </a:ln>
                          <a:solidFill>
                            <a:schemeClr val="tx1"/>
                          </a:solidFill>
                          <a:effectLst/>
                          <a:latin typeface="+mn-ea"/>
                          <a:ea typeface="+mn-ea"/>
                          <a:cs typeface="Arial" pitchFamily="34" charset="0"/>
                        </a:rPr>
                        <a:t> </a:t>
                      </a:r>
                      <a:r>
                        <a:rPr kumimoji="1" lang="en-US" altLang="ko-KR" sz="900" b="0" i="0" u="none" strike="noStrike" cap="none" normalizeH="0" baseline="0" dirty="0">
                          <a:ln>
                            <a:noFill/>
                          </a:ln>
                          <a:solidFill>
                            <a:schemeClr val="tx1"/>
                          </a:solidFill>
                          <a:effectLst/>
                          <a:latin typeface="+mn-ea"/>
                          <a:ea typeface="+mn-ea"/>
                          <a:cs typeface="Arial" pitchFamily="34" charset="0"/>
                        </a:rPr>
                        <a:t>Project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FEMCO</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DN3300</a:t>
                      </a:r>
                    </a:p>
                  </a:txBody>
                  <a:tcPr marT="45679" marB="45679" anchor="ctr" horzOverflow="overflow"/>
                </a:tc>
                <a:extLst>
                  <a:ext uri="{0D108BD9-81ED-4DB2-BD59-A6C34878D82A}">
                    <a16:rowId xmlns:a16="http://schemas.microsoft.com/office/drawing/2014/main" val="1676642761"/>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2010.08</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MARAFIQ STG UNIT 5 &amp; 6 PJT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HAN-WHA  E&amp;C</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MARAFIQ</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Waterworks(MOV)</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DN3400</a:t>
                      </a:r>
                    </a:p>
                  </a:txBody>
                  <a:tcPr marT="45679" marB="45679" anchor="ctr" horzOverflow="overflow"/>
                </a:tc>
                <a:extLst>
                  <a:ext uri="{0D108BD9-81ED-4DB2-BD59-A6C34878D82A}">
                    <a16:rowId xmlns:a16="http://schemas.microsoft.com/office/drawing/2014/main" val="3818563455"/>
                  </a:ext>
                </a:extLst>
              </a:tr>
              <a:tr h="302283">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2010.06</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RC 065 C46R</a:t>
                      </a:r>
                      <a:r>
                        <a:rPr kumimoji="1" lang="ko-KR" altLang="en-US" sz="900" b="0" i="0" u="none" strike="noStrike" cap="none" normalizeH="0" baseline="0" dirty="0">
                          <a:ln>
                            <a:noFill/>
                          </a:ln>
                          <a:solidFill>
                            <a:schemeClr val="tx1"/>
                          </a:solidFill>
                          <a:effectLst/>
                          <a:latin typeface="+mn-ea"/>
                          <a:ea typeface="+mn-ea"/>
                          <a:cs typeface="Arial" pitchFamily="34" charset="0"/>
                        </a:rPr>
                        <a:t> </a:t>
                      </a:r>
                      <a:r>
                        <a:rPr kumimoji="1" lang="en-US" altLang="ko-KR" sz="900" b="0" i="0" u="none" strike="noStrike" cap="none" normalizeH="0" baseline="0" dirty="0">
                          <a:ln>
                            <a:noFill/>
                          </a:ln>
                          <a:solidFill>
                            <a:schemeClr val="tx1"/>
                          </a:solidFill>
                          <a:effectLst/>
                          <a:latin typeface="+mn-ea"/>
                          <a:ea typeface="+mn-ea"/>
                          <a:cs typeface="Arial" pitchFamily="34" charset="0"/>
                        </a:rPr>
                        <a:t>Project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BINLADIN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DN3000</a:t>
                      </a:r>
                    </a:p>
                  </a:txBody>
                  <a:tcPr marT="45679" marB="45679" anchor="ctr" horzOverflow="overflow"/>
                </a:tc>
                <a:extLst>
                  <a:ext uri="{0D108BD9-81ED-4DB2-BD59-A6C34878D82A}">
                    <a16:rowId xmlns:a16="http://schemas.microsoft.com/office/drawing/2014/main" val="492316873"/>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2009.06</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MANDAI HILL 68 Project</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JURONG PRIMEWIDE PTE LTD.</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PUBLIC UTILITY BOARD(P.U.B)</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Singapore, DN2200</a:t>
                      </a:r>
                    </a:p>
                  </a:txBody>
                  <a:tcPr marT="45679" marB="45679" anchor="ctr" horzOverflow="overflow"/>
                </a:tc>
                <a:extLst>
                  <a:ext uri="{0D108BD9-81ED-4DB2-BD59-A6C34878D82A}">
                    <a16:rowId xmlns:a16="http://schemas.microsoft.com/office/drawing/2014/main" val="2577386077"/>
                  </a:ext>
                </a:extLst>
              </a:tr>
              <a:tr h="218690">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2008.12</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RC 065 C45 Project</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AZMEEL</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DN3000</a:t>
                      </a:r>
                    </a:p>
                  </a:txBody>
                  <a:tcPr marT="45679" marB="45679" anchor="ctr" horzOverflow="overflow"/>
                </a:tc>
                <a:extLst>
                  <a:ext uri="{0D108BD9-81ED-4DB2-BD59-A6C34878D82A}">
                    <a16:rowId xmlns:a16="http://schemas.microsoft.com/office/drawing/2014/main" val="2595452860"/>
                  </a:ext>
                </a:extLst>
              </a:tr>
              <a:tr h="218690">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2007.12</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RC 072 C31R Project </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AL-HARBI</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K.S.A  DN2800</a:t>
                      </a:r>
                    </a:p>
                  </a:txBody>
                  <a:tcPr marT="45679" marB="45679" anchor="ctr" horzOverflow="overflow"/>
                </a:tc>
                <a:extLst>
                  <a:ext uri="{0D108BD9-81ED-4DB2-BD59-A6C34878D82A}">
                    <a16:rowId xmlns:a16="http://schemas.microsoft.com/office/drawing/2014/main" val="3042818582"/>
                  </a:ext>
                </a:extLst>
              </a:tr>
              <a:tr h="302283">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2004.04</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P&amp;E Infrastructure, RC</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BINLADIN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ROYAL COMMISION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DN1800</a:t>
                      </a:r>
                    </a:p>
                  </a:txBody>
                  <a:tcPr marT="45679" marB="45679" anchor="ctr" horzOverflow="overflow"/>
                </a:tc>
                <a:extLst>
                  <a:ext uri="{0D108BD9-81ED-4DB2-BD59-A6C34878D82A}">
                    <a16:rowId xmlns:a16="http://schemas.microsoft.com/office/drawing/2014/main" val="3037735957"/>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2003.09</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Raw Water Supply System Stage 2 </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VALVECO </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GALDSTONE AREA WATER BOARD</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Australia.  DN900</a:t>
                      </a:r>
                    </a:p>
                  </a:txBody>
                  <a:tcPr marT="45679" marB="45679" anchor="ctr" horzOverflow="overflow"/>
                </a:tc>
                <a:extLst>
                  <a:ext uri="{0D108BD9-81ED-4DB2-BD59-A6C34878D82A}">
                    <a16:rowId xmlns:a16="http://schemas.microsoft.com/office/drawing/2014/main" val="3156736527"/>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2003.08</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Shatin Sewage Treat 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JUMBO RICH</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Hong Kong.  DN1000</a:t>
                      </a:r>
                    </a:p>
                  </a:txBody>
                  <a:tcPr marT="45679" marB="45679" anchor="ctr" horzOverflow="overflow"/>
                </a:tc>
                <a:extLst>
                  <a:ext uri="{0D108BD9-81ED-4DB2-BD59-A6C34878D82A}">
                    <a16:rowId xmlns:a16="http://schemas.microsoft.com/office/drawing/2014/main" val="497426484"/>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2003.07</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East Pump Station Expansion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AL-SUWADI</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ROYAL COMMISION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DN1400</a:t>
                      </a:r>
                    </a:p>
                  </a:txBody>
                  <a:tcPr marT="45679" marB="45679" anchor="ctr" horzOverflow="overflow"/>
                </a:tc>
                <a:extLst>
                  <a:ext uri="{0D108BD9-81ED-4DB2-BD59-A6C34878D82A}">
                    <a16:rowId xmlns:a16="http://schemas.microsoft.com/office/drawing/2014/main" val="1979998585"/>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1998.08</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Kruzen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PACE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NORTHEN PROVINCE WATER AUTHORITY</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South Africa.  DN1500</a:t>
                      </a:r>
                    </a:p>
                  </a:txBody>
                  <a:tcPr marT="45679" marB="45679" anchor="ctr" horzOverflow="overflow"/>
                </a:tc>
                <a:extLst>
                  <a:ext uri="{0D108BD9-81ED-4DB2-BD59-A6C34878D82A}">
                    <a16:rowId xmlns:a16="http://schemas.microsoft.com/office/drawing/2014/main" val="390795012"/>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1998.01</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North South Carrier Water </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PACE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NORTHEN PROVINCE WATER AUTHORITY</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South Africa.  DN1200</a:t>
                      </a:r>
                    </a:p>
                  </a:txBody>
                  <a:tcPr marT="45679" marB="45679" anchor="ctr" horzOverflow="overflow"/>
                </a:tc>
                <a:extLst>
                  <a:ext uri="{0D108BD9-81ED-4DB2-BD59-A6C34878D82A}">
                    <a16:rowId xmlns:a16="http://schemas.microsoft.com/office/drawing/2014/main" val="2099400504"/>
                  </a:ext>
                </a:extLst>
              </a:tr>
            </a:tbl>
          </a:graphicData>
        </a:graphic>
      </p:graphicFrame>
      <p:sp>
        <p:nvSpPr>
          <p:cNvPr id="3" name="TextBox 2">
            <a:extLst>
              <a:ext uri="{FF2B5EF4-FFF2-40B4-BE49-F238E27FC236}">
                <a16:creationId xmlns:a16="http://schemas.microsoft.com/office/drawing/2014/main" id="{4B1C5BCD-7756-A6DE-83A6-C0FFECF36FFA}"/>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9" name="제목 1">
            <a:extLst>
              <a:ext uri="{FF2B5EF4-FFF2-40B4-BE49-F238E27FC236}">
                <a16:creationId xmlns:a16="http://schemas.microsoft.com/office/drawing/2014/main" id="{15384CF3-E122-FD87-8F0A-6CB988248EC3}"/>
              </a:ext>
            </a:extLst>
          </p:cNvPr>
          <p:cNvSpPr>
            <a:spLocks noGrp="1"/>
          </p:cNvSpPr>
          <p:nvPr>
            <p:ph type="title"/>
          </p:nvPr>
        </p:nvSpPr>
        <p:spPr>
          <a:xfrm>
            <a:off x="838200" y="862013"/>
            <a:ext cx="7905750" cy="436562"/>
          </a:xfrm>
        </p:spPr>
        <p:txBody>
          <a:bodyPr/>
          <a:lstStyle/>
          <a:p>
            <a:r>
              <a:rPr lang="en-US" altLang="ko-KR" sz="3200" dirty="0">
                <a:latin typeface="游ゴシック" panose="020B0400000000000000" pitchFamily="50" charset="-128"/>
                <a:ea typeface="游ゴシック" panose="020B0400000000000000" pitchFamily="50" charset="-128"/>
              </a:rPr>
              <a:t>Reference List (Water Treatment)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369493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548B58F-9B6C-2BAE-FCC9-E0F89E460B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직사각형 6">
            <a:extLst>
              <a:ext uri="{FF2B5EF4-FFF2-40B4-BE49-F238E27FC236}">
                <a16:creationId xmlns:a16="http://schemas.microsoft.com/office/drawing/2014/main" id="{6EDD52D0-1655-EB15-B77A-FA929EB90543}"/>
              </a:ext>
            </a:extLst>
          </p:cNvPr>
          <p:cNvSpPr/>
          <p:nvPr/>
        </p:nvSpPr>
        <p:spPr>
          <a:xfrm>
            <a:off x="0" y="1"/>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TextBox 1">
            <a:extLst>
              <a:ext uri="{FF2B5EF4-FFF2-40B4-BE49-F238E27FC236}">
                <a16:creationId xmlns:a16="http://schemas.microsoft.com/office/drawing/2014/main" id="{7268CD7A-AC3F-8762-B62C-A64261102AF0}"/>
              </a:ext>
            </a:extLst>
          </p:cNvPr>
          <p:cNvSpPr txBox="1"/>
          <p:nvPr/>
        </p:nvSpPr>
        <p:spPr>
          <a:xfrm>
            <a:off x="555633" y="1653610"/>
            <a:ext cx="2646878" cy="830997"/>
          </a:xfrm>
          <a:prstGeom prst="rect">
            <a:avLst/>
          </a:prstGeom>
          <a:noFill/>
        </p:spPr>
        <p:txBody>
          <a:bodyPr wrap="none" rtlCol="0">
            <a:spAutoFit/>
          </a:bodyPr>
          <a:lstStyle/>
          <a:p>
            <a:r>
              <a:rPr lang="ko-KR" altLang="en-US" sz="4800" b="1" dirty="0">
                <a:solidFill>
                  <a:schemeClr val="bg1"/>
                </a:solidFill>
                <a:latin typeface="游ゴシック" panose="020B0400000000000000" pitchFamily="50" charset="-128"/>
                <a:ea typeface="游ゴシック" panose="020B0400000000000000" pitchFamily="50" charset="-128"/>
              </a:rPr>
              <a:t>공장소개</a:t>
            </a:r>
            <a:endParaRPr lang="en-US" altLang="ko-KR" sz="4800" b="1" dirty="0">
              <a:solidFill>
                <a:schemeClr val="bg1"/>
              </a:solidFill>
              <a:latin typeface="游ゴシック" panose="020B0400000000000000" pitchFamily="50" charset="-128"/>
              <a:ea typeface="游ゴシック" panose="020B0400000000000000" pitchFamily="50" charset="-128"/>
            </a:endParaRPr>
          </a:p>
        </p:txBody>
      </p:sp>
      <p:sp>
        <p:nvSpPr>
          <p:cNvPr id="8" name="TextBox 7">
            <a:extLst>
              <a:ext uri="{FF2B5EF4-FFF2-40B4-BE49-F238E27FC236}">
                <a16:creationId xmlns:a16="http://schemas.microsoft.com/office/drawing/2014/main" id="{4EE23172-096F-9A96-8A8F-52E259D1EFB8}"/>
              </a:ext>
            </a:extLst>
          </p:cNvPr>
          <p:cNvSpPr txBox="1"/>
          <p:nvPr/>
        </p:nvSpPr>
        <p:spPr>
          <a:xfrm>
            <a:off x="624567" y="1253497"/>
            <a:ext cx="554960"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02</a:t>
            </a:r>
          </a:p>
        </p:txBody>
      </p:sp>
    </p:spTree>
    <p:extLst>
      <p:ext uri="{BB962C8B-B14F-4D97-AF65-F5344CB8AC3E}">
        <p14:creationId xmlns:p14="http://schemas.microsoft.com/office/powerpoint/2010/main" val="311296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826168" y="656415"/>
            <a:ext cx="3794185" cy="437130"/>
          </a:xfrm>
        </p:spPr>
        <p:txBody>
          <a:bodyPr/>
          <a:lstStyle/>
          <a:p>
            <a:r>
              <a:rPr lang="en-US" altLang="ko-KR" sz="4000" dirty="0"/>
              <a:t>Factory View</a:t>
            </a:r>
            <a:endParaRPr lang="ko-KR" altLang="en-US" sz="4000" dirty="0"/>
          </a:p>
        </p:txBody>
      </p:sp>
      <p:sp>
        <p:nvSpPr>
          <p:cNvPr id="4" name="TextBox 3">
            <a:extLst>
              <a:ext uri="{FF2B5EF4-FFF2-40B4-BE49-F238E27FC236}">
                <a16:creationId xmlns:a16="http://schemas.microsoft.com/office/drawing/2014/main" id="{314881C9-2655-0524-5E7C-291FC46E6106}"/>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6" name="그림 5">
            <a:extLst>
              <a:ext uri="{FF2B5EF4-FFF2-40B4-BE49-F238E27FC236}">
                <a16:creationId xmlns:a16="http://schemas.microsoft.com/office/drawing/2014/main" id="{0EAFFB79-DA33-8980-010E-0366F71F1D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81953" y="1350059"/>
            <a:ext cx="8123693" cy="4324305"/>
          </a:xfrm>
          <a:prstGeom prst="rect">
            <a:avLst/>
          </a:prstGeom>
        </p:spPr>
      </p:pic>
      <p:sp>
        <p:nvSpPr>
          <p:cNvPr id="7" name="TextBox 6">
            <a:extLst>
              <a:ext uri="{FF2B5EF4-FFF2-40B4-BE49-F238E27FC236}">
                <a16:creationId xmlns:a16="http://schemas.microsoft.com/office/drawing/2014/main" id="{479D84FB-E67C-9EE3-EAF1-A16DB39E33B2}"/>
              </a:ext>
            </a:extLst>
          </p:cNvPr>
          <p:cNvSpPr txBox="1"/>
          <p:nvPr/>
        </p:nvSpPr>
        <p:spPr>
          <a:xfrm>
            <a:off x="1978669" y="1719774"/>
            <a:ext cx="2987824" cy="338554"/>
          </a:xfrm>
          <a:prstGeom prst="rect">
            <a:avLst/>
          </a:prstGeom>
          <a:noFill/>
        </p:spPr>
        <p:txBody>
          <a:bodyPr wrap="square" rtlCol="0">
            <a:spAutoFit/>
          </a:bodyPr>
          <a:lstStyle/>
          <a:p>
            <a:r>
              <a:rPr lang="en-US" altLang="ko-KR" sz="1600" b="1" dirty="0">
                <a:solidFill>
                  <a:srgbClr val="CCFFFF"/>
                </a:solidFill>
                <a:latin typeface="Yu Gothic" panose="020B0400000000000000" pitchFamily="34" charset="-128"/>
                <a:cs typeface="Times New Roman" panose="02020603050405020304" pitchFamily="18" charset="0"/>
              </a:rPr>
              <a:t>Factory Size – </a:t>
            </a:r>
            <a:r>
              <a:rPr lang="en-US" altLang="ko-KR" sz="1600" b="1" dirty="0">
                <a:solidFill>
                  <a:srgbClr val="CCFFFF"/>
                </a:solidFill>
                <a:latin typeface="Yu Gothic" panose="020B0400000000000000" pitchFamily="34" charset="-128"/>
                <a:ea typeface="굴림체" panose="020B0609000101010101" pitchFamily="49" charset="-127"/>
                <a:cs typeface="Times New Roman" panose="02020603050405020304" pitchFamily="18" charset="0"/>
              </a:rPr>
              <a:t>8,595.10 </a:t>
            </a:r>
            <a:r>
              <a:rPr lang="en-US" altLang="ko-KR" sz="1600" i="1" dirty="0">
                <a:solidFill>
                  <a:srgbClr val="CCFFFF"/>
                </a:solidFill>
                <a:latin typeface="Yu Gothic" panose="020B0400000000000000" pitchFamily="34" charset="-128"/>
                <a:cs typeface="Times New Roman" panose="02020603050405020304" pitchFamily="18" charset="0"/>
              </a:rPr>
              <a:t>m</a:t>
            </a:r>
            <a:r>
              <a:rPr lang="en-US" altLang="ko-KR" sz="1600" i="1" baseline="30000" dirty="0">
                <a:solidFill>
                  <a:srgbClr val="CCFFFF"/>
                </a:solidFill>
                <a:latin typeface="Yu Gothic" panose="020B0400000000000000" pitchFamily="34" charset="-128"/>
                <a:cs typeface="Times New Roman" panose="02020603050405020304" pitchFamily="18" charset="0"/>
              </a:rPr>
              <a:t>2</a:t>
            </a:r>
            <a:endParaRPr lang="ko-KR" altLang="en-US" sz="1600" b="1" dirty="0">
              <a:solidFill>
                <a:srgbClr val="CCFFFF"/>
              </a:solidFill>
              <a:latin typeface="Yu Gothic" panose="020B0400000000000000" pitchFamily="34" charset="-128"/>
              <a:cs typeface="Times New Roman" panose="02020603050405020304" pitchFamily="18" charset="0"/>
            </a:endParaRPr>
          </a:p>
        </p:txBody>
      </p:sp>
      <p:sp>
        <p:nvSpPr>
          <p:cNvPr id="3" name="TextBox 2">
            <a:extLst>
              <a:ext uri="{FF2B5EF4-FFF2-40B4-BE49-F238E27FC236}">
                <a16:creationId xmlns:a16="http://schemas.microsoft.com/office/drawing/2014/main" id="{831F9880-7B39-E01D-C3ED-AC291F53D665}"/>
              </a:ext>
            </a:extLst>
          </p:cNvPr>
          <p:cNvSpPr txBox="1"/>
          <p:nvPr/>
        </p:nvSpPr>
        <p:spPr>
          <a:xfrm>
            <a:off x="7518234" y="5792378"/>
            <a:ext cx="2487412" cy="276999"/>
          </a:xfrm>
          <a:prstGeom prst="rect">
            <a:avLst/>
          </a:prstGeom>
          <a:noFill/>
        </p:spPr>
        <p:txBody>
          <a:bodyPr wrap="none" rtlCol="0">
            <a:spAutoFit/>
          </a:bodyPr>
          <a:lstStyle/>
          <a:p>
            <a:r>
              <a:rPr lang="ko-KR" altLang="en-US" sz="1200" dirty="0">
                <a:latin typeface="+mn-ea"/>
              </a:rPr>
              <a:t>▲ </a:t>
            </a:r>
            <a:r>
              <a:rPr lang="en-US" altLang="ko-KR" sz="1200" dirty="0">
                <a:latin typeface="+mn-ea"/>
              </a:rPr>
              <a:t> Busan</a:t>
            </a:r>
            <a:r>
              <a:rPr lang="ko-KR" altLang="en-US" sz="1200" dirty="0">
                <a:latin typeface="+mn-ea"/>
              </a:rPr>
              <a:t> </a:t>
            </a:r>
            <a:r>
              <a:rPr lang="en-US" altLang="ko-KR" sz="1200" dirty="0">
                <a:latin typeface="+mn-ea"/>
              </a:rPr>
              <a:t>Head Office &amp; Factory</a:t>
            </a:r>
            <a:endParaRPr lang="ko-KR" altLang="en-US" sz="1200" dirty="0">
              <a:latin typeface="+mn-ea"/>
            </a:endParaRPr>
          </a:p>
        </p:txBody>
      </p:sp>
    </p:spTree>
    <p:extLst>
      <p:ext uri="{BB962C8B-B14F-4D97-AF65-F5344CB8AC3E}">
        <p14:creationId xmlns:p14="http://schemas.microsoft.com/office/powerpoint/2010/main" val="301881526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3">
      <a:majorFont>
        <a:latin typeface="나눔스퀘어 네오 OTF ExtraBold"/>
        <a:ea typeface="나눔스퀘어 네오 OTF ExtraBold"/>
        <a:cs typeface=""/>
      </a:majorFont>
      <a:minorFont>
        <a:latin typeface="나눔스퀘어 네오 OTF Regular"/>
        <a:ea typeface="나눔스퀘어 네오 OTF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22807</TotalTime>
  <Words>19793</Words>
  <Application>Microsoft Office PowerPoint</Application>
  <PresentationFormat>와이드스크린</PresentationFormat>
  <Paragraphs>2826</Paragraphs>
  <Slides>74</Slides>
  <Notes>74</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74</vt:i4>
      </vt:variant>
    </vt:vector>
  </HeadingPairs>
  <TitlesOfParts>
    <vt:vector size="85" baseType="lpstr">
      <vt:lpstr>Yu Gothic</vt:lpstr>
      <vt:lpstr>맑은 고딕</vt:lpstr>
      <vt:lpstr>나눔스퀘어 네오 OTF Heavy</vt:lpstr>
      <vt:lpstr>나눔스퀘어 네오 OTF ExtraBold</vt:lpstr>
      <vt:lpstr>Meiryo UI</vt:lpstr>
      <vt:lpstr>Roboto</vt:lpstr>
      <vt:lpstr>Calibri</vt:lpstr>
      <vt:lpstr>Arial</vt:lpstr>
      <vt:lpstr>나눔스퀘어 네오 OTF Bold</vt:lpstr>
      <vt:lpstr>Yu Gothic</vt:lpstr>
      <vt:lpstr>Office 테마</vt:lpstr>
      <vt:lpstr>PowerPoint 프레젠테이션</vt:lpstr>
      <vt:lpstr>목차</vt:lpstr>
      <vt:lpstr>PowerPoint 프레젠테이션</vt:lpstr>
      <vt:lpstr>연혁（Brief History in South Korea）</vt:lpstr>
      <vt:lpstr>PowerPoint 프레젠테이션</vt:lpstr>
      <vt:lpstr>PowerPoint 프레젠테이션</vt:lpstr>
      <vt:lpstr>PowerPoint 프레젠테이션</vt:lpstr>
      <vt:lpstr>PowerPoint 프레젠테이션</vt:lpstr>
      <vt:lpstr>Factory View</vt:lpstr>
      <vt:lpstr>공장 레이아웃</vt:lpstr>
      <vt:lpstr>제조공정</vt:lpstr>
      <vt:lpstr>Body &amp; Seat Test 설비</vt:lpstr>
      <vt:lpstr>Cycling Test 설비</vt:lpstr>
      <vt:lpstr>Software</vt:lpstr>
      <vt:lpstr>Software Application: Data 분석 by ANSYS W/B</vt:lpstr>
      <vt:lpstr>Software Application: Data 분석 by ANSYS W/B</vt:lpstr>
      <vt:lpstr>PowerPoint 프레젠테이션</vt:lpstr>
      <vt:lpstr>인증 &amp; 자격</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BUTTERFLY VALVE</vt:lpstr>
      <vt:lpstr>BUTTERFLY VALVE</vt:lpstr>
      <vt:lpstr>Concentric BFV</vt:lpstr>
      <vt:lpstr>Concentric BFV- Design의 특징</vt:lpstr>
      <vt:lpstr>Concentric BFV- Design의 특징</vt:lpstr>
      <vt:lpstr>Concentric BFV: Dry Shaft Design</vt:lpstr>
      <vt:lpstr>Concentric BFV</vt:lpstr>
      <vt:lpstr>Double Offset (High Performance BFV)</vt:lpstr>
      <vt:lpstr>Double Offset (High Performance BFV) – Design 특징</vt:lpstr>
      <vt:lpstr>Double Offset (High Performance BFV) – Seat 특징</vt:lpstr>
      <vt:lpstr>Water Works BFV (Double Offset and Disc Rubber Seat Type)</vt:lpstr>
      <vt:lpstr>Water Works BFV (Double Offset) – Design 특징</vt:lpstr>
      <vt:lpstr>PowerPoint 프레젠테이션</vt:lpstr>
      <vt:lpstr>Combined Check BFV (Double Offset)</vt:lpstr>
      <vt:lpstr>Combined Check BFV (Double Offset) – Design 특징</vt:lpstr>
      <vt:lpstr>PowerPoint 프레젠테이션</vt:lpstr>
      <vt:lpstr>CARGO BFV – Double Offset (Rubber Seat on Retainer Type)</vt:lpstr>
      <vt:lpstr>CARGO BFV – Double Offset (Rubber Seat on Retainer Type)</vt:lpstr>
      <vt:lpstr>Triple Offset Butterfly Valve</vt:lpstr>
      <vt:lpstr>Triple Offset BFV – Design 특징</vt:lpstr>
      <vt:lpstr>Triple Offset BFV – Seat Option</vt:lpstr>
      <vt:lpstr>BUTTERFLY VALVE Summary</vt:lpstr>
      <vt:lpstr>BUTTEFLY VALVE (Standard &amp; Code Valve Design)</vt:lpstr>
      <vt:lpstr>BUTTEFLY VALVE (Name Plate)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Main Business Market</vt:lpstr>
      <vt:lpstr>Business Area</vt:lpstr>
      <vt:lpstr>CPL Brand Target Market (KITZ Business)</vt:lpstr>
      <vt:lpstr>Reference List (JAPAN Domestic)</vt:lpstr>
      <vt:lpstr>PowerPoint 프레젠테이션</vt:lpstr>
      <vt:lpstr>PowerPoint 프레젠테이션</vt:lpstr>
      <vt:lpstr>BRIEF HISTORY</vt:lpstr>
      <vt:lpstr>BRIEF HISTORY</vt:lpstr>
      <vt:lpstr>Reference List (Oil &amp; GAS)</vt:lpstr>
      <vt:lpstr>Reference List (Oil &amp; GAS)</vt:lpstr>
      <vt:lpstr>Reference List （Power Plant)</vt:lpstr>
      <vt:lpstr>Reference List （Power Plant)</vt:lpstr>
      <vt:lpstr>Reference List （Power Plant)</vt:lpstr>
      <vt:lpstr>Reference List （Power Plant)</vt:lpstr>
      <vt:lpstr>Reference List （Power Plant)</vt:lpstr>
      <vt:lpstr>Reference List (Desalination Plant)</vt:lpstr>
      <vt:lpstr>Reference List (Desalination Plant)</vt:lpstr>
      <vt:lpstr>Reference List (Water Treatment)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1485</dc:creator>
  <cp:lastModifiedBy>Sanghoon Lee</cp:lastModifiedBy>
  <cp:revision>331</cp:revision>
  <cp:lastPrinted>2024-04-16T23:35:48Z</cp:lastPrinted>
  <dcterms:created xsi:type="dcterms:W3CDTF">2023-03-27T01:57:01Z</dcterms:created>
  <dcterms:modified xsi:type="dcterms:W3CDTF">2024-06-11T05:30:17Z</dcterms:modified>
</cp:coreProperties>
</file>